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slideLayouts/slideLayout36.xml" ContentType="application/vnd.openxmlformats-officedocument.presentationml.slideLayout+xml"/>
  <Override PartName="/ppt/theme/theme5.xml" ContentType="application/vnd.openxmlformats-officedocument.theme+xml"/>
  <Override PartName="/ppt/slideLayouts/slideLayout3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6">
  <p:sldMasterIdLst>
    <p:sldMasterId id="2147483662" r:id="rId1"/>
    <p:sldMasterId id="2147483674" r:id="rId2"/>
    <p:sldMasterId id="2147483676" r:id="rId3"/>
    <p:sldMasterId id="2147483688" r:id="rId4"/>
    <p:sldMasterId id="2147483701" r:id="rId5"/>
    <p:sldMasterId id="2147483703" r:id="rId6"/>
  </p:sldMasterIdLst>
  <p:notesMasterIdLst>
    <p:notesMasterId r:id="rId17"/>
  </p:notesMasterIdLst>
  <p:handoutMasterIdLst>
    <p:handoutMasterId r:id="rId18"/>
  </p:handoutMasterIdLst>
  <p:sldIdLst>
    <p:sldId id="293" r:id="rId7"/>
    <p:sldId id="370" r:id="rId8"/>
    <p:sldId id="435" r:id="rId9"/>
    <p:sldId id="440" r:id="rId10"/>
    <p:sldId id="447" r:id="rId11"/>
    <p:sldId id="441" r:id="rId12"/>
    <p:sldId id="446" r:id="rId13"/>
    <p:sldId id="428" r:id="rId14"/>
    <p:sldId id="445" r:id="rId15"/>
    <p:sldId id="327" r:id="rId16"/>
  </p:sldIdLst>
  <p:sldSz cx="9144000" cy="6858000" type="screen4x3"/>
  <p:notesSz cx="7023100" cy="9309100"/>
  <p:defaultTextStyle>
    <a:defPPr>
      <a:defRPr lang="en-CA"/>
    </a:defPPr>
    <a:lvl1pPr algn="l" rtl="0" fontAlgn="base">
      <a:spcBef>
        <a:spcPct val="0"/>
      </a:spcBef>
      <a:spcAft>
        <a:spcPct val="0"/>
      </a:spcAft>
      <a:defRPr sz="2400" kern="1200">
        <a:solidFill>
          <a:schemeClr val="tx1"/>
        </a:solidFill>
        <a:latin typeface="Times" pitchFamily="18" charset="0"/>
        <a:ea typeface="+mn-ea"/>
        <a:cs typeface="+mn-cs"/>
      </a:defRPr>
    </a:lvl1pPr>
    <a:lvl2pPr marL="457200" algn="l" rtl="0" fontAlgn="base">
      <a:spcBef>
        <a:spcPct val="0"/>
      </a:spcBef>
      <a:spcAft>
        <a:spcPct val="0"/>
      </a:spcAft>
      <a:defRPr sz="2400" kern="1200">
        <a:solidFill>
          <a:schemeClr val="tx1"/>
        </a:solidFill>
        <a:latin typeface="Times" pitchFamily="18" charset="0"/>
        <a:ea typeface="+mn-ea"/>
        <a:cs typeface="+mn-cs"/>
      </a:defRPr>
    </a:lvl2pPr>
    <a:lvl3pPr marL="914400" algn="l" rtl="0" fontAlgn="base">
      <a:spcBef>
        <a:spcPct val="0"/>
      </a:spcBef>
      <a:spcAft>
        <a:spcPct val="0"/>
      </a:spcAft>
      <a:defRPr sz="2400" kern="1200">
        <a:solidFill>
          <a:schemeClr val="tx1"/>
        </a:solidFill>
        <a:latin typeface="Times" pitchFamily="18" charset="0"/>
        <a:ea typeface="+mn-ea"/>
        <a:cs typeface="+mn-cs"/>
      </a:defRPr>
    </a:lvl3pPr>
    <a:lvl4pPr marL="1371600" algn="l" rtl="0" fontAlgn="base">
      <a:spcBef>
        <a:spcPct val="0"/>
      </a:spcBef>
      <a:spcAft>
        <a:spcPct val="0"/>
      </a:spcAft>
      <a:defRPr sz="2400" kern="1200">
        <a:solidFill>
          <a:schemeClr val="tx1"/>
        </a:solidFill>
        <a:latin typeface="Times" pitchFamily="18" charset="0"/>
        <a:ea typeface="+mn-ea"/>
        <a:cs typeface="+mn-cs"/>
      </a:defRPr>
    </a:lvl4pPr>
    <a:lvl5pPr marL="1828800" algn="l" rtl="0" fontAlgn="base">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ustersT" initials="C" lastIdx="4" clrIdx="0"/>
  <p:cmAuthor id="1" name="Wong, Ansely" initials="WA" lastIdx="12" clrIdx="1">
    <p:extLst>
      <p:ext uri="{19B8F6BF-5375-455C-9EA6-DF929625EA0E}">
        <p15:presenceInfo xmlns:p15="http://schemas.microsoft.com/office/powerpoint/2012/main" userId="S-1-5-21-535683054-4239906057-3132855710-1705" providerId="AD"/>
      </p:ext>
    </p:extLst>
  </p:cmAuthor>
  <p:cmAuthor id="2" name="Gibson, Agnes" initials="GA" lastIdx="1" clrIdx="2">
    <p:extLst>
      <p:ext uri="{19B8F6BF-5375-455C-9EA6-DF929625EA0E}">
        <p15:presenceInfo xmlns:p15="http://schemas.microsoft.com/office/powerpoint/2012/main" userId="S-1-5-21-535683054-4239906057-3132855710-3317" providerId="AD"/>
      </p:ext>
    </p:extLst>
  </p:cmAuthor>
  <p:cmAuthor id="3" name="Kinder, Kim" initials="KK" lastIdx="1" clrIdx="3">
    <p:extLst>
      <p:ext uri="{19B8F6BF-5375-455C-9EA6-DF929625EA0E}">
        <p15:presenceInfo xmlns:p15="http://schemas.microsoft.com/office/powerpoint/2012/main" userId="S-1-5-21-535683054-4239906057-3132855710-1213" providerId="AD"/>
      </p:ext>
    </p:extLst>
  </p:cmAuthor>
  <p:cmAuthor id="4" name="Adatia, Tasleen" initials="AT" lastIdx="2" clrIdx="4">
    <p:extLst>
      <p:ext uri="{19B8F6BF-5375-455C-9EA6-DF929625EA0E}">
        <p15:presenceInfo xmlns:p15="http://schemas.microsoft.com/office/powerpoint/2012/main" userId="S-1-5-21-535683054-4239906057-3132855710-34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88A"/>
    <a:srgbClr val="FFFFFF"/>
    <a:srgbClr val="CCECFF"/>
    <a:srgbClr val="3399FF"/>
    <a:srgbClr val="0066FF"/>
    <a:srgbClr val="A2D6DC"/>
    <a:srgbClr val="007A87"/>
    <a:srgbClr val="5576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497" autoAdjust="0"/>
    <p:restoredTop sz="88562" autoAdjust="0"/>
  </p:normalViewPr>
  <p:slideViewPr>
    <p:cSldViewPr snapToGrid="0">
      <p:cViewPr varScale="1">
        <p:scale>
          <a:sx n="62" d="100"/>
          <a:sy n="62" d="100"/>
        </p:scale>
        <p:origin x="868" y="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9" d="100"/>
          <a:sy n="69" d="100"/>
        </p:scale>
        <p:origin x="-1302" y="-10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eaLnBrk="0" hangingPunct="0">
              <a:defRPr sz="1200"/>
            </a:lvl1pPr>
          </a:lstStyle>
          <a:p>
            <a:endParaRPr lang="en-CA" dirty="0"/>
          </a:p>
        </p:txBody>
      </p:sp>
      <p:sp>
        <p:nvSpPr>
          <p:cNvPr id="31747" name="Rectangle 3"/>
          <p:cNvSpPr>
            <a:spLocks noGrp="1" noChangeArrowheads="1"/>
          </p:cNvSpPr>
          <p:nvPr>
            <p:ph type="dt" sz="quarter" idx="1"/>
          </p:nvPr>
        </p:nvSpPr>
        <p:spPr bwMode="auto">
          <a:xfrm>
            <a:off x="3978132" y="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algn="r" eaLnBrk="0" hangingPunct="0">
              <a:defRPr sz="1200"/>
            </a:lvl1pPr>
          </a:lstStyle>
          <a:p>
            <a:fld id="{52444EE9-2304-4898-A0BF-2E90E42F18A3}" type="datetimeFigureOut">
              <a:rPr lang="en-US"/>
              <a:pPr/>
              <a:t>3/7/2017</a:t>
            </a:fld>
            <a:endParaRPr lang="en-CA" dirty="0"/>
          </a:p>
        </p:txBody>
      </p:sp>
      <p:sp>
        <p:nvSpPr>
          <p:cNvPr id="31748" name="Rectangle 4"/>
          <p:cNvSpPr>
            <a:spLocks noGrp="1" noChangeArrowheads="1"/>
          </p:cNvSpPr>
          <p:nvPr>
            <p:ph type="ftr" sz="quarter" idx="2"/>
          </p:nvPr>
        </p:nvSpPr>
        <p:spPr bwMode="auto">
          <a:xfrm>
            <a:off x="0" y="8842029"/>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eaLnBrk="0" hangingPunct="0">
              <a:defRPr sz="1200"/>
            </a:lvl1pPr>
          </a:lstStyle>
          <a:p>
            <a:r>
              <a:rPr lang="en-CA" dirty="0"/>
              <a:t>Health Quality Branch</a:t>
            </a:r>
          </a:p>
        </p:txBody>
      </p:sp>
      <p:sp>
        <p:nvSpPr>
          <p:cNvPr id="31749" name="Rectangle 5"/>
          <p:cNvSpPr>
            <a:spLocks noGrp="1" noChangeArrowheads="1"/>
          </p:cNvSpPr>
          <p:nvPr>
            <p:ph type="sldNum" sz="quarter" idx="3"/>
          </p:nvPr>
        </p:nvSpPr>
        <p:spPr bwMode="auto">
          <a:xfrm>
            <a:off x="3978132" y="8842029"/>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algn="r" eaLnBrk="0" hangingPunct="0">
              <a:defRPr sz="1200"/>
            </a:lvl1pPr>
          </a:lstStyle>
          <a:p>
            <a:fld id="{9FDFB1DB-EC80-4B82-8037-DA16220AD93E}" type="slidenum">
              <a:rPr lang="en-CA"/>
              <a:pPr/>
              <a:t>‹#›</a:t>
            </a:fld>
            <a:endParaRPr lang="en-CA" dirty="0"/>
          </a:p>
        </p:txBody>
      </p:sp>
    </p:spTree>
    <p:extLst>
      <p:ext uri="{BB962C8B-B14F-4D97-AF65-F5344CB8AC3E}">
        <p14:creationId xmlns:p14="http://schemas.microsoft.com/office/powerpoint/2010/main" val="1778256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eaLnBrk="0" hangingPunct="0">
              <a:defRPr sz="1200"/>
            </a:lvl1pPr>
          </a:lstStyle>
          <a:p>
            <a:endParaRPr lang="en-CA" dirty="0"/>
          </a:p>
        </p:txBody>
      </p:sp>
      <p:sp>
        <p:nvSpPr>
          <p:cNvPr id="5123" name="Rectangle 3"/>
          <p:cNvSpPr>
            <a:spLocks noGrp="1" noChangeArrowheads="1"/>
          </p:cNvSpPr>
          <p:nvPr>
            <p:ph type="dt" idx="1"/>
          </p:nvPr>
        </p:nvSpPr>
        <p:spPr bwMode="auto">
          <a:xfrm>
            <a:off x="3978132"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eaLnBrk="0" hangingPunct="0">
              <a:defRPr sz="1200"/>
            </a:lvl1pPr>
          </a:lstStyle>
          <a:p>
            <a:fld id="{90D638B2-FDBA-48C9-B140-15EFFBF799B3}" type="datetimeFigureOut">
              <a:rPr lang="en-CA"/>
              <a:pPr/>
              <a:t>2017-03-07</a:t>
            </a:fld>
            <a:endParaRPr lang="en-CA" dirty="0"/>
          </a:p>
        </p:txBody>
      </p:sp>
      <p:sp>
        <p:nvSpPr>
          <p:cNvPr id="13316"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2310" y="4421823"/>
            <a:ext cx="5618480" cy="418909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5126" name="Rectangle 6"/>
          <p:cNvSpPr>
            <a:spLocks noGrp="1" noChangeArrowheads="1"/>
          </p:cNvSpPr>
          <p:nvPr>
            <p:ph type="ftr" sz="quarter" idx="4"/>
          </p:nvPr>
        </p:nvSpPr>
        <p:spPr bwMode="auto">
          <a:xfrm>
            <a:off x="0"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eaLnBrk="0" hangingPunct="0">
              <a:defRPr sz="1200"/>
            </a:lvl1pPr>
          </a:lstStyle>
          <a:p>
            <a:r>
              <a:rPr lang="en-CA" dirty="0"/>
              <a:t>Health Quality Branch</a:t>
            </a:r>
          </a:p>
        </p:txBody>
      </p:sp>
      <p:sp>
        <p:nvSpPr>
          <p:cNvPr id="5127" name="Rectangle 7"/>
          <p:cNvSpPr>
            <a:spLocks noGrp="1" noChangeArrowheads="1"/>
          </p:cNvSpPr>
          <p:nvPr>
            <p:ph type="sldNum" sz="quarter" idx="5"/>
          </p:nvPr>
        </p:nvSpPr>
        <p:spPr bwMode="auto">
          <a:xfrm>
            <a:off x="3978132"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eaLnBrk="0" hangingPunct="0">
              <a:defRPr sz="1200"/>
            </a:lvl1pPr>
          </a:lstStyle>
          <a:p>
            <a:pPr>
              <a:defRPr/>
            </a:pPr>
            <a:fld id="{A37F98C7-F4A3-44DC-B927-7992952709D2}" type="slidenum">
              <a:rPr lang="en-CA"/>
              <a:pPr>
                <a:defRPr/>
              </a:pPr>
              <a:t>‹#›</a:t>
            </a:fld>
            <a:endParaRPr lang="en-CA" dirty="0"/>
          </a:p>
        </p:txBody>
      </p:sp>
    </p:spTree>
    <p:extLst>
      <p:ext uri="{BB962C8B-B14F-4D97-AF65-F5344CB8AC3E}">
        <p14:creationId xmlns:p14="http://schemas.microsoft.com/office/powerpoint/2010/main" val="90523361"/>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37748B97-F2CD-4B7B-BE63-BE54AA0EA298}" type="datetime1">
              <a:rPr lang="en-CA" smtClean="0"/>
              <a:t>2017-03-07</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a:t>
            </a:fld>
            <a:endParaRPr lang="en-CA" dirty="0"/>
          </a:p>
        </p:txBody>
      </p:sp>
    </p:spTree>
    <p:extLst>
      <p:ext uri="{BB962C8B-B14F-4D97-AF65-F5344CB8AC3E}">
        <p14:creationId xmlns:p14="http://schemas.microsoft.com/office/powerpoint/2010/main" val="1891297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CAAFC39-66EA-4D9F-B69D-A596BC388A64}" type="slidenum">
              <a:rPr lang="en-CA" altLang="en-US" smtClean="0">
                <a:solidFill>
                  <a:srgbClr val="000000"/>
                </a:solidFill>
              </a:rPr>
              <a:pPr/>
              <a:t>3</a:t>
            </a:fld>
            <a:endParaRPr lang="en-CA" altLang="en-US" dirty="0">
              <a:solidFill>
                <a:srgbClr val="000000"/>
              </a:solidFill>
            </a:endParaRPr>
          </a:p>
        </p:txBody>
      </p:sp>
    </p:spTree>
    <p:extLst>
      <p:ext uri="{BB962C8B-B14F-4D97-AF65-F5344CB8AC3E}">
        <p14:creationId xmlns:p14="http://schemas.microsoft.com/office/powerpoint/2010/main" val="1555363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Carol update</a:t>
            </a:r>
            <a:r>
              <a:rPr lang="en-CA" baseline="0" dirty="0" smtClean="0"/>
              <a:t> numbers in graph</a:t>
            </a:r>
            <a:endParaRPr lang="en-CA" dirty="0"/>
          </a:p>
        </p:txBody>
      </p:sp>
      <p:sp>
        <p:nvSpPr>
          <p:cNvPr id="4" name="Date Placeholder 3"/>
          <p:cNvSpPr>
            <a:spLocks noGrp="1"/>
          </p:cNvSpPr>
          <p:nvPr>
            <p:ph type="dt" idx="10"/>
          </p:nvPr>
        </p:nvSpPr>
        <p:spPr/>
        <p:txBody>
          <a:bodyPr/>
          <a:lstStyle/>
          <a:p>
            <a:fld id="{B076F659-4782-4EF3-A504-04B23DB6CF27}" type="datetime1">
              <a:rPr lang="en-CA" smtClean="0"/>
              <a:t>2017-03-07</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4</a:t>
            </a:fld>
            <a:endParaRPr lang="en-CA" dirty="0"/>
          </a:p>
        </p:txBody>
      </p:sp>
    </p:spTree>
    <p:extLst>
      <p:ext uri="{BB962C8B-B14F-4D97-AF65-F5344CB8AC3E}">
        <p14:creationId xmlns:p14="http://schemas.microsoft.com/office/powerpoint/2010/main" val="549963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Times" pitchFamily="18" charset="0"/>
              <a:ea typeface="+mn-ea"/>
              <a:cs typeface="+mn-cs"/>
            </a:endParaRPr>
          </a:p>
          <a:p>
            <a:r>
              <a:rPr lang="en-US" sz="1200" kern="1200" dirty="0" smtClean="0">
                <a:solidFill>
                  <a:schemeClr val="tx1"/>
                </a:solidFill>
                <a:effectLst/>
                <a:latin typeface="Times" pitchFamily="18" charset="0"/>
                <a:ea typeface="+mn-ea"/>
                <a:cs typeface="+mn-cs"/>
              </a:rPr>
              <a:t>Add in the patient story </a:t>
            </a:r>
            <a:endParaRPr lang="en-CA" sz="1200" kern="1200" dirty="0" smtClean="0">
              <a:solidFill>
                <a:schemeClr val="tx1"/>
              </a:solidFill>
              <a:effectLst/>
              <a:latin typeface="Times" pitchFamily="18" charset="0"/>
              <a:ea typeface="+mn-ea"/>
              <a:cs typeface="+mn-cs"/>
            </a:endParaRPr>
          </a:p>
          <a:p>
            <a:endParaRPr lang="en-CA" dirty="0"/>
          </a:p>
        </p:txBody>
      </p:sp>
      <p:sp>
        <p:nvSpPr>
          <p:cNvPr id="4" name="Date Placeholder 3"/>
          <p:cNvSpPr>
            <a:spLocks noGrp="1"/>
          </p:cNvSpPr>
          <p:nvPr>
            <p:ph type="dt" idx="10"/>
          </p:nvPr>
        </p:nvSpPr>
        <p:spPr/>
        <p:txBody>
          <a:bodyPr/>
          <a:lstStyle/>
          <a:p>
            <a:fld id="{CB8377CF-38E9-49CD-A1BA-DCB02457C522}" type="datetime1">
              <a:rPr lang="en-CA" smtClean="0"/>
              <a:t>2017-03-07</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5</a:t>
            </a:fld>
            <a:endParaRPr lang="en-CA" dirty="0"/>
          </a:p>
        </p:txBody>
      </p:sp>
    </p:spTree>
    <p:extLst>
      <p:ext uri="{BB962C8B-B14F-4D97-AF65-F5344CB8AC3E}">
        <p14:creationId xmlns:p14="http://schemas.microsoft.com/office/powerpoint/2010/main" val="1714228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Times" pitchFamily="18" charset="0"/>
              <a:ea typeface="+mn-ea"/>
              <a:cs typeface="+mn-cs"/>
            </a:endParaRPr>
          </a:p>
          <a:p>
            <a:r>
              <a:rPr lang="en-US" sz="1200" kern="1200" dirty="0" smtClean="0">
                <a:solidFill>
                  <a:schemeClr val="tx1"/>
                </a:solidFill>
                <a:effectLst/>
                <a:latin typeface="Times" pitchFamily="18" charset="0"/>
                <a:ea typeface="+mn-ea"/>
                <a:cs typeface="+mn-cs"/>
              </a:rPr>
              <a:t>Add in the patient story </a:t>
            </a:r>
            <a:endParaRPr lang="en-CA" sz="1200" kern="1200" dirty="0" smtClean="0">
              <a:solidFill>
                <a:schemeClr val="tx1"/>
              </a:solidFill>
              <a:effectLst/>
              <a:latin typeface="Times" pitchFamily="18" charset="0"/>
              <a:ea typeface="+mn-ea"/>
              <a:cs typeface="+mn-cs"/>
            </a:endParaRPr>
          </a:p>
          <a:p>
            <a:endParaRPr lang="en-CA" dirty="0"/>
          </a:p>
        </p:txBody>
      </p:sp>
      <p:sp>
        <p:nvSpPr>
          <p:cNvPr id="4" name="Date Placeholder 3"/>
          <p:cNvSpPr>
            <a:spLocks noGrp="1"/>
          </p:cNvSpPr>
          <p:nvPr>
            <p:ph type="dt" idx="10"/>
          </p:nvPr>
        </p:nvSpPr>
        <p:spPr/>
        <p:txBody>
          <a:bodyPr/>
          <a:lstStyle/>
          <a:p>
            <a:fld id="{CB8377CF-38E9-49CD-A1BA-DCB02457C522}" type="datetime1">
              <a:rPr lang="en-CA" smtClean="0"/>
              <a:t>2017-03-07</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6</a:t>
            </a:fld>
            <a:endParaRPr lang="en-CA" dirty="0"/>
          </a:p>
        </p:txBody>
      </p:sp>
    </p:spTree>
    <p:extLst>
      <p:ext uri="{BB962C8B-B14F-4D97-AF65-F5344CB8AC3E}">
        <p14:creationId xmlns:p14="http://schemas.microsoft.com/office/powerpoint/2010/main" val="1812687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Times" pitchFamily="18" charset="0"/>
              <a:ea typeface="+mn-ea"/>
              <a:cs typeface="+mn-cs"/>
            </a:endParaRPr>
          </a:p>
          <a:p>
            <a:r>
              <a:rPr lang="en-US" sz="1200" kern="1200" dirty="0" smtClean="0">
                <a:solidFill>
                  <a:schemeClr val="tx1"/>
                </a:solidFill>
                <a:effectLst/>
                <a:latin typeface="Times" pitchFamily="18" charset="0"/>
                <a:ea typeface="+mn-ea"/>
                <a:cs typeface="+mn-cs"/>
              </a:rPr>
              <a:t>Add in the patient story </a:t>
            </a:r>
            <a:endParaRPr lang="en-CA" sz="1200" kern="1200" dirty="0" smtClean="0">
              <a:solidFill>
                <a:schemeClr val="tx1"/>
              </a:solidFill>
              <a:effectLst/>
              <a:latin typeface="Times" pitchFamily="18" charset="0"/>
              <a:ea typeface="+mn-ea"/>
              <a:cs typeface="+mn-cs"/>
            </a:endParaRPr>
          </a:p>
          <a:p>
            <a:endParaRPr lang="en-CA" dirty="0"/>
          </a:p>
        </p:txBody>
      </p:sp>
      <p:sp>
        <p:nvSpPr>
          <p:cNvPr id="4" name="Date Placeholder 3"/>
          <p:cNvSpPr>
            <a:spLocks noGrp="1"/>
          </p:cNvSpPr>
          <p:nvPr>
            <p:ph type="dt" idx="10"/>
          </p:nvPr>
        </p:nvSpPr>
        <p:spPr/>
        <p:txBody>
          <a:bodyPr/>
          <a:lstStyle/>
          <a:p>
            <a:fld id="{CB8377CF-38E9-49CD-A1BA-DCB02457C522}" type="datetime1">
              <a:rPr lang="en-CA" smtClean="0"/>
              <a:t>2017-03-07</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7</a:t>
            </a:fld>
            <a:endParaRPr lang="en-CA" dirty="0"/>
          </a:p>
        </p:txBody>
      </p:sp>
    </p:spTree>
    <p:extLst>
      <p:ext uri="{BB962C8B-B14F-4D97-AF65-F5344CB8AC3E}">
        <p14:creationId xmlns:p14="http://schemas.microsoft.com/office/powerpoint/2010/main" val="3598812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200" i="1" kern="1200" dirty="0">
                <a:solidFill>
                  <a:schemeClr val="tx1"/>
                </a:solidFill>
                <a:effectLst/>
                <a:latin typeface="Times" pitchFamily="18" charset="0"/>
                <a:ea typeface="+mn-ea"/>
                <a:cs typeface="+mn-cs"/>
              </a:rPr>
              <a:t>“Health Links will encourage greater collaboration and co-ordination between a patient's different health care providers as well as the development of personalized care plans.  This will help improve patient transitions within the system and help ensure patients receive more responsive care that addresses their specific needs with the support of a tightly knit team of providers” </a:t>
            </a:r>
            <a:r>
              <a:rPr lang="en-CA" sz="1200" kern="1200" dirty="0">
                <a:solidFill>
                  <a:schemeClr val="tx1"/>
                </a:solidFill>
                <a:effectLst/>
                <a:latin typeface="Times" pitchFamily="18" charset="0"/>
                <a:ea typeface="+mn-ea"/>
                <a:cs typeface="+mn-cs"/>
              </a:rPr>
              <a:t> </a:t>
            </a:r>
            <a:r>
              <a:rPr lang="en-CA" sz="1200" b="1" kern="1200" dirty="0">
                <a:solidFill>
                  <a:schemeClr val="tx1"/>
                </a:solidFill>
                <a:effectLst/>
                <a:latin typeface="Times" pitchFamily="18" charset="0"/>
                <a:ea typeface="+mn-ea"/>
                <a:cs typeface="+mn-cs"/>
              </a:rPr>
              <a:t>Announcement of the Health Links Initiative (Dec-2012)</a:t>
            </a:r>
            <a:endParaRPr lang="en-CA" sz="1200" b="0" kern="1200" dirty="0">
              <a:solidFill>
                <a:schemeClr val="tx1"/>
              </a:solidFill>
              <a:effectLst/>
              <a:latin typeface="Times" pitchFamily="18"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sz="1200" kern="1200" dirty="0">
                <a:solidFill>
                  <a:schemeClr val="tx1"/>
                </a:solidFill>
                <a:effectLst/>
                <a:latin typeface="Times" pitchFamily="18" charset="0"/>
                <a:ea typeface="+mn-ea"/>
                <a:cs typeface="+mn-cs"/>
              </a:rPr>
              <a:t>The indicator used in QIRAP is </a:t>
            </a:r>
            <a:r>
              <a:rPr lang="en-CA" sz="1200" i="1" kern="1200" dirty="0">
                <a:solidFill>
                  <a:schemeClr val="tx1"/>
                </a:solidFill>
                <a:effectLst/>
                <a:latin typeface="Times" pitchFamily="18" charset="0"/>
                <a:ea typeface="+mn-ea"/>
                <a:cs typeface="+mn-cs"/>
              </a:rPr>
              <a:t>the Number of Health Link patients with a coordinated plan of care developed through the Health Link during the past Quarter.</a:t>
            </a:r>
            <a:endParaRPr lang="en-CA" sz="1200" kern="1200" dirty="0">
              <a:solidFill>
                <a:schemeClr val="tx1"/>
              </a:solidFill>
              <a:effectLst/>
              <a:latin typeface="Times" pitchFamily="18" charset="0"/>
              <a:ea typeface="+mn-ea"/>
              <a:cs typeface="+mn-cs"/>
            </a:endParaRPr>
          </a:p>
          <a:p>
            <a:pPr marL="171450" indent="-171450">
              <a:buFont typeface="Arial" panose="020B0604020202020204" pitchFamily="34" charset="0"/>
              <a:buChar char="•"/>
            </a:pPr>
            <a:r>
              <a:rPr lang="en-CA" sz="1200" kern="1200" dirty="0">
                <a:solidFill>
                  <a:schemeClr val="tx1"/>
                </a:solidFill>
                <a:effectLst/>
                <a:latin typeface="Times" pitchFamily="18" charset="0"/>
                <a:ea typeface="+mn-ea"/>
                <a:cs typeface="+mn-cs"/>
              </a:rPr>
              <a:t>To be included, the CCP must 1) be developed with the patient/ caregiver and two (2) or more health care professionals AND 2) contain a plan for one (1) or more health issues.</a:t>
            </a:r>
          </a:p>
          <a:p>
            <a:endParaRPr lang="en-CA" dirty="0"/>
          </a:p>
          <a:p>
            <a:r>
              <a:rPr lang="en-CA" dirty="0"/>
              <a:t>*************************************************</a:t>
            </a:r>
          </a:p>
          <a:p>
            <a:pPr marL="171450" indent="-171450">
              <a:buFont typeface="Arial" panose="020B0604020202020204" pitchFamily="34" charset="0"/>
              <a:buChar char="•"/>
            </a:pPr>
            <a:r>
              <a:rPr lang="en-CA" sz="1200" b="1" i="1" kern="1200" dirty="0">
                <a:solidFill>
                  <a:schemeClr val="tx1"/>
                </a:solidFill>
                <a:effectLst/>
                <a:latin typeface="Times" pitchFamily="18" charset="0"/>
                <a:ea typeface="+mn-ea"/>
                <a:cs typeface="+mn-cs"/>
              </a:rPr>
              <a:t>Regular and timely access to primary care for complex patients. </a:t>
            </a:r>
            <a:r>
              <a:rPr lang="en-CA" sz="1200" i="1" kern="1200" dirty="0">
                <a:solidFill>
                  <a:schemeClr val="tx1"/>
                </a:solidFill>
                <a:effectLst/>
                <a:latin typeface="Times" pitchFamily="18" charset="0"/>
                <a:ea typeface="+mn-ea"/>
                <a:cs typeface="+mn-cs"/>
              </a:rPr>
              <a:t>  </a:t>
            </a:r>
            <a:r>
              <a:rPr lang="en-CA" sz="1200" i="1" dirty="0">
                <a:effectLst/>
              </a:rPr>
              <a:t>A central goal of Health Links continues to be the regular and timely access to primary care providers. As most patients first interaction with the health care system is through their primary care provider, ensuring patients are attached to primary care providers  is essential  to the effective provision of coordinated care for all of Ontario’s complex patients. ~ </a:t>
            </a:r>
            <a:r>
              <a:rPr lang="en-CA" sz="1200" kern="1200" dirty="0">
                <a:solidFill>
                  <a:schemeClr val="tx1"/>
                </a:solidFill>
                <a:effectLst/>
                <a:latin typeface="Times" pitchFamily="18" charset="0"/>
                <a:ea typeface="+mn-ea"/>
                <a:cs typeface="+mn-cs"/>
              </a:rPr>
              <a:t>Excerpt from Advanced Health Links Guide</a:t>
            </a:r>
          </a:p>
          <a:p>
            <a:pPr marL="171450" lvl="0" indent="-171450">
              <a:buFont typeface="Arial" panose="020B0604020202020204" pitchFamily="34" charset="0"/>
              <a:buChar char="•"/>
            </a:pPr>
            <a:r>
              <a:rPr lang="en-CA" sz="1200" kern="1200" dirty="0">
                <a:solidFill>
                  <a:schemeClr val="tx1"/>
                </a:solidFill>
                <a:effectLst/>
                <a:latin typeface="Times" pitchFamily="18" charset="0"/>
                <a:ea typeface="+mn-ea"/>
                <a:cs typeface="+mn-cs"/>
              </a:rPr>
              <a:t>The indicator used in QIRAP is </a:t>
            </a:r>
            <a:r>
              <a:rPr lang="en-CA" sz="1200" i="1" kern="1200" dirty="0">
                <a:solidFill>
                  <a:schemeClr val="tx1"/>
                </a:solidFill>
                <a:effectLst/>
                <a:latin typeface="Times" pitchFamily="18" charset="0"/>
                <a:ea typeface="+mn-ea"/>
                <a:cs typeface="+mn-cs"/>
              </a:rPr>
              <a:t>the Number of patients with regular and timely access to a Primary Care Provider (PCP).</a:t>
            </a:r>
            <a:r>
              <a:rPr lang="en-CA" sz="1200" kern="1200" dirty="0">
                <a:solidFill>
                  <a:schemeClr val="tx1"/>
                </a:solidFill>
                <a:effectLst/>
                <a:latin typeface="Times" pitchFamily="18" charset="0"/>
                <a:ea typeface="+mn-ea"/>
                <a:cs typeface="+mn-cs"/>
              </a:rPr>
              <a:t> </a:t>
            </a:r>
          </a:p>
          <a:p>
            <a:pPr marL="171450" lvl="0" indent="-171450">
              <a:buFont typeface="Arial" panose="020B0604020202020204" pitchFamily="34" charset="0"/>
              <a:buChar char="•"/>
            </a:pPr>
            <a:r>
              <a:rPr lang="en-CA" sz="1200" kern="1200" dirty="0">
                <a:solidFill>
                  <a:schemeClr val="tx1"/>
                </a:solidFill>
                <a:effectLst/>
                <a:latin typeface="Times" pitchFamily="18" charset="0"/>
                <a:ea typeface="+mn-ea"/>
                <a:cs typeface="+mn-cs"/>
              </a:rPr>
              <a:t>There are three options for data collection, with the aggregate reported in QIRAP.  In most cases, a single Health Link will only choose to use one target/actual pair.</a:t>
            </a:r>
          </a:p>
          <a:p>
            <a:endParaRPr lang="en-CA" dirty="0"/>
          </a:p>
        </p:txBody>
      </p:sp>
      <p:sp>
        <p:nvSpPr>
          <p:cNvPr id="4" name="Date Placeholder 3"/>
          <p:cNvSpPr>
            <a:spLocks noGrp="1"/>
          </p:cNvSpPr>
          <p:nvPr>
            <p:ph type="dt" idx="10"/>
          </p:nvPr>
        </p:nvSpPr>
        <p:spPr/>
        <p:txBody>
          <a:bodyPr/>
          <a:lstStyle/>
          <a:p>
            <a:fld id="{353CBE9A-4656-424A-8DC8-8CA5F2D4B2C8}" type="datetime1">
              <a:rPr lang="en-CA" smtClean="0"/>
              <a:t>2017-03-07</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8</a:t>
            </a:fld>
            <a:endParaRPr lang="en-CA" dirty="0"/>
          </a:p>
        </p:txBody>
      </p:sp>
    </p:spTree>
    <p:extLst>
      <p:ext uri="{BB962C8B-B14F-4D97-AF65-F5344CB8AC3E}">
        <p14:creationId xmlns:p14="http://schemas.microsoft.com/office/powerpoint/2010/main" val="3459951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Carol ensure this chart</a:t>
            </a:r>
            <a:r>
              <a:rPr lang="en-US" baseline="0" dirty="0" smtClean="0"/>
              <a:t> is </a:t>
            </a:r>
            <a:r>
              <a:rPr lang="en-US" baseline="0" smtClean="0"/>
              <a:t>the latest one</a:t>
            </a:r>
            <a:endParaRPr lang="en-US"/>
          </a:p>
        </p:txBody>
      </p:sp>
      <p:sp>
        <p:nvSpPr>
          <p:cNvPr id="4" name="Date Placeholder 3"/>
          <p:cNvSpPr>
            <a:spLocks noGrp="1"/>
          </p:cNvSpPr>
          <p:nvPr>
            <p:ph type="dt" idx="10"/>
          </p:nvPr>
        </p:nvSpPr>
        <p:spPr/>
        <p:txBody>
          <a:bodyPr/>
          <a:lstStyle/>
          <a:p>
            <a:fld id="{AEF4EE53-6944-4727-B8F7-95B46F7F10D9}" type="datetime1">
              <a:rPr lang="en-CA" smtClean="0"/>
              <a:t>2017-03-07</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9</a:t>
            </a:fld>
            <a:endParaRPr lang="en-CA" dirty="0"/>
          </a:p>
        </p:txBody>
      </p:sp>
    </p:spTree>
    <p:extLst>
      <p:ext uri="{BB962C8B-B14F-4D97-AF65-F5344CB8AC3E}">
        <p14:creationId xmlns:p14="http://schemas.microsoft.com/office/powerpoint/2010/main" val="2264398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81F3DEDC-9AC5-409B-8CC9-331CB041425C}" type="datetime1">
              <a:rPr lang="en-CA" smtClean="0"/>
              <a:t>2017-03-07</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10</a:t>
            </a:fld>
            <a:endParaRPr lang="en-CA" dirty="0"/>
          </a:p>
        </p:txBody>
      </p:sp>
    </p:spTree>
    <p:extLst>
      <p:ext uri="{BB962C8B-B14F-4D97-AF65-F5344CB8AC3E}">
        <p14:creationId xmlns:p14="http://schemas.microsoft.com/office/powerpoint/2010/main" val="4179020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127381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1950"/>
          </a:xfrm>
        </p:spPr>
        <p:txBody>
          <a:bodyPr vert="eaVert"/>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a:xfrm>
            <a:off x="457200" y="274638"/>
            <a:ext cx="6019800" cy="5441950"/>
          </a:xfrm>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4071342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ld">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675570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906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4" name="TextBox 3"/>
          <p:cNvSpPr txBox="1"/>
          <p:nvPr userDrawn="1"/>
        </p:nvSpPr>
        <p:spPr>
          <a:xfrm>
            <a:off x="4038600" y="6477000"/>
            <a:ext cx="1066800" cy="276225"/>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ctr" defTabSz="457200" eaLnBrk="1" hangingPunct="1">
              <a:spcBef>
                <a:spcPct val="50000"/>
              </a:spcBef>
            </a:pPr>
            <a:fld id="{150CB991-94F8-4AE6-BDC9-2D81A3868D43}" type="slidenum">
              <a:rPr lang="en-US" altLang="en-US" sz="1200" b="1" u="none">
                <a:solidFill>
                  <a:srgbClr val="FFFFFF"/>
                </a:solidFill>
              </a:rPr>
              <a:pPr algn="ctr" defTabSz="457200" eaLnBrk="1" hangingPunct="1">
                <a:spcBef>
                  <a:spcPct val="50000"/>
                </a:spcBef>
              </a:pPr>
              <a:t>‹#›</a:t>
            </a:fld>
            <a:endParaRPr lang="en-US" altLang="en-US" sz="1200" b="1" u="none" dirty="0">
              <a:solidFill>
                <a:srgbClr val="FFFFFF"/>
              </a:solidFill>
            </a:endParaRPr>
          </a:p>
        </p:txBody>
      </p:sp>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32992002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A0A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1A136EE4-1C19-4A73-98BA-3D3ECA9A436F}"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3485328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sz="half" idx="1"/>
          </p:nvPr>
        </p:nvSpPr>
        <p:spPr>
          <a:xfrm>
            <a:off x="457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p:cNvSpPr>
            <a:spLocks noGrp="1"/>
          </p:cNvSpPr>
          <p:nvPr>
            <p:ph sz="half" idx="2"/>
          </p:nvPr>
        </p:nvSpPr>
        <p:spPr>
          <a:xfrm>
            <a:off x="4648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2F4BF50B-5D7F-4D28-9CC9-64FB11468B48}"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217914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8" name="Slide Number Placeholder 6"/>
          <p:cNvSpPr>
            <a:spLocks noGrp="1"/>
          </p:cNvSpPr>
          <p:nvPr>
            <p:ph type="sldNum" sz="quarter" idx="11"/>
          </p:nvPr>
        </p:nvSpPr>
        <p:spPr/>
        <p:txBody>
          <a:bodyPr/>
          <a:lstStyle>
            <a:lvl1pPr>
              <a:defRPr/>
            </a:lvl1pPr>
          </a:lstStyle>
          <a:p>
            <a:fld id="{F2A2E6B8-0383-49C9-8156-47AC77A980AE}"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887256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ption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4" name="Slide Number Placeholder 6"/>
          <p:cNvSpPr>
            <a:spLocks noGrp="1"/>
          </p:cNvSpPr>
          <p:nvPr>
            <p:ph type="sldNum" sz="quarter" idx="11"/>
          </p:nvPr>
        </p:nvSpPr>
        <p:spPr/>
        <p:txBody>
          <a:bodyPr/>
          <a:lstStyle>
            <a:lvl1pPr>
              <a:defRPr/>
            </a:lvl1pPr>
          </a:lstStyle>
          <a:p>
            <a:fld id="{44B7F5FD-EBDD-4A31-AADA-1AEECB8D12A7}"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35462288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3" name="Slide Number Placeholder 6"/>
          <p:cNvSpPr>
            <a:spLocks noGrp="1"/>
          </p:cNvSpPr>
          <p:nvPr>
            <p:ph type="sldNum" sz="quarter" idx="11"/>
          </p:nvPr>
        </p:nvSpPr>
        <p:spPr/>
        <p:txBody>
          <a:bodyPr/>
          <a:lstStyle>
            <a:lvl1pPr>
              <a:defRPr/>
            </a:lvl1pPr>
          </a:lstStyle>
          <a:p>
            <a:fld id="{AE70DB86-A892-4C59-915D-C22509EA933F}"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41878281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788A"/>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B88BF280-2E7E-41F3-94DB-F664D27733EC}"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054858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A0A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4830897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788A"/>
                </a:solidFill>
              </a:defRPr>
            </a:lvl1pPr>
          </a:lstStyle>
          <a:p>
            <a:r>
              <a:rPr lang="en-US"/>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153E20D2-2821-43B2-8472-1C6BF8648BB2}"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4621010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2BC76EAF-A089-4739-8C9F-AA819A74F007}"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2695051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1950"/>
          </a:xfrm>
        </p:spPr>
        <p:txBody>
          <a:bodyPr vert="eaVert"/>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a:xfrm>
            <a:off x="457200" y="274638"/>
            <a:ext cx="6019800" cy="5441950"/>
          </a:xfrm>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6C67CFBC-7151-49D6-A9C8-DDB601A82AD0}"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23444548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ld">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33376830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8" y="42863"/>
            <a:ext cx="9085262" cy="677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Ontario -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6288" y="6016625"/>
            <a:ext cx="1725612"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09600" y="1611313"/>
            <a:ext cx="7772400" cy="1262062"/>
          </a:xfrm>
        </p:spPr>
        <p:txBody>
          <a:bodyPr anchor="t"/>
          <a:lstStyle>
            <a:lvl1pPr>
              <a:defRPr sz="4800"/>
            </a:lvl1pPr>
          </a:lstStyle>
          <a:p>
            <a:r>
              <a:rPr lang="en-CA"/>
              <a:t>Click to edit Master title style</a:t>
            </a:r>
          </a:p>
        </p:txBody>
      </p:sp>
      <p:sp>
        <p:nvSpPr>
          <p:cNvPr id="3075" name="Rectangle 3"/>
          <p:cNvSpPr>
            <a:spLocks noGrp="1" noChangeArrowheads="1"/>
          </p:cNvSpPr>
          <p:nvPr>
            <p:ph type="subTitle" idx="1"/>
          </p:nvPr>
        </p:nvSpPr>
        <p:spPr>
          <a:xfrm>
            <a:off x="609600" y="3349625"/>
            <a:ext cx="7780338" cy="844550"/>
          </a:xfrm>
        </p:spPr>
        <p:txBody>
          <a:bodyPr anchor="b"/>
          <a:lstStyle>
            <a:lvl1pPr marL="0" indent="0">
              <a:spcAft>
                <a:spcPct val="0"/>
              </a:spcAft>
              <a:buFont typeface="Times" pitchFamily="18" charset="0"/>
              <a:buNone/>
              <a:defRPr sz="2500"/>
            </a:lvl1pPr>
          </a:lstStyle>
          <a:p>
            <a:r>
              <a:rPr lang="en-CA"/>
              <a:t>Click to edit Master subtitle style</a:t>
            </a:r>
          </a:p>
        </p:txBody>
      </p:sp>
      <p:sp>
        <p:nvSpPr>
          <p:cNvPr id="6" name="Rectangle 4"/>
          <p:cNvSpPr>
            <a:spLocks noGrp="1" noChangeArrowheads="1"/>
          </p:cNvSpPr>
          <p:nvPr>
            <p:ph type="dt" sz="half" idx="10"/>
          </p:nvPr>
        </p:nvSpPr>
        <p:spPr>
          <a:xfrm>
            <a:off x="685800" y="6248400"/>
            <a:ext cx="1905000" cy="457200"/>
          </a:xfrm>
        </p:spPr>
        <p:txBody>
          <a:bodyPr/>
          <a:lstStyle>
            <a:lvl1pPr>
              <a:defRPr/>
            </a:lvl1pPr>
          </a:lstStyle>
          <a:p>
            <a:fld id="{D8CEA04F-C319-42F1-ABEF-82D426474134}" type="datetime1">
              <a:rPr lang="en-CA">
                <a:solidFill>
                  <a:srgbClr val="000000"/>
                </a:solidFill>
              </a:rPr>
              <a:pPr/>
              <a:t>2017-03-07</a:t>
            </a:fld>
            <a:endParaRPr lang="en-CA" dirty="0">
              <a:solidFill>
                <a:srgbClr val="000000"/>
              </a:solidFill>
            </a:endParaRPr>
          </a:p>
        </p:txBody>
      </p:sp>
    </p:spTree>
    <p:extLst>
      <p:ext uri="{BB962C8B-B14F-4D97-AF65-F5344CB8AC3E}">
        <p14:creationId xmlns:p14="http://schemas.microsoft.com/office/powerpoint/2010/main" val="11920228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a:xfrm>
            <a:off x="608013" y="1219200"/>
            <a:ext cx="77724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7805E304-6533-4494-8748-B2B4FCC1472D}" type="datetime1">
              <a:rPr lang="en-CA">
                <a:solidFill>
                  <a:srgbClr val="000000"/>
                </a:solidFill>
              </a:rPr>
              <a:pPr/>
              <a:t>2017-03-07</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33C67B63-388E-44A4-8B3E-9067F2FB2851}"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6106967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600" b="1" cap="all">
                <a:latin typeface="+mj-lt"/>
              </a:defRPr>
            </a:lvl1pPr>
          </a:lstStyle>
          <a:p>
            <a:r>
              <a:rPr lang="en-US" dirty="0"/>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BA0A3EA7-DFF7-4FBC-A6F5-AD47AC6D188C}" type="datetime1">
              <a:rPr lang="en-CA">
                <a:solidFill>
                  <a:srgbClr val="000000"/>
                </a:solidFill>
              </a:rPr>
              <a:pPr/>
              <a:t>2017-03-07</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8075D3D6-74B3-439C-9E99-9F34E31BA25E}"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5702303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080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5704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Rectangle 4"/>
          <p:cNvSpPr>
            <a:spLocks noGrp="1" noChangeArrowheads="1"/>
          </p:cNvSpPr>
          <p:nvPr>
            <p:ph type="dt" sz="half" idx="10"/>
          </p:nvPr>
        </p:nvSpPr>
        <p:spPr>
          <a:ln/>
        </p:spPr>
        <p:txBody>
          <a:bodyPr/>
          <a:lstStyle>
            <a:lvl1pPr>
              <a:defRPr/>
            </a:lvl1pPr>
          </a:lstStyle>
          <a:p>
            <a:fld id="{EEEB89C1-022E-4C20-B20E-0C8AFB18D3B3}" type="datetime1">
              <a:rPr lang="en-CA">
                <a:solidFill>
                  <a:srgbClr val="000000"/>
                </a:solidFill>
              </a:rPr>
              <a:pPr/>
              <a:t>2017-03-07</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F6BF9E9C-0790-4052-BBF8-D12AD1277EDF}"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8319723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Rectangle 4"/>
          <p:cNvSpPr>
            <a:spLocks noGrp="1" noChangeArrowheads="1"/>
          </p:cNvSpPr>
          <p:nvPr>
            <p:ph type="dt" sz="half" idx="10"/>
          </p:nvPr>
        </p:nvSpPr>
        <p:spPr>
          <a:ln/>
        </p:spPr>
        <p:txBody>
          <a:bodyPr/>
          <a:lstStyle>
            <a:lvl1pPr>
              <a:defRPr/>
            </a:lvl1pPr>
          </a:lstStyle>
          <a:p>
            <a:fld id="{6B80170E-7C08-4D59-9F11-CD73B14F0C5A}" type="datetime1">
              <a:rPr lang="en-CA">
                <a:solidFill>
                  <a:srgbClr val="000000"/>
                </a:solidFill>
              </a:rPr>
              <a:pPr/>
              <a:t>2017-03-07</a:t>
            </a:fld>
            <a:endParaRPr lang="en-CA"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9" name="Rectangle 6"/>
          <p:cNvSpPr>
            <a:spLocks noGrp="1" noChangeArrowheads="1"/>
          </p:cNvSpPr>
          <p:nvPr>
            <p:ph type="sldNum" sz="quarter" idx="12"/>
          </p:nvPr>
        </p:nvSpPr>
        <p:spPr>
          <a:ln/>
        </p:spPr>
        <p:txBody>
          <a:bodyPr/>
          <a:lstStyle>
            <a:lvl1pPr>
              <a:defRPr/>
            </a:lvl1pPr>
          </a:lstStyle>
          <a:p>
            <a:fld id="{E911ADE6-056A-4E39-848F-7AA7665E9942}"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0504158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fld id="{7B066473-FB10-46EC-BBAA-185DB5DF24B2}" type="datetime1">
              <a:rPr lang="en-CA">
                <a:solidFill>
                  <a:srgbClr val="000000"/>
                </a:solidFill>
              </a:rPr>
              <a:pPr/>
              <a:t>2017-03-07</a:t>
            </a:fld>
            <a:endParaRPr lang="en-CA"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5" name="Rectangle 6"/>
          <p:cNvSpPr>
            <a:spLocks noGrp="1" noChangeArrowheads="1"/>
          </p:cNvSpPr>
          <p:nvPr>
            <p:ph type="sldNum" sz="quarter" idx="12"/>
          </p:nvPr>
        </p:nvSpPr>
        <p:spPr>
          <a:ln/>
        </p:spPr>
        <p:txBody>
          <a:bodyPr/>
          <a:lstStyle>
            <a:lvl1pPr>
              <a:defRPr/>
            </a:lvl1pPr>
          </a:lstStyle>
          <a:p>
            <a:fld id="{46BB7D92-C1B4-415A-BBC1-83091370F52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955284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sz="half" idx="1"/>
          </p:nvPr>
        </p:nvSpPr>
        <p:spPr>
          <a:xfrm>
            <a:off x="457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p:cNvSpPr>
            <a:spLocks noGrp="1"/>
          </p:cNvSpPr>
          <p:nvPr>
            <p:ph sz="half" idx="2"/>
          </p:nvPr>
        </p:nvSpPr>
        <p:spPr>
          <a:xfrm>
            <a:off x="4648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7292862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22BDBC74-C210-40C6-9190-E9991AF388CE}" type="datetime1">
              <a:rPr lang="en-CA">
                <a:solidFill>
                  <a:srgbClr val="000000"/>
                </a:solidFill>
              </a:rPr>
              <a:pPr/>
              <a:t>2017-03-07</a:t>
            </a:fld>
            <a:endParaRPr lang="en-CA"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4" name="Rectangle 6"/>
          <p:cNvSpPr>
            <a:spLocks noGrp="1" noChangeArrowheads="1"/>
          </p:cNvSpPr>
          <p:nvPr>
            <p:ph type="sldNum" sz="quarter" idx="12"/>
          </p:nvPr>
        </p:nvSpPr>
        <p:spPr>
          <a:ln/>
        </p:spPr>
        <p:txBody>
          <a:bodyPr/>
          <a:lstStyle>
            <a:lvl1pPr>
              <a:defRPr/>
            </a:lvl1pPr>
          </a:lstStyle>
          <a:p>
            <a:fld id="{F1183F2A-4376-4AD9-B576-2BAEAE649AF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3033997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D756F05-E29E-4D19-B6DB-20BBFF0EEE45}" type="datetime1">
              <a:rPr lang="en-CA">
                <a:solidFill>
                  <a:srgbClr val="000000"/>
                </a:solidFill>
              </a:rPr>
              <a:pPr/>
              <a:t>2017-03-07</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BFA3A666-5D28-4A27-AC9E-B9606AFDA59D}"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5402946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33C9C661-CA18-42AA-A907-A482874B77AC}" type="datetime1">
              <a:rPr lang="en-CA">
                <a:solidFill>
                  <a:srgbClr val="000000"/>
                </a:solidFill>
              </a:rPr>
              <a:pPr/>
              <a:t>2017-03-07</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07400678-8B37-44F3-91A7-B1590EC7BC0B}"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5850787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91180F80-7426-4DCB-AE14-3CCAAC54FC42}" type="datetime1">
              <a:rPr lang="en-CA">
                <a:solidFill>
                  <a:srgbClr val="000000"/>
                </a:solidFill>
              </a:rPr>
              <a:pPr/>
              <a:t>2017-03-07</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A304C528-3F54-464F-867E-7D9E3C763BD0}"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664262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38900" y="587375"/>
            <a:ext cx="1943100" cy="55086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08013" y="587375"/>
            <a:ext cx="5678487" cy="55086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5FD236A5-2459-4C56-B263-0361189B5DD6}" type="datetime1">
              <a:rPr lang="en-CA">
                <a:solidFill>
                  <a:srgbClr val="000000"/>
                </a:solidFill>
              </a:rPr>
              <a:pPr/>
              <a:t>2017-03-07</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EFC54B53-9E03-4560-99BD-AAD9B32C4982}"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408333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Date Placeholder 3"/>
          <p:cNvSpPr>
            <a:spLocks noGrp="1"/>
          </p:cNvSpPr>
          <p:nvPr>
            <p:ph type="dt" sz="half" idx="10"/>
          </p:nvPr>
        </p:nvSpPr>
        <p:spPr>
          <a:xfrm>
            <a:off x="685800" y="6491288"/>
            <a:ext cx="1905000" cy="214312"/>
          </a:xfrm>
        </p:spPr>
        <p:txBody>
          <a:bodyPr/>
          <a:lstStyle>
            <a:lvl1pPr>
              <a:defRPr/>
            </a:lvl1pPr>
          </a:lstStyle>
          <a:p>
            <a:fld id="{6886C0A8-AE21-4CEE-A747-C19C6EE41067}" type="datetime1">
              <a:rPr lang="en-CA">
                <a:solidFill>
                  <a:srgbClr val="000000"/>
                </a:solidFill>
              </a:rPr>
              <a:pPr/>
              <a:t>2017-03-07</a:t>
            </a:fld>
            <a:endParaRPr lang="en-CA" dirty="0">
              <a:solidFill>
                <a:srgbClr val="000000"/>
              </a:solidFill>
            </a:endParaRPr>
          </a:p>
        </p:txBody>
      </p:sp>
      <p:sp>
        <p:nvSpPr>
          <p:cNvPr id="5" name="Footer Placeholder 4"/>
          <p:cNvSpPr>
            <a:spLocks noGrp="1"/>
          </p:cNvSpPr>
          <p:nvPr>
            <p:ph type="ftr" sz="quarter" idx="11"/>
          </p:nvPr>
        </p:nvSpPr>
        <p:spPr>
          <a:xfrm>
            <a:off x="3124200" y="6491288"/>
            <a:ext cx="2895600" cy="214312"/>
          </a:xfrm>
        </p:spPr>
        <p:txBody>
          <a:bodyPr/>
          <a:lstStyle>
            <a:lvl1pPr>
              <a:defRPr/>
            </a:lvl1pPr>
          </a:lstStyle>
          <a:p>
            <a:r>
              <a:rPr lang="en-CA" dirty="0">
                <a:solidFill>
                  <a:srgbClr val="8D988F"/>
                </a:solidFill>
              </a:rPr>
              <a:t>Health Quality Branch</a:t>
            </a:r>
          </a:p>
        </p:txBody>
      </p:sp>
      <p:sp>
        <p:nvSpPr>
          <p:cNvPr id="6" name="Slide Number Placeholder 5"/>
          <p:cNvSpPr>
            <a:spLocks noGrp="1"/>
          </p:cNvSpPr>
          <p:nvPr>
            <p:ph type="sldNum" sz="quarter" idx="12"/>
          </p:nvPr>
        </p:nvSpPr>
        <p:spPr>
          <a:xfrm>
            <a:off x="7051675" y="6503988"/>
            <a:ext cx="1905000" cy="201612"/>
          </a:xfrm>
        </p:spPr>
        <p:txBody>
          <a:bodyPr/>
          <a:lstStyle>
            <a:lvl1pPr>
              <a:defRPr/>
            </a:lvl1pPr>
          </a:lstStyle>
          <a:p>
            <a:fld id="{A60BB2CA-15B8-4D42-98A4-83F36C4AC48E}"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366090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4" name="TextBox 3"/>
          <p:cNvSpPr txBox="1"/>
          <p:nvPr userDrawn="1"/>
        </p:nvSpPr>
        <p:spPr>
          <a:xfrm>
            <a:off x="4038600" y="6477000"/>
            <a:ext cx="1066800" cy="276225"/>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ctr" defTabSz="457200" eaLnBrk="1" hangingPunct="1">
              <a:spcBef>
                <a:spcPct val="50000"/>
              </a:spcBef>
            </a:pPr>
            <a:fld id="{E563DB37-29D8-4A8E-BBDB-5EDA90661A60}" type="slidenum">
              <a:rPr lang="en-US" altLang="en-US" sz="1200" b="1" u="none">
                <a:solidFill>
                  <a:srgbClr val="FFFFFF"/>
                </a:solidFill>
              </a:rPr>
              <a:pPr algn="ctr" defTabSz="457200" eaLnBrk="1" hangingPunct="1">
                <a:spcBef>
                  <a:spcPct val="50000"/>
                </a:spcBef>
              </a:pPr>
              <a:t>‹#›</a:t>
            </a:fld>
            <a:endParaRPr lang="en-US" altLang="en-US" sz="1200" b="1" u="none" dirty="0">
              <a:solidFill>
                <a:srgbClr val="FFFFFF"/>
              </a:solidFill>
            </a:endParaRPr>
          </a:p>
        </p:txBody>
      </p:sp>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457200" y="1239838"/>
            <a:ext cx="8229600" cy="4322762"/>
          </a:xfrm>
          <a:prstGeom prst="rect">
            <a:avLst/>
          </a:prstGeom>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89899816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nd ">
    <p:spTree>
      <p:nvGrpSpPr>
        <p:cNvPr id="1" name=""/>
        <p:cNvGrpSpPr/>
        <p:nvPr/>
      </p:nvGrpSpPr>
      <p:grpSpPr>
        <a:xfrm>
          <a:off x="0" y="0"/>
          <a:ext cx="0" cy="0"/>
          <a:chOff x="0" y="0"/>
          <a:chExt cx="0" cy="0"/>
        </a:xfrm>
      </p:grpSpPr>
      <p:sp>
        <p:nvSpPr>
          <p:cNvPr id="5" name="Text Placeholder 2"/>
          <p:cNvSpPr>
            <a:spLocks noGrp="1"/>
          </p:cNvSpPr>
          <p:nvPr>
            <p:ph idx="1"/>
          </p:nvPr>
        </p:nvSpPr>
        <p:spPr>
          <a:xfrm>
            <a:off x="5148064" y="2852936"/>
            <a:ext cx="2952328" cy="1512168"/>
          </a:xfrm>
          <a:prstGeom prst="rect">
            <a:avLst/>
          </a:prstGeom>
        </p:spPr>
        <p:txBody>
          <a:bodyPr rtlCol="0">
            <a:normAutofit/>
          </a:bodyPr>
          <a:lstStyle/>
          <a:p>
            <a:pPr lvl="0"/>
            <a:r>
              <a:rPr lang="en-US" noProof="0" dirty="0" err="1"/>
              <a:t>www.HQOntario.ca</a:t>
            </a:r>
            <a:endParaRPr lang="en-US" noProof="0" dirty="0"/>
          </a:p>
        </p:txBody>
      </p:sp>
    </p:spTree>
    <p:extLst>
      <p:ext uri="{BB962C8B-B14F-4D97-AF65-F5344CB8AC3E}">
        <p14:creationId xmlns:p14="http://schemas.microsoft.com/office/powerpoint/2010/main" val="1631166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782432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ption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1836345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
        <p:nvSpPr>
          <p:cNvPr id="3" name="Slide Number Placeholder 6"/>
          <p:cNvSpPr>
            <a:spLocks noGrp="1"/>
          </p:cNvSpPr>
          <p:nvPr>
            <p:ph type="sldNum" sz="quarter" idx="11"/>
          </p:nvPr>
        </p:nvSpPr>
        <p:spPr>
          <a:xfrm>
            <a:off x="4343400" y="6477000"/>
            <a:ext cx="457200" cy="300038"/>
          </a:xfrm>
          <a:prstGeom prst="rect">
            <a:avLst/>
          </a:prstGeom>
        </p:spPr>
        <p:txBody>
          <a:bodyPr/>
          <a:lstStyle>
            <a:lvl1pPr>
              <a:defRPr/>
            </a:lvl1pPr>
          </a:lstStyle>
          <a:p>
            <a:pPr defTabSz="457200"/>
            <a:fld id="{0E1957AB-82E3-4E9D-BEA5-7A44EC481F74}" type="slidenum">
              <a:rPr lang="en-US" altLang="en-US" sz="1400" u="sng">
                <a:solidFill>
                  <a:prstClr val="black"/>
                </a:solidFill>
                <a:latin typeface="Arial" panose="020B0604020202020204" pitchFamily="34" charset="0"/>
                <a:ea typeface="MS PGothic" panose="020B0600070205080204" pitchFamily="34" charset="-128"/>
              </a:rPr>
              <a:pPr defTabSz="457200"/>
              <a:t>‹#›</a:t>
            </a:fld>
            <a:endParaRPr lang="en-US" altLang="en-US" sz="1400" u="sng" dirty="0">
              <a:solidFill>
                <a:prstClr val="black"/>
              </a:solidFill>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13601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788A"/>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3848570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788A"/>
                </a:solidFill>
              </a:defRPr>
            </a:lvl1pPr>
          </a:lstStyle>
          <a:p>
            <a:r>
              <a:rPr lang="en-US"/>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1549958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403934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4.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5.xml"/><Relationship Id="rId1" Type="http://schemas.openxmlformats.org/officeDocument/2006/relationships/slideLayout" Target="../slideLayouts/slideLayout36.xml"/><Relationship Id="rId4" Type="http://schemas.openxmlformats.org/officeDocument/2006/relationships/image" Target="../media/image5.emf"/></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theme" Target="../theme/theme6.xml"/><Relationship Id="rId1"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prstClr val="black"/>
              </a:solidFill>
            </a:endParaRPr>
          </a:p>
        </p:txBody>
      </p:sp>
      <p:sp>
        <p:nvSpPr>
          <p:cNvPr id="2051"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2052" name="Rectangle 3"/>
          <p:cNvSpPr>
            <a:spLocks noGrp="1" noChangeArrowheads="1"/>
          </p:cNvSpPr>
          <p:nvPr>
            <p:ph type="body" idx="1"/>
          </p:nvPr>
        </p:nvSpPr>
        <p:spPr bwMode="auto">
          <a:xfrm>
            <a:off x="457200" y="1239838"/>
            <a:ext cx="82296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prstClr val="white"/>
                </a:solidFill>
              </a:rPr>
              <a:t>www.HQOntario.ca</a:t>
            </a:r>
            <a:endParaRPr lang="en-CA" dirty="0">
              <a:solidFill>
                <a:prstClr val="white"/>
              </a:solidFill>
            </a:endParaRPr>
          </a:p>
        </p:txBody>
      </p:sp>
      <p:pic>
        <p:nvPicPr>
          <p:cNvPr id="2055" name="Picture 5" descr="HQO Eng wht.eps"/>
          <p:cNvPicPr>
            <a:picLocks noChangeAspect="1"/>
          </p:cNvPicPr>
          <p:nvPr/>
        </p:nvPicPr>
        <p:blipFill>
          <a:blip r:embed="rId13">
            <a:extLst>
              <a:ext uri="{28A0092B-C50C-407E-A947-70E740481C1C}">
                <a14:useLocalDpi xmlns:a14="http://schemas.microsoft.com/office/drawing/2010/main"/>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101060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5" descr="HQO Eng wht.eps"/>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1" descr="HQO Eng blk.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777163" y="6054725"/>
            <a:ext cx="1331912"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1"/>
          <p:cNvSpPr>
            <a:spLocks noChangeArrowheads="1"/>
          </p:cNvSpPr>
          <p:nvPr userDrawn="1"/>
        </p:nvSpPr>
        <p:spPr bwMode="auto">
          <a:xfrm>
            <a:off x="0" y="5794375"/>
            <a:ext cx="9144000" cy="260350"/>
          </a:xfrm>
          <a:prstGeom prst="rect">
            <a:avLst/>
          </a:prstGeom>
          <a:solidFill>
            <a:srgbClr val="0C6577"/>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29" name="Rectangle 5"/>
          <p:cNvSpPr>
            <a:spLocks noChangeArrowheads="1"/>
          </p:cNvSpPr>
          <p:nvPr userDrawn="1"/>
        </p:nvSpPr>
        <p:spPr bwMode="auto">
          <a:xfrm>
            <a:off x="0" y="5013325"/>
            <a:ext cx="9144000" cy="574675"/>
          </a:xfrm>
          <a:prstGeom prst="rect">
            <a:avLst/>
          </a:prstGeom>
          <a:solidFill>
            <a:srgbClr val="499908"/>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30" name="Rectangle 7"/>
          <p:cNvSpPr>
            <a:spLocks noChangeArrowheads="1"/>
          </p:cNvSpPr>
          <p:nvPr userDrawn="1"/>
        </p:nvSpPr>
        <p:spPr bwMode="auto">
          <a:xfrm>
            <a:off x="0" y="3429000"/>
            <a:ext cx="9144000" cy="1152525"/>
          </a:xfrm>
          <a:prstGeom prst="rect">
            <a:avLst/>
          </a:prstGeom>
          <a:solidFill>
            <a:srgbClr val="C27C0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31" name="Rectangle 1"/>
          <p:cNvSpPr>
            <a:spLocks noChangeArrowheads="1"/>
          </p:cNvSpPr>
          <p:nvPr userDrawn="1"/>
        </p:nvSpPr>
        <p:spPr bwMode="auto">
          <a:xfrm>
            <a:off x="0" y="-100013"/>
            <a:ext cx="9144000" cy="2806701"/>
          </a:xfrm>
          <a:prstGeom prst="rect">
            <a:avLst/>
          </a:prstGeom>
          <a:solidFill>
            <a:srgbClr val="11899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Tree>
    <p:extLst>
      <p:ext uri="{BB962C8B-B14F-4D97-AF65-F5344CB8AC3E}">
        <p14:creationId xmlns:p14="http://schemas.microsoft.com/office/powerpoint/2010/main" val="627911294"/>
      </p:ext>
    </p:extLst>
  </p:cSld>
  <p:clrMap bg1="lt1" tx1="dk1" bg2="lt2" tx2="dk2" accent1="accent1" accent2="accent2" accent3="accent3" accent4="accent4" accent5="accent5" accent6="accent6" hlink="hlink" folHlink="folHlink"/>
  <p:sldLayoutIdLst>
    <p:sldLayoutId id="2147483675" r:id="rId1"/>
  </p:sldLayoutIdLst>
  <p:hf sldNum="0" hdr="0" dt="0"/>
  <p:txStyles>
    <p:titleStyle>
      <a:lvl1pPr algn="l" rtl="0" eaLnBrk="0" fontAlgn="base" hangingPunct="0">
        <a:spcBef>
          <a:spcPct val="0"/>
        </a:spcBef>
        <a:spcAft>
          <a:spcPct val="0"/>
        </a:spcAft>
        <a:defRPr sz="2400" b="1">
          <a:solidFill>
            <a:srgbClr val="000000"/>
          </a:solidFill>
          <a:latin typeface="+mj-lt"/>
          <a:ea typeface="MS PGothic" panose="020B0600070205080204" pitchFamily="34" charset="-128"/>
          <a:cs typeface="ＭＳ Ｐゴシック" charset="-128"/>
        </a:defRPr>
      </a:lvl1pPr>
      <a:lvl2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2pPr>
      <a:lvl3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3pPr>
      <a:lvl4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4pPr>
      <a:lvl5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5pPr>
      <a:lvl6pPr marL="457200" algn="ctr" rtl="0" fontAlgn="base">
        <a:spcBef>
          <a:spcPct val="0"/>
        </a:spcBef>
        <a:spcAft>
          <a:spcPct val="0"/>
        </a:spcAft>
        <a:defRPr sz="3600" b="1">
          <a:solidFill>
            <a:srgbClr val="008E8F"/>
          </a:solidFill>
          <a:latin typeface="Arial" charset="0"/>
        </a:defRPr>
      </a:lvl6pPr>
      <a:lvl7pPr marL="914400" algn="ctr" rtl="0" fontAlgn="base">
        <a:spcBef>
          <a:spcPct val="0"/>
        </a:spcBef>
        <a:spcAft>
          <a:spcPct val="0"/>
        </a:spcAft>
        <a:defRPr sz="3600" b="1">
          <a:solidFill>
            <a:srgbClr val="008E8F"/>
          </a:solidFill>
          <a:latin typeface="Arial" charset="0"/>
        </a:defRPr>
      </a:lvl7pPr>
      <a:lvl8pPr marL="1371600" algn="ctr" rtl="0" fontAlgn="base">
        <a:spcBef>
          <a:spcPct val="0"/>
        </a:spcBef>
        <a:spcAft>
          <a:spcPct val="0"/>
        </a:spcAft>
        <a:defRPr sz="3600" b="1">
          <a:solidFill>
            <a:srgbClr val="008E8F"/>
          </a:solidFill>
          <a:latin typeface="Arial" charset="0"/>
        </a:defRPr>
      </a:lvl8pPr>
      <a:lvl9pPr marL="1828800" algn="ctr" rtl="0" fontAlgn="base">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
        <p:nvSpPr>
          <p:cNvPr id="2051"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2052" name="Rectangle 3"/>
          <p:cNvSpPr>
            <a:spLocks noGrp="1" noChangeArrowheads="1"/>
          </p:cNvSpPr>
          <p:nvPr>
            <p:ph type="body" idx="1"/>
          </p:nvPr>
        </p:nvSpPr>
        <p:spPr bwMode="auto">
          <a:xfrm>
            <a:off x="457200" y="1239838"/>
            <a:ext cx="82296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srgbClr val="FFFFFF"/>
                </a:solidFill>
              </a:rPr>
              <a:t>www.HQOntario.ca</a:t>
            </a:r>
            <a:endParaRPr lang="en-CA" dirty="0">
              <a:solidFill>
                <a:srgbClr val="FFFFFF"/>
              </a:solidFill>
            </a:endParaRPr>
          </a:p>
        </p:txBody>
      </p:sp>
      <p:sp>
        <p:nvSpPr>
          <p:cNvPr id="7" name="Slide Number Placeholder 6"/>
          <p:cNvSpPr>
            <a:spLocks noGrp="1"/>
          </p:cNvSpPr>
          <p:nvPr>
            <p:ph type="sldNum" sz="quarter" idx="4"/>
          </p:nvPr>
        </p:nvSpPr>
        <p:spPr>
          <a:xfrm>
            <a:off x="4343400" y="6477000"/>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bg1"/>
                </a:solidFill>
              </a:defRPr>
            </a:lvl1pPr>
          </a:lstStyle>
          <a:p>
            <a:pPr defTabSz="457200"/>
            <a:fld id="{55891DED-E6B3-49D7-8D3B-5D621779D901}" type="slidenum">
              <a:rPr lang="en-US" altLang="en-US">
                <a:solidFill>
                  <a:srgbClr val="FFFFFF"/>
                </a:solidFill>
                <a:latin typeface="Arial" panose="020B0604020202020204" pitchFamily="34" charset="0"/>
                <a:ea typeface="MS PGothic" panose="020B0600070205080204" pitchFamily="34" charset="-128"/>
              </a:rPr>
              <a:pPr defTabSz="457200"/>
              <a:t>‹#›</a:t>
            </a:fld>
            <a:endParaRPr lang="en-US" altLang="en-US" dirty="0">
              <a:solidFill>
                <a:srgbClr val="FFFFFF"/>
              </a:solidFill>
              <a:latin typeface="Arial" panose="020B0604020202020204" pitchFamily="34" charset="0"/>
              <a:ea typeface="MS PGothic" panose="020B0600070205080204" pitchFamily="34" charset="-128"/>
            </a:endParaRPr>
          </a:p>
        </p:txBody>
      </p:sp>
      <p:pic>
        <p:nvPicPr>
          <p:cNvPr id="2055" name="Picture 5" descr="HQO Eng wht.eps"/>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294441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3988" y="171450"/>
            <a:ext cx="8661400"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t>Click to edit Master title style</a:t>
            </a:r>
          </a:p>
        </p:txBody>
      </p:sp>
      <p:sp>
        <p:nvSpPr>
          <p:cNvPr id="1027" name="Rectangle 3"/>
          <p:cNvSpPr>
            <a:spLocks noGrp="1" noChangeArrowheads="1"/>
          </p:cNvSpPr>
          <p:nvPr>
            <p:ph type="body" idx="1"/>
          </p:nvPr>
        </p:nvSpPr>
        <p:spPr bwMode="auto">
          <a:xfrm>
            <a:off x="608013" y="12192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p>
        </p:txBody>
      </p:sp>
      <p:sp>
        <p:nvSpPr>
          <p:cNvPr id="1028" name="Rectangle 4"/>
          <p:cNvSpPr>
            <a:spLocks noGrp="1" noChangeArrowheads="1"/>
          </p:cNvSpPr>
          <p:nvPr>
            <p:ph type="dt" sz="half" idx="2"/>
          </p:nvPr>
        </p:nvSpPr>
        <p:spPr bwMode="auto">
          <a:xfrm>
            <a:off x="685800" y="6491288"/>
            <a:ext cx="1905000" cy="214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Narrow" pitchFamily="34" charset="0"/>
              </a:defRPr>
            </a:lvl1pPr>
          </a:lstStyle>
          <a:p>
            <a:pPr fontAlgn="auto">
              <a:spcBef>
                <a:spcPts val="0"/>
              </a:spcBef>
              <a:spcAft>
                <a:spcPts val="0"/>
              </a:spcAft>
            </a:pPr>
            <a:fld id="{4354138E-4AB9-4430-96B3-357D2D38EB22}" type="datetime1">
              <a:rPr lang="en-CA">
                <a:solidFill>
                  <a:srgbClr val="000000"/>
                </a:solidFill>
                <a:ea typeface="MS PGothic" panose="020B0600070205080204" pitchFamily="34" charset="-128"/>
              </a:rPr>
              <a:pPr fontAlgn="auto">
                <a:spcBef>
                  <a:spcPts val="0"/>
                </a:spcBef>
                <a:spcAft>
                  <a:spcPts val="0"/>
                </a:spcAft>
              </a:pPr>
              <a:t>2017-03-07</a:t>
            </a:fld>
            <a:endParaRPr lang="en-CA" dirty="0">
              <a:solidFill>
                <a:srgbClr val="000000"/>
              </a:solidFill>
              <a:ea typeface="MS PGothic" panose="020B0600070205080204" pitchFamily="34" charset="-128"/>
            </a:endParaRPr>
          </a:p>
        </p:txBody>
      </p:sp>
      <p:sp>
        <p:nvSpPr>
          <p:cNvPr id="1029" name="Rectangle 5"/>
          <p:cNvSpPr>
            <a:spLocks noGrp="1" noChangeArrowheads="1"/>
          </p:cNvSpPr>
          <p:nvPr>
            <p:ph type="ftr" sz="quarter" idx="3"/>
          </p:nvPr>
        </p:nvSpPr>
        <p:spPr bwMode="auto">
          <a:xfrm>
            <a:off x="3124200" y="6491288"/>
            <a:ext cx="2895600" cy="214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000">
                <a:solidFill>
                  <a:schemeClr val="bg2"/>
                </a:solidFill>
                <a:latin typeface="Arial" pitchFamily="34" charset="0"/>
              </a:defRPr>
            </a:lvl1pPr>
          </a:lstStyle>
          <a:p>
            <a:pPr fontAlgn="auto">
              <a:spcBef>
                <a:spcPts val="0"/>
              </a:spcBef>
              <a:spcAft>
                <a:spcPts val="0"/>
              </a:spcAft>
            </a:pPr>
            <a:r>
              <a:rPr lang="en-CA" dirty="0">
                <a:solidFill>
                  <a:srgbClr val="8D988F"/>
                </a:solidFill>
                <a:ea typeface="MS PGothic" panose="020B0600070205080204" pitchFamily="34" charset="-128"/>
              </a:rPr>
              <a:t>Health Quality Branch</a:t>
            </a:r>
          </a:p>
        </p:txBody>
      </p:sp>
      <p:sp>
        <p:nvSpPr>
          <p:cNvPr id="1030" name="Rectangle 6"/>
          <p:cNvSpPr>
            <a:spLocks noGrp="1" noChangeArrowheads="1"/>
          </p:cNvSpPr>
          <p:nvPr>
            <p:ph type="sldNum" sz="quarter" idx="4"/>
          </p:nvPr>
        </p:nvSpPr>
        <p:spPr bwMode="auto">
          <a:xfrm>
            <a:off x="7051675" y="6503988"/>
            <a:ext cx="1905000" cy="2016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000">
                <a:latin typeface="Arial Narrow" pitchFamily="34" charset="0"/>
              </a:defRPr>
            </a:lvl1pPr>
          </a:lstStyle>
          <a:p>
            <a:pPr fontAlgn="auto">
              <a:spcBef>
                <a:spcPts val="0"/>
              </a:spcBef>
              <a:spcAft>
                <a:spcPts val="0"/>
              </a:spcAft>
            </a:pPr>
            <a:fld id="{333B28C0-006B-4EA4-9375-AA3ACA4BF436}" type="slidenum">
              <a:rPr lang="en-CA">
                <a:solidFill>
                  <a:srgbClr val="000000"/>
                </a:solidFill>
                <a:ea typeface="MS PGothic" panose="020B0600070205080204" pitchFamily="34" charset="-128"/>
              </a:rPr>
              <a:pPr fontAlgn="auto">
                <a:spcBef>
                  <a:spcPts val="0"/>
                </a:spcBef>
                <a:spcAft>
                  <a:spcPts val="0"/>
                </a:spcAft>
              </a:pPr>
              <a:t>‹#›</a:t>
            </a:fld>
            <a:endParaRPr lang="en-CA" dirty="0">
              <a:solidFill>
                <a:srgbClr val="000000"/>
              </a:solidFill>
              <a:ea typeface="MS PGothic" panose="020B0600070205080204" pitchFamily="34" charset="-128"/>
            </a:endParaRPr>
          </a:p>
        </p:txBody>
      </p:sp>
      <p:sp>
        <p:nvSpPr>
          <p:cNvPr id="1034" name="Rectangle 10"/>
          <p:cNvSpPr>
            <a:spLocks noChangeArrowheads="1"/>
          </p:cNvSpPr>
          <p:nvPr/>
        </p:nvSpPr>
        <p:spPr bwMode="auto">
          <a:xfrm>
            <a:off x="69850" y="68263"/>
            <a:ext cx="9004300" cy="6718300"/>
          </a:xfrm>
          <a:prstGeom prst="rect">
            <a:avLst/>
          </a:prstGeom>
          <a:noFill/>
          <a:ln w="12700">
            <a:solidFill>
              <a:srgbClr val="007A87"/>
            </a:solidFill>
            <a:miter lim="800000"/>
            <a:headEnd/>
            <a:tailEnd/>
          </a:ln>
          <a:effectLst/>
          <a:extLst/>
        </p:spPr>
        <p:txBody>
          <a:bodyPr wrap="none" anchor="ctr"/>
          <a:lstStyle/>
          <a:p>
            <a:pPr eaLnBrk="0" fontAlgn="auto" hangingPunct="0">
              <a:spcBef>
                <a:spcPts val="0"/>
              </a:spcBef>
              <a:spcAft>
                <a:spcPts val="0"/>
              </a:spcAft>
              <a:defRPr/>
            </a:pPr>
            <a:endParaRPr lang="en-US" sz="1800" dirty="0">
              <a:solidFill>
                <a:srgbClr val="000000"/>
              </a:solidFill>
              <a:latin typeface="Times" charset="0"/>
              <a:ea typeface="ＭＳ Ｐゴシック" charset="0"/>
            </a:endParaRPr>
          </a:p>
        </p:txBody>
      </p:sp>
    </p:spTree>
    <p:extLst>
      <p:ext uri="{BB962C8B-B14F-4D97-AF65-F5344CB8AC3E}">
        <p14:creationId xmlns:p14="http://schemas.microsoft.com/office/powerpoint/2010/main" val="3522575320"/>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hf hdr="0" dt="0"/>
  <p:txStyles>
    <p:titleStyle>
      <a:lvl1pPr algn="l" rtl="0" eaLnBrk="0" fontAlgn="base" hangingPunct="0">
        <a:spcBef>
          <a:spcPct val="0"/>
        </a:spcBef>
        <a:spcAft>
          <a:spcPct val="0"/>
        </a:spcAft>
        <a:defRPr b="1">
          <a:solidFill>
            <a:srgbClr val="007A87"/>
          </a:solidFill>
          <a:latin typeface="Arial" pitchFamily="34" charset="0"/>
          <a:ea typeface="+mj-ea"/>
          <a:cs typeface="+mj-cs"/>
        </a:defRPr>
      </a:lvl1pPr>
      <a:lvl2pPr algn="l" rtl="0" eaLnBrk="0" fontAlgn="base" hangingPunct="0">
        <a:spcBef>
          <a:spcPct val="0"/>
        </a:spcBef>
        <a:spcAft>
          <a:spcPct val="0"/>
        </a:spcAft>
        <a:defRPr b="1">
          <a:solidFill>
            <a:srgbClr val="007A87"/>
          </a:solidFill>
          <a:latin typeface="Arial" pitchFamily="34" charset="0"/>
        </a:defRPr>
      </a:lvl2pPr>
      <a:lvl3pPr algn="l" rtl="0" eaLnBrk="0" fontAlgn="base" hangingPunct="0">
        <a:spcBef>
          <a:spcPct val="0"/>
        </a:spcBef>
        <a:spcAft>
          <a:spcPct val="0"/>
        </a:spcAft>
        <a:defRPr b="1">
          <a:solidFill>
            <a:srgbClr val="007A87"/>
          </a:solidFill>
          <a:latin typeface="Arial" pitchFamily="34" charset="0"/>
        </a:defRPr>
      </a:lvl3pPr>
      <a:lvl4pPr algn="l" rtl="0" eaLnBrk="0" fontAlgn="base" hangingPunct="0">
        <a:spcBef>
          <a:spcPct val="0"/>
        </a:spcBef>
        <a:spcAft>
          <a:spcPct val="0"/>
        </a:spcAft>
        <a:defRPr b="1">
          <a:solidFill>
            <a:srgbClr val="007A87"/>
          </a:solidFill>
          <a:latin typeface="Arial" pitchFamily="34" charset="0"/>
        </a:defRPr>
      </a:lvl4pPr>
      <a:lvl5pPr algn="l" rtl="0" eaLnBrk="0" fontAlgn="base" hangingPunct="0">
        <a:spcBef>
          <a:spcPct val="0"/>
        </a:spcBef>
        <a:spcAft>
          <a:spcPct val="0"/>
        </a:spcAft>
        <a:defRPr b="1">
          <a:solidFill>
            <a:srgbClr val="007A87"/>
          </a:solidFill>
          <a:latin typeface="Arial" pitchFamily="34" charset="0"/>
        </a:defRPr>
      </a:lvl5pPr>
      <a:lvl6pPr marL="457200" algn="l" rtl="0" fontAlgn="base">
        <a:spcBef>
          <a:spcPct val="0"/>
        </a:spcBef>
        <a:spcAft>
          <a:spcPct val="0"/>
        </a:spcAft>
        <a:defRPr sz="3200" b="1">
          <a:solidFill>
            <a:srgbClr val="007A87"/>
          </a:solidFill>
          <a:latin typeface="Arial Narrow" pitchFamily="34" charset="0"/>
        </a:defRPr>
      </a:lvl6pPr>
      <a:lvl7pPr marL="914400" algn="l" rtl="0" fontAlgn="base">
        <a:spcBef>
          <a:spcPct val="0"/>
        </a:spcBef>
        <a:spcAft>
          <a:spcPct val="0"/>
        </a:spcAft>
        <a:defRPr sz="3200" b="1">
          <a:solidFill>
            <a:srgbClr val="007A87"/>
          </a:solidFill>
          <a:latin typeface="Arial Narrow" pitchFamily="34" charset="0"/>
        </a:defRPr>
      </a:lvl7pPr>
      <a:lvl8pPr marL="1371600" algn="l" rtl="0" fontAlgn="base">
        <a:spcBef>
          <a:spcPct val="0"/>
        </a:spcBef>
        <a:spcAft>
          <a:spcPct val="0"/>
        </a:spcAft>
        <a:defRPr sz="3200" b="1">
          <a:solidFill>
            <a:srgbClr val="007A87"/>
          </a:solidFill>
          <a:latin typeface="Arial Narrow" pitchFamily="34" charset="0"/>
        </a:defRPr>
      </a:lvl8pPr>
      <a:lvl9pPr marL="1828800" algn="l" rtl="0" fontAlgn="base">
        <a:spcBef>
          <a:spcPct val="0"/>
        </a:spcBef>
        <a:spcAft>
          <a:spcPct val="0"/>
        </a:spcAft>
        <a:defRPr sz="3200" b="1">
          <a:solidFill>
            <a:srgbClr val="007A87"/>
          </a:solidFill>
          <a:latin typeface="Arial Narrow" pitchFamily="34" charset="0"/>
        </a:defRPr>
      </a:lvl9pPr>
    </p:titleStyle>
    <p:bodyStyle>
      <a:lvl1pPr marL="460375" indent="-460375" algn="l" rtl="0" eaLnBrk="0" fontAlgn="base" hangingPunct="0">
        <a:spcBef>
          <a:spcPct val="0"/>
        </a:spcBef>
        <a:spcAft>
          <a:spcPct val="25000"/>
        </a:spcAft>
        <a:buClr>
          <a:srgbClr val="007A87"/>
        </a:buClr>
        <a:buFont typeface="Times" pitchFamily="18" charset="0"/>
        <a:buChar char="•"/>
        <a:defRPr sz="2400">
          <a:solidFill>
            <a:schemeClr val="tx1"/>
          </a:solidFill>
          <a:latin typeface="+mj-lt"/>
          <a:ea typeface="+mn-ea"/>
          <a:cs typeface="+mn-cs"/>
        </a:defRPr>
      </a:lvl1pPr>
      <a:lvl2pPr marL="860425" indent="-285750" algn="l" rtl="0" eaLnBrk="0" fontAlgn="base" hangingPunct="0">
        <a:spcBef>
          <a:spcPct val="0"/>
        </a:spcBef>
        <a:spcAft>
          <a:spcPct val="25000"/>
        </a:spcAft>
        <a:buClr>
          <a:srgbClr val="007A87"/>
        </a:buClr>
        <a:buFont typeface="Times" pitchFamily="18" charset="0"/>
        <a:buChar char="•"/>
        <a:defRPr sz="2400">
          <a:solidFill>
            <a:schemeClr val="tx1"/>
          </a:solidFill>
          <a:latin typeface="+mj-lt"/>
        </a:defRPr>
      </a:lvl2pPr>
      <a:lvl3pPr marL="1203325" indent="-228600" algn="l" rtl="0" eaLnBrk="0" fontAlgn="base" hangingPunct="0">
        <a:spcBef>
          <a:spcPct val="0"/>
        </a:spcBef>
        <a:spcAft>
          <a:spcPct val="25000"/>
        </a:spcAft>
        <a:buClr>
          <a:srgbClr val="007A87"/>
        </a:buClr>
        <a:buSzPct val="80000"/>
        <a:buFont typeface="Wingdings" pitchFamily="2" charset="2"/>
        <a:buChar char="§"/>
        <a:defRPr sz="2400">
          <a:solidFill>
            <a:schemeClr val="tx1"/>
          </a:solidFill>
          <a:latin typeface="+mj-lt"/>
        </a:defRPr>
      </a:lvl3pPr>
      <a:lvl4pPr marL="1600200" indent="-228600" algn="l" rtl="0" eaLnBrk="0" fontAlgn="base" hangingPunct="0">
        <a:spcBef>
          <a:spcPct val="0"/>
        </a:spcBef>
        <a:spcAft>
          <a:spcPct val="25000"/>
        </a:spcAft>
        <a:buClr>
          <a:srgbClr val="007A87"/>
        </a:buClr>
        <a:buFont typeface="Times" pitchFamily="18" charset="0"/>
        <a:buChar char="•"/>
        <a:defRPr sz="2400">
          <a:solidFill>
            <a:schemeClr val="tx1"/>
          </a:solidFill>
          <a:latin typeface="+mj-lt"/>
        </a:defRPr>
      </a:lvl4pPr>
      <a:lvl5pPr marL="2057400" indent="-228600" algn="l" rtl="0" eaLnBrk="0" fontAlgn="base" hangingPunct="0">
        <a:spcBef>
          <a:spcPct val="0"/>
        </a:spcBef>
        <a:spcAft>
          <a:spcPct val="25000"/>
        </a:spcAft>
        <a:buClr>
          <a:srgbClr val="007A87"/>
        </a:buClr>
        <a:buSzPct val="80000"/>
        <a:buFont typeface="Wingdings" pitchFamily="2" charset="2"/>
        <a:buChar char="§"/>
        <a:defRPr sz="2400">
          <a:solidFill>
            <a:schemeClr val="tx1"/>
          </a:solidFill>
          <a:latin typeface="+mj-lt"/>
        </a:defRPr>
      </a:lvl5pPr>
      <a:lvl6pPr marL="25146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6pPr>
      <a:lvl7pPr marL="29718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7pPr>
      <a:lvl8pPr marL="34290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8pPr>
      <a:lvl9pPr marL="38862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626"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
        <p:nvSpPr>
          <p:cNvPr id="26627"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srgbClr val="FFFFFF"/>
                </a:solidFill>
              </a:rPr>
              <a:t>www.HQOntario.ca</a:t>
            </a:r>
            <a:endParaRPr lang="en-CA" dirty="0">
              <a:solidFill>
                <a:srgbClr val="FFFFFF"/>
              </a:solidFill>
            </a:endParaRPr>
          </a:p>
        </p:txBody>
      </p:sp>
      <p:sp>
        <p:nvSpPr>
          <p:cNvPr id="7" name="Slide Number Placeholder 6"/>
          <p:cNvSpPr>
            <a:spLocks noGrp="1"/>
          </p:cNvSpPr>
          <p:nvPr>
            <p:ph type="sldNum" sz="quarter" idx="4"/>
          </p:nvPr>
        </p:nvSpPr>
        <p:spPr>
          <a:xfrm>
            <a:off x="4343400" y="6477000"/>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bg1"/>
                </a:solidFill>
              </a:defRPr>
            </a:lvl1pPr>
          </a:lstStyle>
          <a:p>
            <a:pPr defTabSz="457200"/>
            <a:fld id="{A55F1EF2-B172-411F-980F-1E8545C49872}" type="slidenum">
              <a:rPr lang="en-US" altLang="en-US">
                <a:solidFill>
                  <a:srgbClr val="FFFFFF"/>
                </a:solidFill>
                <a:latin typeface="Arial" panose="020B0604020202020204" pitchFamily="34" charset="0"/>
                <a:ea typeface="MS PGothic" panose="020B0600070205080204" pitchFamily="34" charset="-128"/>
              </a:rPr>
              <a:pPr defTabSz="457200"/>
              <a:t>‹#›</a:t>
            </a:fld>
            <a:endParaRPr lang="en-US" altLang="en-US" dirty="0">
              <a:solidFill>
                <a:srgbClr val="FFFFFF"/>
              </a:solidFill>
              <a:latin typeface="Arial" panose="020B0604020202020204" pitchFamily="34" charset="0"/>
              <a:ea typeface="MS PGothic" panose="020B0600070205080204" pitchFamily="34" charset="-128"/>
            </a:endParaRPr>
          </a:p>
        </p:txBody>
      </p:sp>
      <p:pic>
        <p:nvPicPr>
          <p:cNvPr id="26630" name="Picture 5" descr="HQO Eng wht.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1" descr="SlideHQO2-05.eps"/>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03275" y="454025"/>
            <a:ext cx="7513638" cy="594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3062599"/>
      </p:ext>
    </p:extLst>
  </p:cSld>
  <p:clrMap bg1="lt1" tx1="dk1" bg2="lt2" tx2="dk2" accent1="accent1" accent2="accent2" accent3="accent3" accent4="accent4" accent5="accent5" accent6="accent6" hlink="hlink" folHlink="folHlink"/>
  <p:sldLayoutIdLst>
    <p:sldLayoutId id="2147483702" r:id="rId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22" name="Text Placeholder 2"/>
          <p:cNvSpPr>
            <a:spLocks noGrp="1"/>
          </p:cNvSpPr>
          <p:nvPr>
            <p:ph type="body" idx="1"/>
          </p:nvPr>
        </p:nvSpPr>
        <p:spPr bwMode="auto">
          <a:xfrm>
            <a:off x="5148263" y="2905125"/>
            <a:ext cx="29527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www.HQOntario.ca</a:t>
            </a:r>
          </a:p>
        </p:txBody>
      </p:sp>
      <p:pic>
        <p:nvPicPr>
          <p:cNvPr id="30723" name="Picture 6" descr="HQO Eng blk.eps"/>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476375" y="2276475"/>
            <a:ext cx="2674938"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0724" name="Straight Connector 8"/>
          <p:cNvCxnSpPr>
            <a:cxnSpLocks noChangeShapeType="1"/>
          </p:cNvCxnSpPr>
          <p:nvPr userDrawn="1"/>
        </p:nvCxnSpPr>
        <p:spPr bwMode="auto">
          <a:xfrm>
            <a:off x="4716463" y="1773238"/>
            <a:ext cx="0" cy="2951162"/>
          </a:xfrm>
          <a:prstGeom prst="line">
            <a:avLst/>
          </a:prstGeom>
          <a:noFill/>
          <a:ln w="25400">
            <a:solidFill>
              <a:srgbClr val="00788A"/>
            </a:solidFill>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0725" name="Rectangle 9"/>
          <p:cNvSpPr>
            <a:spLocks noChangeArrowheads="1"/>
          </p:cNvSpPr>
          <p:nvPr userDrawn="1"/>
        </p:nvSpPr>
        <p:spPr bwMode="auto">
          <a:xfrm>
            <a:off x="0" y="5445125"/>
            <a:ext cx="9180513" cy="1439863"/>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Tree>
    <p:extLst>
      <p:ext uri="{BB962C8B-B14F-4D97-AF65-F5344CB8AC3E}">
        <p14:creationId xmlns:p14="http://schemas.microsoft.com/office/powerpoint/2010/main" val="538887249"/>
      </p:ext>
    </p:extLst>
  </p:cSld>
  <p:clrMap bg1="lt1" tx1="dk1" bg2="lt2" tx2="dk2" accent1="accent1" accent2="accent2" accent3="accent3" accent4="accent4" accent5="accent5" accent6="accent6" hlink="hlink" folHlink="folHlink"/>
  <p:sldLayoutIdLst>
    <p:sldLayoutId id="2147483704" r:id="rId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r" defTabSz="457200" rtl="0" eaLnBrk="0" fontAlgn="base" hangingPunct="0">
        <a:spcBef>
          <a:spcPct val="20000"/>
        </a:spcBef>
        <a:spcAft>
          <a:spcPct val="0"/>
        </a:spcAft>
        <a:buFont typeface="Arial" panose="020B0604020202020204" pitchFamily="34" charset="0"/>
        <a:defRPr sz="2400" kern="1200">
          <a:solidFill>
            <a:srgbClr val="00788A"/>
          </a:solidFill>
          <a:latin typeface="Helvetica Neue Medium"/>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9.xml"/><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6.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hyperlink" Target="#_ftnref1"/><Relationship Id="rId2" Type="http://schemas.openxmlformats.org/officeDocument/2006/relationships/notesSlide" Target="../notesSlides/notesSlide8.xml"/><Relationship Id="rId1" Type="http://schemas.openxmlformats.org/officeDocument/2006/relationships/slideLayout" Target="../slideLayouts/slideLayout13.xml"/><Relationship Id="rId5" Type="http://schemas.openxmlformats.org/officeDocument/2006/relationships/image" Target="../media/image10.emf"/><Relationship Id="rId4" Type="http://schemas.openxmlformats.org/officeDocument/2006/relationships/hyperlink" Target="#_ftnref2"/></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Footer Placeholder 1"/>
          <p:cNvSpPr>
            <a:spLocks noGrp="1"/>
          </p:cNvSpPr>
          <p:nvPr>
            <p:ph type="ftr" sz="quarter" idx="4294967295"/>
          </p:nvPr>
        </p:nvSpPr>
        <p:spPr bwMode="auto">
          <a:xfrm>
            <a:off x="0" y="6477000"/>
            <a:ext cx="281305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r>
              <a:rPr lang="en-US" altLang="en-US" dirty="0">
                <a:solidFill>
                  <a:srgbClr val="FFFFFF"/>
                </a:solidFill>
              </a:rPr>
              <a:t>www.HQOntario.ca</a:t>
            </a:r>
            <a:endParaRPr lang="en-CA" altLang="en-US" dirty="0">
              <a:solidFill>
                <a:srgbClr val="FFFFFF"/>
              </a:solidFill>
            </a:endParaRPr>
          </a:p>
        </p:txBody>
      </p:sp>
      <p:sp>
        <p:nvSpPr>
          <p:cNvPr id="33794" name="TextBox 1"/>
          <p:cNvSpPr txBox="1">
            <a:spLocks noChangeArrowheads="1"/>
          </p:cNvSpPr>
          <p:nvPr/>
        </p:nvSpPr>
        <p:spPr bwMode="auto">
          <a:xfrm>
            <a:off x="1724025" y="5721350"/>
            <a:ext cx="1857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endParaRPr lang="en-US" altLang="en-US" dirty="0">
              <a:solidFill>
                <a:srgbClr val="FFFFFF"/>
              </a:solidFill>
            </a:endParaRPr>
          </a:p>
        </p:txBody>
      </p:sp>
      <p:sp>
        <p:nvSpPr>
          <p:cNvPr id="33795" name="TextBox 1"/>
          <p:cNvSpPr txBox="1">
            <a:spLocks noChangeArrowheads="1"/>
          </p:cNvSpPr>
          <p:nvPr/>
        </p:nvSpPr>
        <p:spPr bwMode="auto">
          <a:xfrm>
            <a:off x="611188" y="6188075"/>
            <a:ext cx="43243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r>
              <a:rPr lang="en-US" altLang="en-US" sz="1800" u="none" dirty="0">
                <a:solidFill>
                  <a:srgbClr val="8B9187"/>
                </a:solidFill>
              </a:rPr>
              <a:t>Health Quality Ontario</a:t>
            </a:r>
          </a:p>
          <a:p>
            <a:pPr defTabSz="457200" eaLnBrk="1" hangingPunct="1"/>
            <a:r>
              <a:rPr lang="en-US" altLang="en-US" sz="1200" u="none" dirty="0">
                <a:solidFill>
                  <a:srgbClr val="8B9187"/>
                </a:solidFill>
              </a:rPr>
              <a:t>The provincial advisor on the quality of health care in Ontario</a:t>
            </a:r>
          </a:p>
        </p:txBody>
      </p:sp>
      <p:sp>
        <p:nvSpPr>
          <p:cNvPr id="33796" name="Rectangle 2"/>
          <p:cNvSpPr txBox="1">
            <a:spLocks noChangeArrowheads="1"/>
          </p:cNvSpPr>
          <p:nvPr/>
        </p:nvSpPr>
        <p:spPr bwMode="auto">
          <a:xfrm>
            <a:off x="820738" y="257941"/>
            <a:ext cx="822960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a:r>
              <a:rPr lang="en-CA" altLang="en-US" sz="2400" b="1" u="none" dirty="0" smtClean="0">
                <a:solidFill>
                  <a:srgbClr val="FFFFFF"/>
                </a:solidFill>
              </a:rPr>
              <a:t>Health Links: Excerpts </a:t>
            </a:r>
            <a:r>
              <a:rPr lang="en-CA" altLang="en-US" sz="2400" b="1" u="none" dirty="0">
                <a:solidFill>
                  <a:srgbClr val="FFFFFF"/>
                </a:solidFill>
              </a:rPr>
              <a:t>from the </a:t>
            </a:r>
            <a:r>
              <a:rPr lang="en-CA" altLang="en-US" sz="2400" b="1" u="none" dirty="0" smtClean="0">
                <a:solidFill>
                  <a:srgbClr val="FFFFFF"/>
                </a:solidFill>
              </a:rPr>
              <a:t>2016-17 Q3 </a:t>
            </a:r>
            <a:r>
              <a:rPr lang="en-CA" altLang="en-US" sz="2400" b="1" u="none" dirty="0">
                <a:solidFill>
                  <a:srgbClr val="FFFFFF"/>
                </a:solidFill>
              </a:rPr>
              <a:t>Report </a:t>
            </a:r>
          </a:p>
          <a:p>
            <a:pPr defTabSz="457200"/>
            <a:r>
              <a:rPr lang="en-CA" altLang="en-US" sz="1600" b="1" u="none" dirty="0" smtClean="0">
                <a:solidFill>
                  <a:srgbClr val="FFFFFF"/>
                </a:solidFill>
              </a:rPr>
              <a:t>10-Mar-2017</a:t>
            </a:r>
            <a:endParaRPr lang="en-CA" altLang="en-US" sz="1600" b="1" u="none" dirty="0">
              <a:solidFill>
                <a:srgbClr val="FFFFFF"/>
              </a:solidFill>
            </a:endParaRPr>
          </a:p>
          <a:p>
            <a:pPr defTabSz="457200"/>
            <a:endParaRPr lang="en-CA" altLang="en-US" sz="1600" b="1" u="none" dirty="0">
              <a:solidFill>
                <a:srgbClr val="FFFFFF"/>
              </a:solidFill>
            </a:endParaRPr>
          </a:p>
        </p:txBody>
      </p:sp>
      <p:pic>
        <p:nvPicPr>
          <p:cNvPr id="6" name="Picture 5"/>
          <p:cNvPicPr/>
          <p:nvPr/>
        </p:nvPicPr>
        <p:blipFill>
          <a:blip r:embed="rId3">
            <a:extLst>
              <a:ext uri="{28A0092B-C50C-407E-A947-70E740481C1C}">
                <a14:useLocalDpi xmlns:a14="http://schemas.microsoft.com/office/drawing/2010/main" val="0"/>
              </a:ext>
            </a:extLst>
          </a:blip>
          <a:stretch>
            <a:fillRect/>
          </a:stretch>
        </p:blipFill>
        <p:spPr>
          <a:xfrm>
            <a:off x="4935538" y="6112351"/>
            <a:ext cx="2613660" cy="705485"/>
          </a:xfrm>
          <a:prstGeom prst="rect">
            <a:avLst/>
          </a:prstGeom>
        </p:spPr>
      </p:pic>
    </p:spTree>
    <p:extLst>
      <p:ext uri="{BB962C8B-B14F-4D97-AF65-F5344CB8AC3E}">
        <p14:creationId xmlns:p14="http://schemas.microsoft.com/office/powerpoint/2010/main" val="25389377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Content Placeholder 1"/>
          <p:cNvSpPr>
            <a:spLocks noGrp="1"/>
          </p:cNvSpPr>
          <p:nvPr>
            <p:ph idx="1"/>
          </p:nvPr>
        </p:nvSpPr>
        <p:spPr>
          <a:xfrm>
            <a:off x="5148263" y="2852738"/>
            <a:ext cx="2952750" cy="576262"/>
          </a:xfrm>
        </p:spPr>
        <p:txBody>
          <a:bodyPr>
            <a:normAutofit fontScale="70000" lnSpcReduction="20000"/>
          </a:bodyPr>
          <a:lstStyle/>
          <a:p>
            <a:pPr marL="0" indent="0" eaLnBrk="1" hangingPunct="1"/>
            <a:r>
              <a:rPr lang="en-US" altLang="en-US" dirty="0" smtClean="0">
                <a:latin typeface="Helvetica Neue Medium" charset="0"/>
              </a:rPr>
              <a:t>hlhelp@hqontario.ca</a:t>
            </a:r>
            <a:endParaRPr lang="en-US" altLang="en-US" dirty="0">
              <a:latin typeface="Helvetica Neue Medium" charset="0"/>
            </a:endParaRPr>
          </a:p>
          <a:p>
            <a:pPr marL="0" indent="0" eaLnBrk="1" hangingPunct="1"/>
            <a:r>
              <a:rPr lang="en-US" altLang="en-US" dirty="0">
                <a:latin typeface="Helvetica Neue Medium" charset="0"/>
              </a:rPr>
              <a:t>www.HQOntario.ca</a:t>
            </a:r>
          </a:p>
          <a:p>
            <a:pPr marL="0" indent="0" eaLnBrk="1" hangingPunct="1"/>
            <a:endParaRPr lang="en-US" altLang="en-US" dirty="0">
              <a:latin typeface="Helvetica Neue Medium" charset="0"/>
            </a:endParaRPr>
          </a:p>
        </p:txBody>
      </p:sp>
      <p:sp>
        <p:nvSpPr>
          <p:cNvPr id="35842" name="Content Placeholder 1"/>
          <p:cNvSpPr txBox="1">
            <a:spLocks/>
          </p:cNvSpPr>
          <p:nvPr/>
        </p:nvSpPr>
        <p:spPr bwMode="auto">
          <a:xfrm>
            <a:off x="4859338" y="3581400"/>
            <a:ext cx="2952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r" defTabSz="457200" eaLnBrk="1" hangingPunct="1">
              <a:spcBef>
                <a:spcPct val="20000"/>
              </a:spcBef>
              <a:buFont typeface="Arial" panose="020B0604020202020204" pitchFamily="34" charset="0"/>
              <a:buNone/>
            </a:pPr>
            <a:r>
              <a:rPr lang="en-US" altLang="en-US" sz="1900" u="none" dirty="0">
                <a:solidFill>
                  <a:srgbClr val="00788A"/>
                </a:solidFill>
                <a:latin typeface="Helvetica Neue Medium" charset="0"/>
              </a:rPr>
              <a:t>FOLLOW@HQOntario</a:t>
            </a:r>
          </a:p>
          <a:p>
            <a:pPr algn="r" defTabSz="457200" eaLnBrk="1" hangingPunct="1">
              <a:spcBef>
                <a:spcPct val="20000"/>
              </a:spcBef>
              <a:buFont typeface="Arial" panose="020B0604020202020204" pitchFamily="34" charset="0"/>
              <a:buNone/>
            </a:pPr>
            <a:endParaRPr lang="en-US" altLang="en-US" sz="2400" dirty="0">
              <a:solidFill>
                <a:srgbClr val="00788A"/>
              </a:solidFill>
              <a:latin typeface="Helvetica Neue Medium" charset="0"/>
            </a:endParaRPr>
          </a:p>
        </p:txBody>
      </p:sp>
      <p:pic>
        <p:nvPicPr>
          <p:cNvPr id="35843" name="Picture 4" descr="Twitter_logo_blue.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0500" y="3683000"/>
            <a:ext cx="217488"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195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16183" y="1833051"/>
            <a:ext cx="8229600" cy="2467100"/>
          </a:xfrm>
        </p:spPr>
        <p:txBody>
          <a:bodyPr/>
          <a:lstStyle/>
          <a:p>
            <a:r>
              <a:rPr lang="en-US" i="1" dirty="0"/>
              <a:t>Health Links: </a:t>
            </a:r>
            <a:r>
              <a:rPr lang="en-US" b="0" i="1" dirty="0"/>
              <a:t/>
            </a:r>
            <a:br>
              <a:rPr lang="en-US" b="0" i="1" dirty="0"/>
            </a:br>
            <a:r>
              <a:rPr lang="en-US" b="0" i="1" dirty="0"/>
              <a:t>Improving integrated care for patients with multiple conditions </a:t>
            </a:r>
            <a:br>
              <a:rPr lang="en-US" b="0" i="1" dirty="0"/>
            </a:br>
            <a:r>
              <a:rPr lang="en-US" b="0" i="1" dirty="0"/>
              <a:t>and complex needs</a:t>
            </a:r>
          </a:p>
        </p:txBody>
      </p:sp>
      <p:sp>
        <p:nvSpPr>
          <p:cNvPr id="4" name="Footer Placeholder 3"/>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2884644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0"/>
            <a:ext cx="8229600" cy="812757"/>
          </a:xfrm>
        </p:spPr>
        <p:txBody>
          <a:bodyPr/>
          <a:lstStyle/>
          <a:p>
            <a:r>
              <a:rPr lang="en-US" sz="2800" dirty="0" smtClean="0"/>
              <a:t>Supporting the Advanced Health </a:t>
            </a:r>
            <a:r>
              <a:rPr lang="en-US" sz="2800" dirty="0"/>
              <a:t>Links Model</a:t>
            </a:r>
          </a:p>
        </p:txBody>
      </p:sp>
      <p:sp>
        <p:nvSpPr>
          <p:cNvPr id="5" name="Footer Placeholder 4"/>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83440720"/>
              </p:ext>
            </p:extLst>
          </p:nvPr>
        </p:nvGraphicFramePr>
        <p:xfrm>
          <a:off x="228600" y="622257"/>
          <a:ext cx="8660818" cy="5468112"/>
        </p:xfrm>
        <a:graphic>
          <a:graphicData uri="http://schemas.openxmlformats.org/drawingml/2006/table">
            <a:tbl>
              <a:tblPr firstRow="1" bandRow="1">
                <a:tableStyleId>{5C22544A-7EE6-4342-B048-85BDC9FD1C3A}</a:tableStyleId>
              </a:tblPr>
              <a:tblGrid>
                <a:gridCol w="3608016">
                  <a:extLst>
                    <a:ext uri="{9D8B030D-6E8A-4147-A177-3AD203B41FA5}">
                      <a16:colId xmlns:a16="http://schemas.microsoft.com/office/drawing/2014/main" xmlns="" val="20000"/>
                    </a:ext>
                  </a:extLst>
                </a:gridCol>
                <a:gridCol w="5052802">
                  <a:extLst>
                    <a:ext uri="{9D8B030D-6E8A-4147-A177-3AD203B41FA5}">
                      <a16:colId xmlns:a16="http://schemas.microsoft.com/office/drawing/2014/main" xmlns="" val="20001"/>
                    </a:ext>
                  </a:extLst>
                </a:gridCol>
              </a:tblGrid>
              <a:tr h="766395">
                <a:tc gridSpan="2">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000" b="1" kern="0" dirty="0" smtClean="0">
                          <a:solidFill>
                            <a:schemeClr val="bg1"/>
                          </a:solidFill>
                        </a:rPr>
                        <a:t>Health Links</a:t>
                      </a:r>
                    </a:p>
                    <a:p>
                      <a:pPr marL="0" marR="0" indent="0" algn="ctr" defTabSz="914400" rtl="0" eaLnBrk="1" fontAlgn="auto" latinLnBrk="0" hangingPunct="1">
                        <a:lnSpc>
                          <a:spcPct val="120000"/>
                        </a:lnSpc>
                        <a:spcBef>
                          <a:spcPts val="0"/>
                        </a:spcBef>
                        <a:spcAft>
                          <a:spcPts val="0"/>
                        </a:spcAft>
                        <a:buClrTx/>
                        <a:buSzTx/>
                        <a:buFontTx/>
                        <a:buNone/>
                        <a:tabLst/>
                        <a:defRPr/>
                      </a:pPr>
                      <a:r>
                        <a:rPr lang="en-CA" sz="1800" b="0" i="1" kern="0" dirty="0" smtClean="0">
                          <a:solidFill>
                            <a:schemeClr val="bg1"/>
                          </a:solidFill>
                        </a:rPr>
                        <a:t>Improving integrated care for patients with multiple conditions and complex needs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99908"/>
                    </a:solidFill>
                  </a:tcPr>
                </a:tc>
                <a:tc hMerge="1">
                  <a:txBody>
                    <a:bodyPr/>
                    <a:lstStyle/>
                    <a:p>
                      <a:pPr marL="0" marR="0" indent="0" algn="ctr" defTabSz="914400" rtl="0" eaLnBrk="1" fontAlgn="auto" latinLnBrk="0" hangingPunct="1">
                        <a:lnSpc>
                          <a:spcPct val="120000"/>
                        </a:lnSpc>
                        <a:spcBef>
                          <a:spcPts val="0"/>
                        </a:spcBef>
                        <a:spcAft>
                          <a:spcPts val="0"/>
                        </a:spcAft>
                        <a:buClrTx/>
                        <a:buSzTx/>
                        <a:buFontTx/>
                        <a:buNone/>
                        <a:tabLst/>
                        <a:defRPr/>
                      </a:pPr>
                      <a:endParaRPr lang="en-CA" sz="20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r>
              <a:tr h="445579">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000" b="1" dirty="0">
                          <a:solidFill>
                            <a:schemeClr val="bg1"/>
                          </a:solidFill>
                        </a:rPr>
                        <a:t>MOHLTC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000" b="1" dirty="0">
                          <a:solidFill>
                            <a:schemeClr val="bg1"/>
                          </a:solidFill>
                        </a:rPr>
                        <a:t>LHIN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extLst>
                  <a:ext uri="{0D108BD9-81ED-4DB2-BD59-A6C34878D82A}">
                    <a16:rowId xmlns:a16="http://schemas.microsoft.com/office/drawing/2014/main" xmlns="" val="10000"/>
                  </a:ext>
                </a:extLst>
              </a:tr>
              <a:tr h="2334833">
                <a:tc>
                  <a:txBody>
                    <a:bodyPr/>
                    <a:lstStyle/>
                    <a:p>
                      <a:pPr marL="285750" indent="-285750">
                        <a:lnSpc>
                          <a:spcPct val="120000"/>
                        </a:lnSpc>
                        <a:buFont typeface="Arial" panose="020B0604020202020204" pitchFamily="34" charset="0"/>
                        <a:buChar char="•"/>
                      </a:pPr>
                      <a:r>
                        <a:rPr lang="en-CA" sz="1400" dirty="0"/>
                        <a:t>Sets the </a:t>
                      </a:r>
                      <a:r>
                        <a:rPr lang="en-CA" sz="1400" b="1" dirty="0"/>
                        <a:t>strategic direction </a:t>
                      </a:r>
                      <a:r>
                        <a:rPr lang="en-CA" sz="1400" dirty="0"/>
                        <a:t>for Health Links </a:t>
                      </a:r>
                    </a:p>
                    <a:p>
                      <a:pPr marL="285750" indent="-285750">
                        <a:lnSpc>
                          <a:spcPct val="120000"/>
                        </a:lnSpc>
                        <a:buFont typeface="Arial" panose="020B0604020202020204" pitchFamily="34" charset="0"/>
                        <a:buChar char="•"/>
                      </a:pPr>
                      <a:r>
                        <a:rPr lang="en-CA" sz="1400" dirty="0"/>
                        <a:t>Provides overall funding to the LHINs </a:t>
                      </a:r>
                    </a:p>
                    <a:p>
                      <a:pPr marL="285750" indent="-285750">
                        <a:lnSpc>
                          <a:spcPct val="120000"/>
                        </a:lnSpc>
                        <a:buFont typeface="Arial" panose="020B0604020202020204" pitchFamily="34" charset="0"/>
                        <a:buChar char="•"/>
                      </a:pPr>
                      <a:r>
                        <a:rPr lang="en-CA" sz="1400" dirty="0"/>
                        <a:t>Oversees the overall </a:t>
                      </a:r>
                      <a:r>
                        <a:rPr lang="en-CA" sz="1400" b="1" dirty="0"/>
                        <a:t>performance </a:t>
                      </a:r>
                      <a:r>
                        <a:rPr lang="en-CA" sz="1400" dirty="0"/>
                        <a:t>of the Health Links initiative to guide strategy </a:t>
                      </a:r>
                    </a:p>
                    <a:p>
                      <a:pPr marL="285750" indent="-285750">
                        <a:lnSpc>
                          <a:spcPct val="120000"/>
                        </a:lnSpc>
                        <a:buFont typeface="Arial" panose="020B0604020202020204" pitchFamily="34" charset="0"/>
                        <a:buChar char="•"/>
                      </a:pPr>
                      <a:r>
                        <a:rPr lang="en-CA" sz="1400" dirty="0"/>
                        <a:t>Facilitates </a:t>
                      </a:r>
                      <a:r>
                        <a:rPr lang="en-CA" sz="1400" b="1" dirty="0"/>
                        <a:t>operational success </a:t>
                      </a:r>
                      <a:r>
                        <a:rPr lang="en-CA" sz="1400" dirty="0"/>
                        <a:t>by implementing provincial level tools and supports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nSpc>
                          <a:spcPct val="120000"/>
                        </a:lnSpc>
                        <a:buFont typeface="Arial" panose="020B0604020202020204" pitchFamily="34" charset="0"/>
                        <a:buChar char="•"/>
                      </a:pPr>
                      <a:r>
                        <a:rPr lang="en-CA" sz="1400" dirty="0"/>
                        <a:t>Sets </a:t>
                      </a:r>
                      <a:r>
                        <a:rPr lang="en-CA" sz="1400" b="1" dirty="0"/>
                        <a:t>regional priorities </a:t>
                      </a:r>
                      <a:r>
                        <a:rPr lang="en-CA" sz="1400" dirty="0"/>
                        <a:t>for Health Links and </a:t>
                      </a:r>
                      <a:r>
                        <a:rPr lang="en-CA" sz="1400" dirty="0" smtClean="0"/>
                        <a:t>ensures </a:t>
                      </a:r>
                      <a:r>
                        <a:rPr lang="en-CA" sz="1400" dirty="0"/>
                        <a:t>alignment with provincial priorities </a:t>
                      </a:r>
                    </a:p>
                    <a:p>
                      <a:pPr marL="285750" indent="-285750">
                        <a:lnSpc>
                          <a:spcPct val="120000"/>
                        </a:lnSpc>
                        <a:buFont typeface="Arial" panose="020B0604020202020204" pitchFamily="34" charset="0"/>
                        <a:buChar char="•"/>
                      </a:pPr>
                      <a:r>
                        <a:rPr lang="en-CA" sz="1400" b="1" dirty="0"/>
                        <a:t>Funds</a:t>
                      </a:r>
                      <a:r>
                        <a:rPr lang="en-CA" sz="1400" dirty="0"/>
                        <a:t> Health Links in accordance with priorities </a:t>
                      </a:r>
                    </a:p>
                    <a:p>
                      <a:pPr marL="285750" indent="-285750">
                        <a:lnSpc>
                          <a:spcPct val="120000"/>
                        </a:lnSpc>
                        <a:buFont typeface="Arial" panose="020B0604020202020204" pitchFamily="34" charset="0"/>
                        <a:buChar char="•"/>
                      </a:pPr>
                      <a:r>
                        <a:rPr lang="en-CA" sz="1400" dirty="0"/>
                        <a:t>Maintains </a:t>
                      </a:r>
                      <a:r>
                        <a:rPr lang="en-CA" sz="1400" b="1" dirty="0"/>
                        <a:t>overall accountability </a:t>
                      </a:r>
                      <a:r>
                        <a:rPr lang="en-CA" sz="1400" dirty="0"/>
                        <a:t>for Health Links </a:t>
                      </a:r>
                      <a:r>
                        <a:rPr lang="en-CA" sz="1400" dirty="0" smtClean="0">
                          <a:solidFill>
                            <a:schemeClr val="tx1"/>
                          </a:solidFill>
                        </a:rPr>
                        <a:t>performance</a:t>
                      </a:r>
                      <a:endParaRPr lang="en-CA" sz="1400" dirty="0">
                        <a:solidFill>
                          <a:schemeClr val="tx1"/>
                        </a:solidFill>
                      </a:endParaRPr>
                    </a:p>
                    <a:p>
                      <a:pPr marL="285750" indent="-285750">
                        <a:lnSpc>
                          <a:spcPct val="120000"/>
                        </a:lnSpc>
                        <a:buFont typeface="Arial" panose="020B0604020202020204" pitchFamily="34" charset="0"/>
                        <a:buChar char="•"/>
                      </a:pPr>
                      <a:r>
                        <a:rPr lang="en-CA" sz="1400" dirty="0"/>
                        <a:t>Drives operations through implementation of plans and support for adoption of provincial tools </a:t>
                      </a:r>
                    </a:p>
                    <a:p>
                      <a:pPr marL="285750" indent="-285750">
                        <a:lnSpc>
                          <a:spcPct val="120000"/>
                        </a:lnSpc>
                        <a:buFont typeface="Arial" panose="020B0604020202020204" pitchFamily="34" charset="0"/>
                        <a:buChar char="•"/>
                      </a:pPr>
                      <a:r>
                        <a:rPr lang="en-CA" sz="1400" dirty="0"/>
                        <a:t>Identifies and </a:t>
                      </a:r>
                      <a:r>
                        <a:rPr lang="en-CA" sz="1400" b="1" dirty="0"/>
                        <a:t>implements</a:t>
                      </a:r>
                      <a:r>
                        <a:rPr lang="en-CA" sz="1400" dirty="0"/>
                        <a:t> regional supports and tools as required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445579">
                <a:tc gridSpan="2">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000" b="1" kern="0" dirty="0">
                          <a:solidFill>
                            <a:schemeClr val="bg1"/>
                          </a:solidFill>
                        </a:rPr>
                        <a:t>Health Quality Ontario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c hMerge="1">
                  <a:txBody>
                    <a:bodyPr/>
                    <a:lstStyle/>
                    <a:p>
                      <a:endParaRPr lang="en-CA" dirty="0"/>
                    </a:p>
                  </a:txBody>
                  <a:tcPr/>
                </a:tc>
                <a:extLst>
                  <a:ext uri="{0D108BD9-81ED-4DB2-BD59-A6C34878D82A}">
                    <a16:rowId xmlns:a16="http://schemas.microsoft.com/office/drawing/2014/main" xmlns="" val="10002"/>
                  </a:ext>
                </a:extLst>
              </a:tr>
              <a:tr h="1336736">
                <a:tc gridSpan="2">
                  <a:txBody>
                    <a:bodyPr/>
                    <a:lstStyle/>
                    <a:p>
                      <a:pPr marL="285750" indent="-285750">
                        <a:lnSpc>
                          <a:spcPct val="120000"/>
                        </a:lnSpc>
                        <a:buFont typeface="Arial" panose="020B0604020202020204" pitchFamily="34" charset="0"/>
                        <a:buChar char="•"/>
                      </a:pPr>
                      <a:r>
                        <a:rPr lang="en-US" sz="1400" dirty="0"/>
                        <a:t>Support data collection, timely reports and analysis</a:t>
                      </a:r>
                    </a:p>
                    <a:p>
                      <a:pPr marL="285750" indent="-285750">
                        <a:lnSpc>
                          <a:spcPct val="120000"/>
                        </a:lnSpc>
                        <a:buFont typeface="Arial" panose="020B0604020202020204" pitchFamily="34" charset="0"/>
                        <a:buChar char="•"/>
                      </a:pPr>
                      <a:r>
                        <a:rPr lang="en-US" sz="1400" dirty="0"/>
                        <a:t>Lead systematic identification of emerging innovations and best practices </a:t>
                      </a:r>
                    </a:p>
                    <a:p>
                      <a:pPr marL="285750" indent="-285750">
                        <a:lnSpc>
                          <a:spcPct val="120000"/>
                        </a:lnSpc>
                        <a:buFont typeface="Arial" panose="020B0604020202020204" pitchFamily="34" charset="0"/>
                        <a:buChar char="•"/>
                      </a:pPr>
                      <a:r>
                        <a:rPr lang="en-CA" sz="1400" dirty="0"/>
                        <a:t>Increase rate of progress through standardization of best practices across all Health Links</a:t>
                      </a:r>
                    </a:p>
                    <a:p>
                      <a:pPr marL="285750" indent="-285750">
                        <a:lnSpc>
                          <a:spcPct val="120000"/>
                        </a:lnSpc>
                        <a:buFont typeface="Arial" panose="020B0604020202020204" pitchFamily="34" charset="0"/>
                        <a:buChar char="•"/>
                      </a:pPr>
                      <a:r>
                        <a:rPr lang="en-CA" sz="1400" dirty="0">
                          <a:cs typeface="ＭＳ Ｐゴシック" charset="-128"/>
                        </a:rPr>
                        <a:t>Support inter-Health Link sharing of lessons learned on regional </a:t>
                      </a:r>
                      <a:r>
                        <a:rPr lang="en-CA" sz="1400" dirty="0" smtClean="0">
                          <a:cs typeface="ＭＳ Ｐゴシック" charset="-128"/>
                        </a:rPr>
                        <a:t>and/or provincial </a:t>
                      </a:r>
                      <a:r>
                        <a:rPr lang="en-CA" sz="1400" dirty="0">
                          <a:cs typeface="ＭＳ Ｐゴシック" charset="-128"/>
                        </a:rPr>
                        <a:t>basis </a:t>
                      </a:r>
                    </a:p>
                    <a:p>
                      <a:pPr marL="285750" indent="-285750">
                        <a:lnSpc>
                          <a:spcPct val="120000"/>
                        </a:lnSpc>
                        <a:buFont typeface="Arial" panose="020B0604020202020204" pitchFamily="34" charset="0"/>
                        <a:buChar char="•"/>
                      </a:pPr>
                      <a:r>
                        <a:rPr lang="en-CA" sz="1400" dirty="0">
                          <a:cs typeface="ＭＳ Ｐゴシック" charset="-128"/>
                        </a:rPr>
                        <a:t>Connect LHIN </a:t>
                      </a:r>
                      <a:r>
                        <a:rPr lang="en-CA" sz="1400" dirty="0" smtClean="0">
                          <a:cs typeface="ＭＳ Ｐゴシック" charset="-128"/>
                        </a:rPr>
                        <a:t>Health Link </a:t>
                      </a:r>
                      <a:r>
                        <a:rPr lang="en-CA" sz="1400" dirty="0">
                          <a:cs typeface="ＭＳ Ｐゴシック" charset="-128"/>
                        </a:rPr>
                        <a:t>Leads with other relevant provincial quality initiatives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CA" dirty="0"/>
                    </a:p>
                  </a:txBody>
                  <a:tcPr/>
                </a:tc>
                <a:extLst>
                  <a:ext uri="{0D108BD9-81ED-4DB2-BD59-A6C34878D82A}">
                    <a16:rowId xmlns:a16="http://schemas.microsoft.com/office/drawing/2014/main" xmlns="" val="10003"/>
                  </a:ext>
                </a:extLst>
              </a:tr>
            </a:tbl>
          </a:graphicData>
        </a:graphic>
      </p:graphicFrame>
      <p:sp>
        <p:nvSpPr>
          <p:cNvPr id="6" name="Rectangle 3"/>
          <p:cNvSpPr>
            <a:spLocks noChangeArrowheads="1"/>
          </p:cNvSpPr>
          <p:nvPr/>
        </p:nvSpPr>
        <p:spPr bwMode="auto">
          <a:xfrm>
            <a:off x="250886" y="6071987"/>
            <a:ext cx="6128601"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en-CA" altLang="en-US" sz="900" i="1" dirty="0" smtClean="0">
                <a:latin typeface="+mn-lt"/>
                <a:ea typeface="Calibri" panose="020F0502020204030204" pitchFamily="34" charset="0"/>
                <a:cs typeface="Times New Roman" panose="02020603050405020304" pitchFamily="18" charset="0"/>
              </a:rPr>
              <a:t>Source</a:t>
            </a:r>
            <a:r>
              <a:rPr lang="en-CA" altLang="en-US" sz="900" i="1" dirty="0">
                <a:latin typeface="+mn-lt"/>
                <a:ea typeface="Calibri" panose="020F0502020204030204" pitchFamily="34" charset="0"/>
                <a:cs typeface="Times New Roman" panose="02020603050405020304" pitchFamily="18" charset="0"/>
              </a:rPr>
              <a:t>:  </a:t>
            </a:r>
            <a:r>
              <a:rPr lang="en-US" sz="900" i="1" dirty="0">
                <a:latin typeface="+mn-lt"/>
              </a:rPr>
              <a:t>“Guide to the Advanced Health Links Model Guide” Ministry of Health Long-Term Care, November 12, 2015</a:t>
            </a:r>
            <a:endParaRPr lang="en-CA" sz="900" i="1" dirty="0">
              <a:latin typeface="+mn-lt"/>
            </a:endParaRPr>
          </a:p>
        </p:txBody>
      </p:sp>
    </p:spTree>
    <p:extLst>
      <p:ext uri="{BB962C8B-B14F-4D97-AF65-F5344CB8AC3E}">
        <p14:creationId xmlns:p14="http://schemas.microsoft.com/office/powerpoint/2010/main" val="28025863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4914" cy="706437"/>
          </a:xfrm>
        </p:spPr>
        <p:txBody>
          <a:bodyPr/>
          <a:lstStyle/>
          <a:p>
            <a:r>
              <a:rPr lang="en-CA" dirty="0" smtClean="0"/>
              <a:t>Health Links at a Glance – Q3 Update</a:t>
            </a:r>
            <a:endParaRPr lang="en-CA" dirty="0"/>
          </a:p>
        </p:txBody>
      </p:sp>
      <p:sp>
        <p:nvSpPr>
          <p:cNvPr id="4" name="Footer Placeholder 3"/>
          <p:cNvSpPr>
            <a:spLocks noGrp="1"/>
          </p:cNvSpPr>
          <p:nvPr>
            <p:ph type="ftr" sz="quarter" idx="10"/>
          </p:nvPr>
        </p:nvSpPr>
        <p:spPr/>
        <p:txBody>
          <a:bodyPr/>
          <a:lstStyle/>
          <a:p>
            <a:pPr>
              <a:defRPr/>
            </a:pPr>
            <a:r>
              <a:rPr lang="en-US" smtClean="0">
                <a:solidFill>
                  <a:srgbClr val="FFFFFF"/>
                </a:solidFill>
              </a:rPr>
              <a:t>www.HQOntario.ca</a:t>
            </a:r>
            <a:endParaRPr lang="en-CA" dirty="0">
              <a:solidFill>
                <a:srgbClr val="FFFFFF"/>
              </a:solidFill>
            </a:endParaRPr>
          </a:p>
        </p:txBody>
      </p:sp>
      <p:sp>
        <p:nvSpPr>
          <p:cNvPr id="9" name="Rectangle 8"/>
          <p:cNvSpPr/>
          <p:nvPr/>
        </p:nvSpPr>
        <p:spPr>
          <a:xfrm>
            <a:off x="297951" y="5056889"/>
            <a:ext cx="8640567" cy="461665"/>
          </a:xfrm>
          <a:prstGeom prst="rect">
            <a:avLst/>
          </a:prstGeom>
        </p:spPr>
        <p:txBody>
          <a:bodyPr wrap="square">
            <a:spAutoFit/>
          </a:bodyPr>
          <a:lstStyle/>
          <a:p>
            <a:r>
              <a:rPr lang="en-CA" sz="1200" i="1" dirty="0">
                <a:latin typeface="Calibri" panose="020F0502020204030204" pitchFamily="34" charset="0"/>
              </a:rPr>
              <a:t>*Note: Toronto Central LHIN merged their </a:t>
            </a:r>
            <a:r>
              <a:rPr lang="en-CA" sz="1200" i="1" dirty="0" smtClean="0">
                <a:latin typeface="Calibri" panose="020F0502020204030204" pitchFamily="34" charset="0"/>
              </a:rPr>
              <a:t>nine </a:t>
            </a:r>
            <a:r>
              <a:rPr lang="en-CA" sz="1200" i="1" dirty="0">
                <a:latin typeface="Calibri" panose="020F0502020204030204" pitchFamily="34" charset="0"/>
              </a:rPr>
              <a:t>Health Links into 5 to align with sub-region. Three new Health Links reporting the quarter, two in Central LHIN one in Central East LHIN</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255906477"/>
              </p:ext>
            </p:extLst>
          </p:nvPr>
        </p:nvGraphicFramePr>
        <p:xfrm>
          <a:off x="297951" y="1044725"/>
          <a:ext cx="8640567" cy="3948514"/>
        </p:xfrm>
        <a:graphic>
          <a:graphicData uri="http://schemas.openxmlformats.org/drawingml/2006/table">
            <a:tbl>
              <a:tblPr firstRow="1" firstCol="1" bandRow="1"/>
              <a:tblGrid>
                <a:gridCol w="1473224"/>
                <a:gridCol w="2127989"/>
                <a:gridCol w="2534584"/>
                <a:gridCol w="2504770"/>
              </a:tblGrid>
              <a:tr h="965538">
                <a:tc>
                  <a:txBody>
                    <a:bodyPr/>
                    <a:lstStyle/>
                    <a:p>
                      <a:pPr marL="0" marR="0" algn="ctr">
                        <a:lnSpc>
                          <a:spcPct val="115000"/>
                        </a:lnSpc>
                        <a:spcBef>
                          <a:spcPts val="0"/>
                        </a:spcBef>
                        <a:spcAft>
                          <a:spcPts val="0"/>
                        </a:spcAft>
                      </a:pPr>
                      <a:r>
                        <a:rPr lang="en-CA" sz="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en-CA"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 of Heath Links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CA"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Actively Recruiting Patients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en-CA"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 of Coordinated Care Plans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CA"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Completed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en-CA"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 of Patients Connected to 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CA"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Primary Care Provider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r>
              <a:tr h="593760">
                <a:tc>
                  <a:txBody>
                    <a:bodyPr/>
                    <a:lstStyle/>
                    <a:p>
                      <a:pPr marL="0" marR="0" algn="ctr">
                        <a:lnSpc>
                          <a:spcPct val="115000"/>
                        </a:lnSpc>
                        <a:spcBef>
                          <a:spcPts val="0"/>
                        </a:spcBef>
                        <a:spcAft>
                          <a:spcPts val="0"/>
                        </a:spcAft>
                      </a:pPr>
                      <a:r>
                        <a:rPr lang="en-CA" sz="1600" b="1">
                          <a:effectLst/>
                          <a:latin typeface="Calibri" panose="020F0502020204030204" pitchFamily="34" charset="0"/>
                          <a:ea typeface="Calibri" panose="020F0502020204030204" pitchFamily="34" charset="0"/>
                          <a:cs typeface="Times New Roman" panose="02020603050405020304" pitchFamily="18" charset="0"/>
                        </a:rPr>
                        <a:t>2016/17 Q2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2000" dirty="0">
                          <a:effectLst/>
                          <a:latin typeface="Calibri" panose="020F0502020204030204" pitchFamily="34" charset="0"/>
                          <a:ea typeface="Calibri" panose="020F0502020204030204" pitchFamily="34" charset="0"/>
                          <a:cs typeface="Times New Roman" panose="02020603050405020304" pitchFamily="18" charset="0"/>
                        </a:rPr>
                        <a:t>79</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2000" dirty="0">
                          <a:effectLst/>
                          <a:latin typeface="Calibri" panose="020F0502020204030204" pitchFamily="34" charset="0"/>
                          <a:ea typeface="Calibri" panose="020F0502020204030204" pitchFamily="34" charset="0"/>
                          <a:cs typeface="Times New Roman" panose="02020603050405020304" pitchFamily="18" charset="0"/>
                        </a:rPr>
                        <a:t>3,670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2000" dirty="0">
                          <a:effectLst/>
                          <a:latin typeface="Calibri" panose="020F0502020204030204" pitchFamily="34" charset="0"/>
                          <a:ea typeface="Calibri" panose="020F0502020204030204" pitchFamily="34" charset="0"/>
                          <a:cs typeface="Times New Roman" panose="02020603050405020304" pitchFamily="18" charset="0"/>
                        </a:rPr>
                        <a:t>3,787</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0459">
                <a:tc>
                  <a:txBody>
                    <a:bodyPr/>
                    <a:lstStyle/>
                    <a:p>
                      <a:pPr marL="0" marR="0" algn="ctr">
                        <a:lnSpc>
                          <a:spcPct val="115000"/>
                        </a:lnSpc>
                        <a:spcBef>
                          <a:spcPts val="0"/>
                        </a:spcBef>
                        <a:spcAft>
                          <a:spcPts val="0"/>
                        </a:spcAft>
                      </a:pPr>
                      <a:r>
                        <a:rPr lang="en-CA" sz="1600" b="1">
                          <a:effectLst/>
                          <a:latin typeface="Calibri" panose="020F0502020204030204" pitchFamily="34" charset="0"/>
                          <a:ea typeface="Calibri" panose="020F0502020204030204" pitchFamily="34" charset="0"/>
                          <a:cs typeface="Times New Roman" panose="02020603050405020304" pitchFamily="18" charset="0"/>
                        </a:rPr>
                        <a:t>2016/17 Q3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2000" dirty="0">
                          <a:effectLst/>
                          <a:latin typeface="Calibri" panose="020F0502020204030204" pitchFamily="34" charset="0"/>
                          <a:ea typeface="Calibri" panose="020F0502020204030204" pitchFamily="34" charset="0"/>
                          <a:cs typeface="Times New Roman" panose="02020603050405020304" pitchFamily="18" charset="0"/>
                        </a:rPr>
                        <a:t>78*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2000" dirty="0">
                          <a:effectLst/>
                          <a:latin typeface="Calibri" panose="020F0502020204030204" pitchFamily="34" charset="0"/>
                          <a:ea typeface="Calibri" panose="020F0502020204030204" pitchFamily="34" charset="0"/>
                          <a:cs typeface="Times New Roman" panose="02020603050405020304" pitchFamily="18" charset="0"/>
                        </a:rPr>
                        <a:t>4,025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2000" dirty="0">
                          <a:effectLst/>
                          <a:latin typeface="Calibri" panose="020F0502020204030204" pitchFamily="34" charset="0"/>
                          <a:ea typeface="Calibri" panose="020F0502020204030204" pitchFamily="34" charset="0"/>
                          <a:cs typeface="Times New Roman" panose="02020603050405020304" pitchFamily="18" charset="0"/>
                        </a:rPr>
                        <a:t>3,948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3254">
                <a:tc>
                  <a:txBody>
                    <a:bodyPr/>
                    <a:lstStyle/>
                    <a:p>
                      <a:pPr marL="0" marR="0" algn="ctr">
                        <a:lnSpc>
                          <a:spcPct val="115000"/>
                        </a:lnSpc>
                        <a:spcBef>
                          <a:spcPts val="0"/>
                        </a:spcBef>
                        <a:spcAft>
                          <a:spcPts val="0"/>
                        </a:spcAft>
                      </a:pPr>
                      <a:r>
                        <a:rPr lang="en-CA" sz="1600" b="1">
                          <a:effectLst/>
                          <a:latin typeface="Calibri" panose="020F0502020204030204" pitchFamily="34" charset="0"/>
                          <a:ea typeface="Calibri" panose="020F0502020204030204" pitchFamily="34" charset="0"/>
                          <a:cs typeface="Times New Roman" panose="02020603050405020304" pitchFamily="18" charset="0"/>
                        </a:rPr>
                        <a:t>Cumulative Fiscal Total 2016/2017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2000" dirty="0">
                          <a:effectLst/>
                          <a:latin typeface="Calibri" panose="020F0502020204030204" pitchFamily="34" charset="0"/>
                          <a:ea typeface="Calibri" panose="020F0502020204030204" pitchFamily="34" charset="0"/>
                          <a:cs typeface="Times New Roman" panose="02020603050405020304" pitchFamily="18" charset="0"/>
                        </a:rPr>
                        <a:t>78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2000">
                          <a:effectLst/>
                          <a:latin typeface="Calibri" panose="020F0502020204030204" pitchFamily="34" charset="0"/>
                          <a:ea typeface="Calibri" panose="020F0502020204030204" pitchFamily="34" charset="0"/>
                          <a:cs typeface="Times New Roman" panose="02020603050405020304" pitchFamily="18" charset="0"/>
                        </a:rPr>
                        <a:t>11,612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2000" dirty="0">
                          <a:effectLst/>
                          <a:latin typeface="Calibri" panose="020F0502020204030204" pitchFamily="34" charset="0"/>
                          <a:ea typeface="Calibri" panose="020F0502020204030204" pitchFamily="34" charset="0"/>
                          <a:cs typeface="Times New Roman" panose="02020603050405020304" pitchFamily="18" charset="0"/>
                        </a:rPr>
                        <a:t>11,423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5503">
                <a:tc>
                  <a:txBody>
                    <a:bodyPr/>
                    <a:lstStyle/>
                    <a:p>
                      <a:pPr marL="0" marR="0" algn="ctr">
                        <a:lnSpc>
                          <a:spcPct val="115000"/>
                        </a:lnSpc>
                        <a:spcBef>
                          <a:spcPts val="0"/>
                        </a:spcBef>
                        <a:spcAft>
                          <a:spcPts val="0"/>
                        </a:spcAft>
                      </a:pPr>
                      <a:r>
                        <a:rPr lang="en-CA" sz="1600" b="1" dirty="0">
                          <a:effectLst/>
                          <a:latin typeface="Calibri" panose="020F0502020204030204" pitchFamily="34" charset="0"/>
                          <a:ea typeface="Calibri" panose="020F0502020204030204" pitchFamily="34" charset="0"/>
                          <a:cs typeface="Times New Roman" panose="02020603050405020304" pitchFamily="18" charset="0"/>
                        </a:rPr>
                        <a:t>Cumulative Total to Date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2000">
                          <a:effectLst/>
                          <a:latin typeface="Calibri" panose="020F0502020204030204" pitchFamily="34" charset="0"/>
                          <a:ea typeface="Calibri" panose="020F0502020204030204" pitchFamily="34" charset="0"/>
                          <a:cs typeface="Times New Roman" panose="02020603050405020304" pitchFamily="18" charset="0"/>
                        </a:rPr>
                        <a:t>78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2000" dirty="0">
                          <a:effectLst/>
                          <a:latin typeface="Calibri" panose="020F0502020204030204" pitchFamily="34" charset="0"/>
                          <a:ea typeface="Calibri" panose="020F0502020204030204" pitchFamily="34" charset="0"/>
                          <a:cs typeface="Times New Roman" panose="02020603050405020304" pitchFamily="18" charset="0"/>
                        </a:rPr>
                        <a:t>30,580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2000" dirty="0">
                          <a:effectLst/>
                          <a:latin typeface="Calibri" panose="020F0502020204030204" pitchFamily="34" charset="0"/>
                          <a:ea typeface="Calibri" panose="020F0502020204030204" pitchFamily="34" charset="0"/>
                          <a:cs typeface="Times New Roman" panose="02020603050405020304" pitchFamily="18" charset="0"/>
                        </a:rPr>
                        <a:t>41,235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33643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sp>
        <p:nvSpPr>
          <p:cNvPr id="8" name="Title 7"/>
          <p:cNvSpPr>
            <a:spLocks noGrp="1"/>
          </p:cNvSpPr>
          <p:nvPr>
            <p:ph type="title"/>
          </p:nvPr>
        </p:nvSpPr>
        <p:spPr/>
        <p:txBody>
          <a:bodyPr/>
          <a:lstStyle/>
          <a:p>
            <a:r>
              <a:rPr lang="en-CA" dirty="0" smtClean="0"/>
              <a:t>Patient Story</a:t>
            </a:r>
            <a:endParaRPr lang="en-CA" dirty="0"/>
          </a:p>
        </p:txBody>
      </p:sp>
      <p:graphicFrame>
        <p:nvGraphicFramePr>
          <p:cNvPr id="3" name="Table 2"/>
          <p:cNvGraphicFramePr>
            <a:graphicFrameLocks noGrp="1"/>
          </p:cNvGraphicFramePr>
          <p:nvPr>
            <p:extLst>
              <p:ext uri="{D42A27DB-BD31-4B8C-83A1-F6EECF244321}">
                <p14:modId xmlns:p14="http://schemas.microsoft.com/office/powerpoint/2010/main" val="1827929374"/>
              </p:ext>
            </p:extLst>
          </p:nvPr>
        </p:nvGraphicFramePr>
        <p:xfrm>
          <a:off x="216131" y="1346662"/>
          <a:ext cx="8470669" cy="4795266"/>
        </p:xfrm>
        <a:graphic>
          <a:graphicData uri="http://schemas.openxmlformats.org/drawingml/2006/table">
            <a:tbl>
              <a:tblPr>
                <a:tableStyleId>{5C22544A-7EE6-4342-B048-85BDC9FD1C3A}</a:tableStyleId>
              </a:tblPr>
              <a:tblGrid>
                <a:gridCol w="8470669"/>
              </a:tblGrid>
              <a:tr h="3890356">
                <a:tc>
                  <a:txBody>
                    <a:bodyPr/>
                    <a:lstStyle/>
                    <a:p>
                      <a:pPr marL="0" marR="0" algn="l">
                        <a:lnSpc>
                          <a:spcPct val="115000"/>
                        </a:lnSpc>
                        <a:spcBef>
                          <a:spcPts val="0"/>
                        </a:spcBef>
                        <a:spcAft>
                          <a:spcPts val="1000"/>
                        </a:spcAft>
                      </a:pPr>
                      <a:r>
                        <a:rPr lang="en-US"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About </a:t>
                      </a:r>
                      <a:r>
                        <a:rPr lang="en-US" sz="2000" b="1"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the Client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15000"/>
                        </a:lnSpc>
                        <a:spcBef>
                          <a:spcPts val="600"/>
                        </a:spcBef>
                        <a:spcAft>
                          <a:spcPts val="10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cs typeface="Times New Roman" panose="02020603050405020304" pitchFamily="18" charset="0"/>
                        </a:rPr>
                        <a:t>The client was identified </a:t>
                      </a:r>
                      <a:r>
                        <a:rPr lang="en-CA" sz="2000" dirty="0" smtClean="0">
                          <a:effectLst/>
                          <a:latin typeface="Calibri" panose="020F0502020204030204" pitchFamily="34" charset="0"/>
                          <a:ea typeface="Calibri" panose="020F0502020204030204" pitchFamily="34" charset="0"/>
                          <a:cs typeface="Times New Roman" panose="02020603050405020304" pitchFamily="18" charset="0"/>
                        </a:rPr>
                        <a:t>by St</a:t>
                      </a:r>
                      <a:r>
                        <a:rPr lang="en-CA" sz="2000" dirty="0">
                          <a:effectLst/>
                          <a:latin typeface="Calibri" panose="020F0502020204030204" pitchFamily="34" charset="0"/>
                          <a:ea typeface="Calibri" panose="020F0502020204030204" pitchFamily="34" charset="0"/>
                          <a:cs typeface="Times New Roman" panose="02020603050405020304" pitchFamily="18" charset="0"/>
                        </a:rPr>
                        <a:t>. Joseph’s Health Care (SJHC), who </a:t>
                      </a:r>
                      <a:r>
                        <a:rPr lang="en-CA" sz="2000" dirty="0" smtClean="0">
                          <a:effectLst/>
                          <a:latin typeface="Calibri" panose="020F0502020204030204" pitchFamily="34" charset="0"/>
                          <a:ea typeface="Calibri" panose="020F0502020204030204" pitchFamily="34" charset="0"/>
                          <a:cs typeface="Times New Roman" panose="02020603050405020304" pitchFamily="18" charset="0"/>
                        </a:rPr>
                        <a:t>referred</a:t>
                      </a:r>
                      <a:r>
                        <a:rPr lang="en-CA" sz="2000" baseline="0" dirty="0" smtClean="0">
                          <a:effectLst/>
                          <a:latin typeface="Calibri" panose="020F0502020204030204" pitchFamily="34" charset="0"/>
                          <a:ea typeface="Calibri" panose="020F0502020204030204" pitchFamily="34" charset="0"/>
                          <a:cs typeface="Times New Roman" panose="02020603050405020304" pitchFamily="18" charset="0"/>
                        </a:rPr>
                        <a:t> them to </a:t>
                      </a:r>
                      <a:r>
                        <a:rPr lang="en-CA" sz="2000" dirty="0" smtClean="0">
                          <a:effectLst/>
                          <a:latin typeface="Calibri" panose="020F0502020204030204" pitchFamily="34" charset="0"/>
                          <a:ea typeface="Calibri" panose="020F0502020204030204" pitchFamily="34" charset="0"/>
                          <a:cs typeface="Times New Roman" panose="02020603050405020304" pitchFamily="18" charset="0"/>
                        </a:rPr>
                        <a:t>the </a:t>
                      </a:r>
                      <a:r>
                        <a:rPr lang="en-CA" sz="2000" dirty="0">
                          <a:effectLst/>
                          <a:latin typeface="Calibri" panose="020F0502020204030204" pitchFamily="34" charset="0"/>
                          <a:ea typeface="Calibri" panose="020F0502020204030204" pitchFamily="34" charset="0"/>
                          <a:cs typeface="Times New Roman" panose="02020603050405020304" pitchFamily="18" charset="0"/>
                        </a:rPr>
                        <a:t>West Toronto Health </a:t>
                      </a:r>
                      <a:r>
                        <a:rPr lang="en-CA" sz="2000" dirty="0" smtClean="0">
                          <a:effectLst/>
                          <a:latin typeface="Calibri" panose="020F0502020204030204" pitchFamily="34" charset="0"/>
                          <a:ea typeface="Calibri" panose="020F0502020204030204" pitchFamily="34" charset="0"/>
                          <a:cs typeface="Times New Roman" panose="02020603050405020304" pitchFamily="18" charset="0"/>
                        </a:rPr>
                        <a:t>Link.</a:t>
                      </a:r>
                    </a:p>
                    <a:p>
                      <a:pPr marL="342900" marR="0" indent="-342900" algn="just">
                        <a:lnSpc>
                          <a:spcPct val="115000"/>
                        </a:lnSpc>
                        <a:spcBef>
                          <a:spcPts val="600"/>
                        </a:spcBef>
                        <a:spcAft>
                          <a:spcPts val="1000"/>
                        </a:spcAft>
                        <a:buFont typeface="Arial" panose="020B0604020202020204" pitchFamily="34" charset="0"/>
                        <a:buChar char="•"/>
                      </a:pPr>
                      <a:r>
                        <a:rPr lang="en-CA" sz="2000" dirty="0" smtClean="0">
                          <a:effectLst/>
                          <a:latin typeface="Calibri" panose="020F0502020204030204" pitchFamily="34" charset="0"/>
                          <a:ea typeface="Calibri" panose="020F0502020204030204" pitchFamily="34" charset="0"/>
                          <a:cs typeface="Times New Roman" panose="02020603050405020304" pitchFamily="18" charset="0"/>
                        </a:rPr>
                        <a:t>The </a:t>
                      </a:r>
                      <a:r>
                        <a:rPr lang="en-CA" sz="2000" dirty="0">
                          <a:effectLst/>
                          <a:latin typeface="Calibri" panose="020F0502020204030204" pitchFamily="34" charset="0"/>
                          <a:ea typeface="Calibri" panose="020F0502020204030204" pitchFamily="34" charset="0"/>
                          <a:cs typeface="Times New Roman" panose="02020603050405020304" pitchFamily="18" charset="0"/>
                        </a:rPr>
                        <a:t>client declined all supports and refused to leave hospital; previous services from West Toronto Support Services (WTSS) and the Community Care Access Centre (CCAC) had to be halted due to issues with hoarding (home unsafe for workers), and the client refused to undertake an extreme clean. </a:t>
                      </a:r>
                      <a:endParaRPr lang="en-CA"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15000"/>
                        </a:lnSpc>
                        <a:spcBef>
                          <a:spcPts val="600"/>
                        </a:spcBef>
                        <a:spcAft>
                          <a:spcPts val="1000"/>
                        </a:spcAft>
                        <a:buFont typeface="Arial" panose="020B0604020202020204" pitchFamily="34" charset="0"/>
                        <a:buChar char="•"/>
                      </a:pPr>
                      <a:r>
                        <a:rPr lang="en-CA" sz="2000" dirty="0" smtClean="0">
                          <a:effectLst/>
                          <a:latin typeface="Calibri" panose="020F0502020204030204" pitchFamily="34" charset="0"/>
                          <a:ea typeface="Calibri" panose="020F0502020204030204" pitchFamily="34" charset="0"/>
                          <a:cs typeface="Times New Roman" panose="02020603050405020304" pitchFamily="18" charset="0"/>
                        </a:rPr>
                        <a:t>After </a:t>
                      </a:r>
                      <a:r>
                        <a:rPr lang="en-CA" sz="2000" dirty="0">
                          <a:effectLst/>
                          <a:latin typeface="Calibri" panose="020F0502020204030204" pitchFamily="34" charset="0"/>
                          <a:ea typeface="Calibri" panose="020F0502020204030204" pitchFamily="34" charset="0"/>
                          <a:cs typeface="Times New Roman" panose="02020603050405020304" pitchFamily="18" charset="0"/>
                        </a:rPr>
                        <a:t>several visits to the emergency department (ED), the client was admitted to the general medical floor at SJHC. Emergency medical services (EMS) were engaged, and a community paramedic visited with client in hospital.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tc>
              </a:tr>
            </a:tbl>
          </a:graphicData>
        </a:graphic>
      </p:graphicFrame>
    </p:spTree>
    <p:extLst>
      <p:ext uri="{BB962C8B-B14F-4D97-AF65-F5344CB8AC3E}">
        <p14:creationId xmlns:p14="http://schemas.microsoft.com/office/powerpoint/2010/main" val="23192238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sp>
        <p:nvSpPr>
          <p:cNvPr id="8" name="Title 7"/>
          <p:cNvSpPr>
            <a:spLocks noGrp="1"/>
          </p:cNvSpPr>
          <p:nvPr>
            <p:ph type="title"/>
          </p:nvPr>
        </p:nvSpPr>
        <p:spPr/>
        <p:txBody>
          <a:bodyPr/>
          <a:lstStyle/>
          <a:p>
            <a:r>
              <a:rPr lang="en-CA" dirty="0" smtClean="0"/>
              <a:t>Patient Story</a:t>
            </a:r>
            <a:endParaRPr lang="en-CA"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27841974"/>
              </p:ext>
            </p:extLst>
          </p:nvPr>
        </p:nvGraphicFramePr>
        <p:xfrm>
          <a:off x="457200" y="981075"/>
          <a:ext cx="8229600" cy="5152136"/>
        </p:xfrm>
        <a:graphic>
          <a:graphicData uri="http://schemas.openxmlformats.org/drawingml/2006/table">
            <a:tbl>
              <a:tblPr>
                <a:tableStyleId>{5C22544A-7EE6-4342-B048-85BDC9FD1C3A}</a:tableStyleId>
              </a:tblPr>
              <a:tblGrid>
                <a:gridCol w="8229600"/>
              </a:tblGrid>
              <a:tr h="4970838">
                <a:tc>
                  <a:txBody>
                    <a:bodyPr/>
                    <a:lstStyle/>
                    <a:p>
                      <a:pPr marL="0" marR="0" algn="l">
                        <a:lnSpc>
                          <a:spcPct val="115000"/>
                        </a:lnSpc>
                        <a:spcBef>
                          <a:spcPts val="0"/>
                        </a:spcBef>
                        <a:spcAft>
                          <a:spcPts val="1000"/>
                        </a:spcAft>
                      </a:pPr>
                      <a:r>
                        <a:rPr lang="en-US"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Health Link Supports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gn="just">
                        <a:lnSpc>
                          <a:spcPct val="115000"/>
                        </a:lnSpc>
                        <a:spcBef>
                          <a:spcPts val="600"/>
                        </a:spcBef>
                        <a:spcAft>
                          <a:spcPts val="1000"/>
                        </a:spcAft>
                        <a:buFont typeface="Arial" panose="020B0604020202020204" pitchFamily="34" charset="0"/>
                        <a:buChar char="•"/>
                      </a:pPr>
                      <a:r>
                        <a:rPr lang="en-CA" sz="1800" dirty="0">
                          <a:effectLst/>
                          <a:latin typeface="Calibri" panose="020F0502020204030204" pitchFamily="34" charset="0"/>
                          <a:ea typeface="Calibri" panose="020F0502020204030204" pitchFamily="34" charset="0"/>
                          <a:cs typeface="Times New Roman" panose="02020603050405020304" pitchFamily="18" charset="0"/>
                        </a:rPr>
                        <a:t>The client agreed to have an EMS paramedic do a home </a:t>
                      </a:r>
                      <a:r>
                        <a:rPr lang="en-CA" sz="1800" dirty="0" smtClean="0">
                          <a:effectLst/>
                          <a:latin typeface="Calibri" panose="020F0502020204030204" pitchFamily="34" charset="0"/>
                          <a:ea typeface="Calibri" panose="020F0502020204030204" pitchFamily="34" charset="0"/>
                          <a:cs typeface="Times New Roman" panose="02020603050405020304" pitchFamily="18" charset="0"/>
                        </a:rPr>
                        <a:t>visit.</a:t>
                      </a:r>
                    </a:p>
                    <a:p>
                      <a:pPr marL="285750" marR="0" indent="-285750" algn="just">
                        <a:lnSpc>
                          <a:spcPct val="115000"/>
                        </a:lnSpc>
                        <a:spcBef>
                          <a:spcPts val="600"/>
                        </a:spcBef>
                        <a:spcAft>
                          <a:spcPts val="1000"/>
                        </a:spcAft>
                        <a:buFont typeface="Arial" panose="020B0604020202020204" pitchFamily="34" charset="0"/>
                        <a:buChar char="•"/>
                      </a:pPr>
                      <a:r>
                        <a:rPr lang="en-CA" sz="1800" dirty="0" smtClean="0">
                          <a:effectLst/>
                          <a:latin typeface="Calibri" panose="020F0502020204030204" pitchFamily="34" charset="0"/>
                          <a:ea typeface="Calibri" panose="020F0502020204030204" pitchFamily="34" charset="0"/>
                          <a:cs typeface="Times New Roman" panose="02020603050405020304" pitchFamily="18" charset="0"/>
                        </a:rPr>
                        <a:t>The community paramedic escorted the patient home, assisted with picking up medications, and ensured his safe entry into the home.</a:t>
                      </a:r>
                    </a:p>
                    <a:p>
                      <a:pPr marL="285750" marR="0" indent="-285750" algn="just">
                        <a:lnSpc>
                          <a:spcPct val="115000"/>
                        </a:lnSpc>
                        <a:spcBef>
                          <a:spcPts val="600"/>
                        </a:spcBef>
                        <a:spcAft>
                          <a:spcPts val="1000"/>
                        </a:spcAft>
                        <a:buFont typeface="Arial" panose="020B0604020202020204" pitchFamily="34" charset="0"/>
                        <a:buChar char="•"/>
                      </a:pPr>
                      <a:r>
                        <a:rPr lang="en-CA" sz="1800" dirty="0" smtClean="0">
                          <a:effectLst/>
                          <a:latin typeface="Calibri" panose="020F0502020204030204" pitchFamily="34" charset="0"/>
                          <a:ea typeface="Calibri" panose="020F0502020204030204" pitchFamily="34" charset="0"/>
                          <a:cs typeface="Times New Roman" panose="02020603050405020304" pitchFamily="18" charset="0"/>
                        </a:rPr>
                        <a:t>In </a:t>
                      </a:r>
                      <a:r>
                        <a:rPr lang="en-CA" sz="1800" dirty="0">
                          <a:effectLst/>
                          <a:latin typeface="Calibri" panose="020F0502020204030204" pitchFamily="34" charset="0"/>
                          <a:ea typeface="Calibri" panose="020F0502020204030204" pitchFamily="34" charset="0"/>
                          <a:cs typeface="Times New Roman" panose="02020603050405020304" pitchFamily="18" charset="0"/>
                        </a:rPr>
                        <a:t>the interim, the hospital had made a referral to Crisis Outreach Service for Seniors (COSS</a:t>
                      </a:r>
                      <a:r>
                        <a:rPr lang="en-CA" sz="1800" dirty="0" smtClean="0">
                          <a:effectLst/>
                          <a:latin typeface="Calibri" panose="020F0502020204030204" pitchFamily="34" charset="0"/>
                          <a:ea typeface="Calibri" panose="020F0502020204030204" pitchFamily="34" charset="0"/>
                          <a:cs typeface="Times New Roman" panose="02020603050405020304" pitchFamily="18" charset="0"/>
                        </a:rPr>
                        <a:t>).</a:t>
                      </a:r>
                    </a:p>
                    <a:p>
                      <a:pPr marL="285750" marR="0" indent="-285750" algn="just">
                        <a:lnSpc>
                          <a:spcPct val="115000"/>
                        </a:lnSpc>
                        <a:spcBef>
                          <a:spcPts val="600"/>
                        </a:spcBef>
                        <a:spcAft>
                          <a:spcPts val="1000"/>
                        </a:spcAft>
                        <a:buFont typeface="Arial" panose="020B0604020202020204" pitchFamily="34" charset="0"/>
                        <a:buChar char="•"/>
                      </a:pPr>
                      <a:r>
                        <a:rPr lang="en-CA" sz="1800" dirty="0" smtClean="0">
                          <a:effectLst/>
                          <a:latin typeface="Calibri" panose="020F0502020204030204" pitchFamily="34" charset="0"/>
                          <a:ea typeface="Calibri" panose="020F0502020204030204" pitchFamily="34" charset="0"/>
                          <a:cs typeface="Times New Roman" panose="02020603050405020304" pitchFamily="18" charset="0"/>
                        </a:rPr>
                        <a:t>The </a:t>
                      </a:r>
                      <a:r>
                        <a:rPr lang="en-CA" sz="1800" dirty="0">
                          <a:effectLst/>
                          <a:latin typeface="Calibri" panose="020F0502020204030204" pitchFamily="34" charset="0"/>
                          <a:ea typeface="Calibri" panose="020F0502020204030204" pitchFamily="34" charset="0"/>
                          <a:cs typeface="Times New Roman" panose="02020603050405020304" pitchFamily="18" charset="0"/>
                        </a:rPr>
                        <a:t>COSS case manager provided almost daily support, ensuring the client had access to food and medication, and performed safety checks. </a:t>
                      </a:r>
                      <a:endParaRPr lang="en-CA"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gn="just">
                        <a:lnSpc>
                          <a:spcPct val="115000"/>
                        </a:lnSpc>
                        <a:spcBef>
                          <a:spcPts val="600"/>
                        </a:spcBef>
                        <a:spcAft>
                          <a:spcPts val="1000"/>
                        </a:spcAft>
                        <a:buFont typeface="Arial" panose="020B0604020202020204" pitchFamily="34" charset="0"/>
                        <a:buChar char="•"/>
                      </a:pPr>
                      <a:r>
                        <a:rPr lang="en-CA" sz="1800" dirty="0" smtClean="0">
                          <a:effectLst/>
                          <a:latin typeface="Calibri" panose="020F0502020204030204" pitchFamily="34" charset="0"/>
                          <a:ea typeface="Calibri" panose="020F0502020204030204" pitchFamily="34" charset="0"/>
                          <a:cs typeface="Times New Roman" panose="02020603050405020304" pitchFamily="18" charset="0"/>
                        </a:rPr>
                        <a:t>The </a:t>
                      </a:r>
                      <a:r>
                        <a:rPr lang="en-CA" sz="1800" dirty="0">
                          <a:effectLst/>
                          <a:latin typeface="Calibri" panose="020F0502020204030204" pitchFamily="34" charset="0"/>
                          <a:ea typeface="Calibri" panose="020F0502020204030204" pitchFamily="34" charset="0"/>
                          <a:cs typeface="Times New Roman" panose="02020603050405020304" pitchFamily="18" charset="0"/>
                        </a:rPr>
                        <a:t>CCAC Transitional Care Coordinator (TCC) became involved as well; she was able to get the client to agree to an extreme clean, obtained funding to purchase him a new fridge, and worked with a primary care physician (who performed home visits) to obtain the client's consent to have a Personal Support Worker (PSW) and physiotherapy services initiated in his home.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tc>
              </a:tr>
            </a:tbl>
          </a:graphicData>
        </a:graphic>
      </p:graphicFrame>
    </p:spTree>
    <p:extLst>
      <p:ext uri="{BB962C8B-B14F-4D97-AF65-F5344CB8AC3E}">
        <p14:creationId xmlns:p14="http://schemas.microsoft.com/office/powerpoint/2010/main" val="8536566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sp>
        <p:nvSpPr>
          <p:cNvPr id="8" name="Title 7"/>
          <p:cNvSpPr>
            <a:spLocks noGrp="1"/>
          </p:cNvSpPr>
          <p:nvPr>
            <p:ph type="title"/>
          </p:nvPr>
        </p:nvSpPr>
        <p:spPr/>
        <p:txBody>
          <a:bodyPr/>
          <a:lstStyle/>
          <a:p>
            <a:r>
              <a:rPr lang="en-CA" dirty="0" smtClean="0"/>
              <a:t>Patient Story</a:t>
            </a:r>
            <a:endParaRPr lang="en-CA"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948064098"/>
              </p:ext>
            </p:extLst>
          </p:nvPr>
        </p:nvGraphicFramePr>
        <p:xfrm>
          <a:off x="266007" y="1246909"/>
          <a:ext cx="8420793" cy="4472247"/>
        </p:xfrm>
        <a:graphic>
          <a:graphicData uri="http://schemas.openxmlformats.org/drawingml/2006/table">
            <a:tbl>
              <a:tblPr>
                <a:tableStyleId>{5C22544A-7EE6-4342-B048-85BDC9FD1C3A}</a:tableStyleId>
              </a:tblPr>
              <a:tblGrid>
                <a:gridCol w="8420793"/>
              </a:tblGrid>
              <a:tr h="4472247">
                <a:tc>
                  <a:txBody>
                    <a:bodyPr/>
                    <a:lstStyle/>
                    <a:p>
                      <a:pPr marL="0" marR="0" algn="just">
                        <a:lnSpc>
                          <a:spcPct val="115000"/>
                        </a:lnSpc>
                        <a:spcBef>
                          <a:spcPts val="600"/>
                        </a:spcBef>
                        <a:spcAft>
                          <a:spcPts val="1000"/>
                        </a:spcAft>
                      </a:pPr>
                      <a:r>
                        <a:rPr lang="en-US" sz="1800" b="1" kern="1200" dirty="0" smtClean="0">
                          <a:solidFill>
                            <a:schemeClr val="dk1"/>
                          </a:solidFill>
                          <a:effectLst/>
                          <a:latin typeface="+mn-lt"/>
                          <a:ea typeface="+mn-ea"/>
                          <a:cs typeface="+mn-cs"/>
                        </a:rPr>
                        <a:t>Today</a:t>
                      </a:r>
                    </a:p>
                    <a:p>
                      <a:pPr marL="342900" marR="0" indent="-342900" algn="just">
                        <a:lnSpc>
                          <a:spcPct val="115000"/>
                        </a:lnSpc>
                        <a:spcBef>
                          <a:spcPts val="600"/>
                        </a:spcBef>
                        <a:spcAft>
                          <a:spcPts val="1000"/>
                        </a:spcAft>
                        <a:buFont typeface="Arial" panose="020B0604020202020204" pitchFamily="34" charset="0"/>
                        <a:buChar char="•"/>
                      </a:pPr>
                      <a:r>
                        <a:rPr lang="en-CA" sz="2000" dirty="0" smtClean="0">
                          <a:effectLst/>
                          <a:latin typeface="Calibri" panose="020F0502020204030204" pitchFamily="34" charset="0"/>
                          <a:ea typeface="Calibri" panose="020F0502020204030204" pitchFamily="34" charset="0"/>
                          <a:cs typeface="Times New Roman" panose="02020603050405020304" pitchFamily="18" charset="0"/>
                        </a:rPr>
                        <a:t>It </a:t>
                      </a:r>
                      <a:r>
                        <a:rPr lang="en-CA" sz="2000" dirty="0">
                          <a:effectLst/>
                          <a:latin typeface="Calibri" panose="020F0502020204030204" pitchFamily="34" charset="0"/>
                          <a:ea typeface="Calibri" panose="020F0502020204030204" pitchFamily="34" charset="0"/>
                          <a:cs typeface="Times New Roman" panose="02020603050405020304" pitchFamily="18" charset="0"/>
                        </a:rPr>
                        <a:t>is due to this tremendous effort and collaboration that this client has not returned to hospital or ED since his discharge (more than 11 weeks at time of this report) and has been able to fulfill his goal of being able to remain in his home. </a:t>
                      </a:r>
                      <a:endParaRPr lang="en-CA"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15000"/>
                        </a:lnSpc>
                        <a:spcBef>
                          <a:spcPts val="600"/>
                        </a:spcBef>
                        <a:spcAft>
                          <a:spcPts val="1000"/>
                        </a:spcAft>
                        <a:buFont typeface="Arial" panose="020B0604020202020204" pitchFamily="34" charset="0"/>
                        <a:buChar char="•"/>
                      </a:pPr>
                      <a:r>
                        <a:rPr lang="en-CA" sz="2000" dirty="0" smtClean="0">
                          <a:effectLst/>
                          <a:latin typeface="Calibri" panose="020F0502020204030204" pitchFamily="34" charset="0"/>
                          <a:ea typeface="Calibri" panose="020F0502020204030204" pitchFamily="34" charset="0"/>
                          <a:cs typeface="Times New Roman" panose="02020603050405020304" pitchFamily="18" charset="0"/>
                        </a:rPr>
                        <a:t>This </a:t>
                      </a:r>
                      <a:r>
                        <a:rPr lang="en-CA" sz="2000" dirty="0">
                          <a:effectLst/>
                          <a:latin typeface="Calibri" panose="020F0502020204030204" pitchFamily="34" charset="0"/>
                          <a:ea typeface="Calibri" panose="020F0502020204030204" pitchFamily="34" charset="0"/>
                          <a:cs typeface="Times New Roman" panose="02020603050405020304" pitchFamily="18" charset="0"/>
                        </a:rPr>
                        <a:t>client scenario demonstrates the value of coordination and collaboration across partners, of front loading support, and of working as a team to improve the health outcomes and quality of life for our most vulnerable and complex clients in West Toronto.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tc>
              </a:tr>
            </a:tbl>
          </a:graphicData>
        </a:graphic>
      </p:graphicFrame>
    </p:spTree>
    <p:extLst>
      <p:ext uri="{BB962C8B-B14F-4D97-AF65-F5344CB8AC3E}">
        <p14:creationId xmlns:p14="http://schemas.microsoft.com/office/powerpoint/2010/main" val="35590023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noFill/>
        </p:spPr>
        <p:txBody>
          <a:bodyPr/>
          <a:lstStyle/>
          <a:p>
            <a:r>
              <a:rPr lang="en-CA" dirty="0"/>
              <a:t>Impact of Health Links – </a:t>
            </a:r>
            <a:r>
              <a:rPr lang="en-CA" dirty="0" smtClean="0"/>
              <a:t>Q3 </a:t>
            </a:r>
            <a:r>
              <a:rPr lang="en-CA" dirty="0"/>
              <a:t>Update</a:t>
            </a:r>
          </a:p>
        </p:txBody>
      </p:sp>
      <p:sp>
        <p:nvSpPr>
          <p:cNvPr id="15" name="Text Placeholder 14"/>
          <p:cNvSpPr>
            <a:spLocks noGrp="1"/>
          </p:cNvSpPr>
          <p:nvPr>
            <p:ph type="body" idx="1"/>
          </p:nvPr>
        </p:nvSpPr>
        <p:spPr>
          <a:xfrm>
            <a:off x="169632" y="1389281"/>
            <a:ext cx="4297479" cy="402060"/>
          </a:xfrm>
          <a:solidFill>
            <a:srgbClr val="00788A"/>
          </a:solidFill>
        </p:spPr>
        <p:txBody>
          <a:bodyPr/>
          <a:lstStyle/>
          <a:p>
            <a:pPr algn="ctr"/>
            <a:r>
              <a:rPr lang="en-CA" sz="1600" dirty="0">
                <a:solidFill>
                  <a:schemeClr val="bg1"/>
                </a:solidFill>
              </a:rPr>
              <a:t>Coordinated Care Plans</a:t>
            </a:r>
          </a:p>
        </p:txBody>
      </p:sp>
      <p:sp>
        <p:nvSpPr>
          <p:cNvPr id="16" name="Content Placeholder 15"/>
          <p:cNvSpPr>
            <a:spLocks noGrp="1"/>
          </p:cNvSpPr>
          <p:nvPr>
            <p:ph sz="half" idx="2"/>
          </p:nvPr>
        </p:nvSpPr>
        <p:spPr>
          <a:xfrm>
            <a:off x="169633" y="4863690"/>
            <a:ext cx="4297478" cy="711732"/>
          </a:xfrm>
        </p:spPr>
        <p:txBody>
          <a:bodyPr/>
          <a:lstStyle/>
          <a:p>
            <a:pPr marL="0" indent="0">
              <a:buNone/>
            </a:pPr>
            <a:r>
              <a:rPr lang="en-CA" sz="1600" b="1" dirty="0" smtClean="0">
                <a:solidFill>
                  <a:srgbClr val="0C6577"/>
                </a:solidFill>
              </a:rPr>
              <a:t>30,580 </a:t>
            </a:r>
            <a:r>
              <a:rPr lang="en-CA" sz="1600" dirty="0" smtClean="0"/>
              <a:t>complex </a:t>
            </a:r>
            <a:r>
              <a:rPr lang="en-CA" sz="1600" dirty="0"/>
              <a:t>patients have been provided with coordinated care plans through Health </a:t>
            </a:r>
            <a:r>
              <a:rPr lang="en-CA" sz="1600" dirty="0" smtClean="0"/>
              <a:t>Links</a:t>
            </a:r>
            <a:endParaRPr lang="en-CA" sz="1600" dirty="0"/>
          </a:p>
        </p:txBody>
      </p:sp>
      <p:sp>
        <p:nvSpPr>
          <p:cNvPr id="17" name="Text Placeholder 16"/>
          <p:cNvSpPr>
            <a:spLocks noGrp="1"/>
          </p:cNvSpPr>
          <p:nvPr>
            <p:ph type="body" sz="quarter" idx="3"/>
          </p:nvPr>
        </p:nvSpPr>
        <p:spPr>
          <a:xfrm>
            <a:off x="4572000" y="1389281"/>
            <a:ext cx="4297479" cy="402059"/>
          </a:xfrm>
          <a:solidFill>
            <a:srgbClr val="00788A"/>
          </a:solidFill>
        </p:spPr>
        <p:txBody>
          <a:bodyPr/>
          <a:lstStyle/>
          <a:p>
            <a:pPr algn="ctr"/>
            <a:r>
              <a:rPr lang="en-CA" sz="1600" dirty="0">
                <a:solidFill>
                  <a:schemeClr val="bg1"/>
                </a:solidFill>
              </a:rPr>
              <a:t>Access to Primary Care</a:t>
            </a:r>
          </a:p>
        </p:txBody>
      </p:sp>
      <p:sp>
        <p:nvSpPr>
          <p:cNvPr id="4" name="Footer Placeholder 3"/>
          <p:cNvSpPr>
            <a:spLocks noGrp="1"/>
          </p:cNvSpPr>
          <p:nvPr>
            <p:ph type="ftr" sz="quarter" idx="10"/>
          </p:nvPr>
        </p:nvSpPr>
        <p:spPr/>
        <p:txBody>
          <a:bodyPr/>
          <a:lstStyle/>
          <a:p>
            <a:pPr>
              <a:defRPr/>
            </a:pPr>
            <a:r>
              <a:rPr lang="en-US" dirty="0"/>
              <a:t>www.HQOntario.ca</a:t>
            </a:r>
            <a:endParaRPr lang="en-CA" dirty="0"/>
          </a:p>
        </p:txBody>
      </p:sp>
      <p:sp>
        <p:nvSpPr>
          <p:cNvPr id="19" name="Content Placeholder 15"/>
          <p:cNvSpPr>
            <a:spLocks noGrp="1"/>
          </p:cNvSpPr>
          <p:nvPr>
            <p:ph sz="half" idx="2"/>
          </p:nvPr>
        </p:nvSpPr>
        <p:spPr>
          <a:xfrm>
            <a:off x="4572000" y="4863690"/>
            <a:ext cx="4268789" cy="798821"/>
          </a:xfrm>
        </p:spPr>
        <p:txBody>
          <a:bodyPr/>
          <a:lstStyle/>
          <a:p>
            <a:pPr marL="0" indent="0">
              <a:buNone/>
            </a:pPr>
            <a:r>
              <a:rPr lang="en-CA" sz="1600" b="1" dirty="0" smtClean="0">
                <a:solidFill>
                  <a:srgbClr val="0C6577"/>
                </a:solidFill>
              </a:rPr>
              <a:t>41,235</a:t>
            </a:r>
            <a:r>
              <a:rPr lang="en-CA" sz="1600" dirty="0" smtClean="0"/>
              <a:t> </a:t>
            </a:r>
            <a:r>
              <a:rPr lang="en-CA" sz="1600" dirty="0"/>
              <a:t>Health Links patients have been connected to regular and timely access to </a:t>
            </a:r>
            <a:r>
              <a:rPr lang="en-CA" sz="1600" dirty="0" smtClean="0"/>
              <a:t>primary </a:t>
            </a:r>
            <a:r>
              <a:rPr lang="en-CA" sz="1600" dirty="0"/>
              <a:t>c</a:t>
            </a:r>
            <a:r>
              <a:rPr lang="en-CA" sz="1600" dirty="0" smtClean="0"/>
              <a:t>are</a:t>
            </a:r>
            <a:endParaRPr lang="en-CA" sz="1600" dirty="0"/>
          </a:p>
        </p:txBody>
      </p:sp>
      <p:sp>
        <p:nvSpPr>
          <p:cNvPr id="11" name="Rectangle 3"/>
          <p:cNvSpPr>
            <a:spLocks noChangeArrowheads="1"/>
          </p:cNvSpPr>
          <p:nvPr/>
        </p:nvSpPr>
        <p:spPr bwMode="auto">
          <a:xfrm>
            <a:off x="457200" y="6029990"/>
            <a:ext cx="635622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CA" altLang="en-US" sz="900" i="1" dirty="0">
                <a:latin typeface="Calibri" panose="020F0502020204030204" pitchFamily="34" charset="0"/>
                <a:ea typeface="Calibri" panose="020F0502020204030204" pitchFamily="34" charset="0"/>
                <a:cs typeface="Times New Roman" panose="02020603050405020304" pitchFamily="18" charset="0"/>
              </a:rPr>
              <a:t>Data Source:  Health Quality Ontario’s Quality Improvement Reporting and Analysis Platform (QIRAP) – self-reported by Health Links</a:t>
            </a:r>
            <a:endParaRPr kumimoji="0" lang="en-CA" altLang="en-US" sz="1800" b="0" i="1" u="none" strike="noStrike" cap="none" normalizeH="0" baseline="0" dirty="0">
              <a:ln>
                <a:noFill/>
              </a:ln>
              <a:solidFill>
                <a:schemeClr val="tx1"/>
              </a:solidFill>
              <a:effectLst/>
              <a:latin typeface="Arial" panose="020B0604020202020204" pitchFamily="34" charset="0"/>
            </a:endParaRPr>
          </a:p>
        </p:txBody>
      </p:sp>
      <p:pic>
        <p:nvPicPr>
          <p:cNvPr id="3" name="Picture 2"/>
          <p:cNvPicPr>
            <a:picLocks noChangeAspect="1"/>
          </p:cNvPicPr>
          <p:nvPr/>
        </p:nvPicPr>
        <p:blipFill>
          <a:blip r:embed="rId3"/>
          <a:stretch>
            <a:fillRect/>
          </a:stretch>
        </p:blipFill>
        <p:spPr>
          <a:xfrm>
            <a:off x="4572000" y="1994367"/>
            <a:ext cx="4268789" cy="2653146"/>
          </a:xfrm>
          <a:prstGeom prst="rect">
            <a:avLst/>
          </a:prstGeom>
        </p:spPr>
      </p:pic>
      <p:pic>
        <p:nvPicPr>
          <p:cNvPr id="5" name="Picture 4"/>
          <p:cNvPicPr>
            <a:picLocks noChangeAspect="1"/>
          </p:cNvPicPr>
          <p:nvPr/>
        </p:nvPicPr>
        <p:blipFill>
          <a:blip r:embed="rId4"/>
          <a:stretch>
            <a:fillRect/>
          </a:stretch>
        </p:blipFill>
        <p:spPr>
          <a:xfrm>
            <a:off x="169632" y="1994366"/>
            <a:ext cx="4297479" cy="2622100"/>
          </a:xfrm>
          <a:prstGeom prst="rect">
            <a:avLst/>
          </a:prstGeom>
        </p:spPr>
      </p:pic>
    </p:spTree>
    <p:extLst>
      <p:ext uri="{BB962C8B-B14F-4D97-AF65-F5344CB8AC3E}">
        <p14:creationId xmlns:p14="http://schemas.microsoft.com/office/powerpoint/2010/main" val="36205775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CA" dirty="0"/>
              <a:t>Quarterly and Cumulative Data </a:t>
            </a:r>
          </a:p>
        </p:txBody>
      </p:sp>
      <p:sp>
        <p:nvSpPr>
          <p:cNvPr id="7" name="Footer Placeholder 6"/>
          <p:cNvSpPr>
            <a:spLocks noGrp="1"/>
          </p:cNvSpPr>
          <p:nvPr>
            <p:ph type="ftr" sz="quarter" idx="10"/>
          </p:nvPr>
        </p:nvSpPr>
        <p:spPr/>
        <p:txBody>
          <a:bodyPr/>
          <a:lstStyle/>
          <a:p>
            <a:pPr>
              <a:defRPr/>
            </a:pPr>
            <a:r>
              <a:rPr lang="en-US" smtClean="0">
                <a:solidFill>
                  <a:srgbClr val="FFFFFF"/>
                </a:solidFill>
              </a:rPr>
              <a:t>www.HQOntario.ca</a:t>
            </a:r>
            <a:endParaRPr lang="en-CA" dirty="0">
              <a:solidFill>
                <a:srgbClr val="FFFFFF"/>
              </a:solidFill>
            </a:endParaRPr>
          </a:p>
        </p:txBody>
      </p:sp>
      <p:sp>
        <p:nvSpPr>
          <p:cNvPr id="13" name="Rectangle 3"/>
          <p:cNvSpPr>
            <a:spLocks noChangeArrowheads="1"/>
          </p:cNvSpPr>
          <p:nvPr/>
        </p:nvSpPr>
        <p:spPr bwMode="auto">
          <a:xfrm>
            <a:off x="116006" y="5161405"/>
            <a:ext cx="872774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3"/>
              </a:rPr>
              <a:t>[</a:t>
            </a:r>
            <a:r>
              <a:rPr kumimoji="0" lang="en-CA" altLang="en-US" sz="1000" b="0" i="0" u="none" strike="noStrike" cap="none" normalizeH="0" baseline="30000" dirty="0" smtClean="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3"/>
              </a:rPr>
              <a:t>1]</a:t>
            </a:r>
            <a:r>
              <a:rPr kumimoji="0" lang="en-CA" altLang="en-US" sz="1000" b="0" i="0" u="none" strike="noStrike" cap="none" normalizeH="0" baseline="0" dirty="0" smtClean="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CA" altLang="en-US" sz="900" b="0" i="0" u="none" strike="noStrike" cap="none" normalizeH="0" baseline="0" dirty="0" smtClean="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“Total Patients” refers to all patients who used these services in the 2013/14 fiscal year. Note that “Total Patients” and the population in an area are NOT the same. The analysis identified the presence of 55 conditions/interventions within any diagnosis field in any clinical record during the fiscal year. The conditions selected were those that can be identified within administrative datasets and that: affect a large number of patients, are risk factors for other chronic conditions, or contribute to significant length of hospital stay and/or cost in one or more health care sector.</a:t>
            </a:r>
            <a:endParaRPr kumimoji="0" lang="en-CA" altLang="en-US" sz="700" b="0" i="0" u="none" strike="noStrike" cap="none" normalizeH="0" baseline="0" dirty="0" smtClean="0" bmk="">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30000" dirty="0" smtClean="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4"/>
              </a:rPr>
              <a:t>[2]</a:t>
            </a:r>
            <a:r>
              <a:rPr kumimoji="0" lang="en-CA" altLang="en-US" sz="1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CA" altLang="en-US" sz="9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TC LHIN is in the process of aligning nine Health Links to five LHIN sub-regions. Business processes are transitioning and Q2 data was reported in the revised structure of five Health Links.</a:t>
            </a:r>
            <a:endParaRPr kumimoji="0" lang="en-CA"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4" name="Picture 3"/>
          <p:cNvPicPr>
            <a:picLocks noChangeAspect="1"/>
          </p:cNvPicPr>
          <p:nvPr/>
        </p:nvPicPr>
        <p:blipFill>
          <a:blip r:embed="rId5"/>
          <a:stretch>
            <a:fillRect/>
          </a:stretch>
        </p:blipFill>
        <p:spPr>
          <a:xfrm>
            <a:off x="236174" y="981074"/>
            <a:ext cx="8721517" cy="3982811"/>
          </a:xfrm>
          <a:prstGeom prst="rect">
            <a:avLst/>
          </a:prstGeom>
        </p:spPr>
      </p:pic>
    </p:spTree>
    <p:extLst>
      <p:ext uri="{BB962C8B-B14F-4D97-AF65-F5344CB8AC3E}">
        <p14:creationId xmlns:p14="http://schemas.microsoft.com/office/powerpoint/2010/main" val="246687214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Slides op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irst Slide Only">
  <a:themeElements>
    <a:clrScheme name="Health Quality Ontario">
      <a:dk1>
        <a:srgbClr val="FFFFFF"/>
      </a:dk1>
      <a:lt1>
        <a:srgbClr val="FFFFFF"/>
      </a:lt1>
      <a:dk2>
        <a:srgbClr val="FFFFFF"/>
      </a:dk2>
      <a:lt2>
        <a:srgbClr val="FFFFFF"/>
      </a:lt2>
      <a:accent1>
        <a:srgbClr val="00A0AF"/>
      </a:accent1>
      <a:accent2>
        <a:srgbClr val="00788A"/>
      </a:accent2>
      <a:accent3>
        <a:srgbClr val="CE8E00"/>
      </a:accent3>
      <a:accent4>
        <a:srgbClr val="D47600"/>
      </a:accent4>
      <a:accent5>
        <a:srgbClr val="693A77"/>
      </a:accent5>
      <a:accent6>
        <a:srgbClr val="58A618"/>
      </a:accent6>
      <a:hlink>
        <a:srgbClr val="00B9E4"/>
      </a:hlink>
      <a:folHlink>
        <a:srgbClr val="18A29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HQO_Slide">
  <a:themeElements>
    <a:clrScheme name="HQO">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00A0A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Presentation">
  <a:themeElements>
    <a:clrScheme name="">
      <a:dk1>
        <a:srgbClr val="000000"/>
      </a:dk1>
      <a:lt1>
        <a:srgbClr val="FFFFFF"/>
      </a:lt1>
      <a:dk2>
        <a:srgbClr val="007A87"/>
      </a:dk2>
      <a:lt2>
        <a:srgbClr val="8D988F"/>
      </a:lt2>
      <a:accent1>
        <a:srgbClr val="633C82"/>
      </a:accent1>
      <a:accent2>
        <a:srgbClr val="54B247"/>
      </a:accent2>
      <a:accent3>
        <a:srgbClr val="FFFFFF"/>
      </a:accent3>
      <a:accent4>
        <a:srgbClr val="000000"/>
      </a:accent4>
      <a:accent5>
        <a:srgbClr val="B7AFC1"/>
      </a:accent5>
      <a:accent6>
        <a:srgbClr val="4BA13F"/>
      </a:accent6>
      <a:hlink>
        <a:srgbClr val="739AB3"/>
      </a:hlink>
      <a:folHlink>
        <a:srgbClr val="475285"/>
      </a:folHlink>
    </a:clrScheme>
    <a:fontScheme name="Blank Presentation">
      <a:majorFont>
        <a:latin typeface="Arial Narrow"/>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lides option">
  <a:themeElements>
    <a:clrScheme name="HQO">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00A0A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End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21067</TotalTime>
  <Words>998</Words>
  <Application>Microsoft Office PowerPoint</Application>
  <PresentationFormat>On-screen Show (4:3)</PresentationFormat>
  <Paragraphs>129</Paragraphs>
  <Slides>10</Slides>
  <Notes>9</Notes>
  <HiddenSlides>0</HiddenSlides>
  <MMClips>0</MMClips>
  <ScaleCrop>false</ScaleCrop>
  <HeadingPairs>
    <vt:vector size="6" baseType="variant">
      <vt:variant>
        <vt:lpstr>Fonts Used</vt:lpstr>
      </vt:variant>
      <vt:variant>
        <vt:i4>9</vt:i4>
      </vt:variant>
      <vt:variant>
        <vt:lpstr>Theme</vt:lpstr>
      </vt:variant>
      <vt:variant>
        <vt:i4>6</vt:i4>
      </vt:variant>
      <vt:variant>
        <vt:lpstr>Slide Titles</vt:lpstr>
      </vt:variant>
      <vt:variant>
        <vt:i4>10</vt:i4>
      </vt:variant>
    </vt:vector>
  </HeadingPairs>
  <TitlesOfParts>
    <vt:vector size="25" baseType="lpstr">
      <vt:lpstr>MS PGothic</vt:lpstr>
      <vt:lpstr>MS PGothic</vt:lpstr>
      <vt:lpstr>Arial</vt:lpstr>
      <vt:lpstr>Arial Narrow</vt:lpstr>
      <vt:lpstr>Calibri</vt:lpstr>
      <vt:lpstr>Helvetica Neue Medium</vt:lpstr>
      <vt:lpstr>Times</vt:lpstr>
      <vt:lpstr>Times New Roman</vt:lpstr>
      <vt:lpstr>Wingdings</vt:lpstr>
      <vt:lpstr>1_Slides option</vt:lpstr>
      <vt:lpstr>First Slide Only</vt:lpstr>
      <vt:lpstr>HQO_Slide</vt:lpstr>
      <vt:lpstr>1_Blank Presentation</vt:lpstr>
      <vt:lpstr>Slides option</vt:lpstr>
      <vt:lpstr>1_End slide</vt:lpstr>
      <vt:lpstr>PowerPoint Presentation</vt:lpstr>
      <vt:lpstr>Health Links:  Improving integrated care for patients with multiple conditions  and complex needs</vt:lpstr>
      <vt:lpstr>Supporting the Advanced Health Links Model</vt:lpstr>
      <vt:lpstr>Health Links at a Glance – Q3 Update</vt:lpstr>
      <vt:lpstr>Patient Story</vt:lpstr>
      <vt:lpstr>Patient Story</vt:lpstr>
      <vt:lpstr>Patient Story</vt:lpstr>
      <vt:lpstr>Impact of Health Links – Q3 Update</vt:lpstr>
      <vt:lpstr>Quarterly and Cumulative Data </vt:lpstr>
      <vt:lpstr>PowerPoint Presentation</vt:lpstr>
    </vt:vector>
  </TitlesOfParts>
  <Company>Government of Ontario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Ministry of Health and Long-Term Care</dc:creator>
  <cp:lastModifiedBy>Jones, Sue</cp:lastModifiedBy>
  <cp:revision>504</cp:revision>
  <cp:lastPrinted>2016-03-02T15:33:21Z</cp:lastPrinted>
  <dcterms:created xsi:type="dcterms:W3CDTF">2008-02-01T20:05:28Z</dcterms:created>
  <dcterms:modified xsi:type="dcterms:W3CDTF">2017-03-08T02:34:40Z</dcterms:modified>
</cp:coreProperties>
</file>