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6">
  <p:sldMasterIdLst>
    <p:sldMasterId id="2147483662" r:id="rId1"/>
    <p:sldMasterId id="2147483674" r:id="rId2"/>
    <p:sldMasterId id="2147483676" r:id="rId3"/>
    <p:sldMasterId id="2147483688" r:id="rId4"/>
    <p:sldMasterId id="2147483701" r:id="rId5"/>
    <p:sldMasterId id="2147483703" r:id="rId6"/>
  </p:sldMasterIdLst>
  <p:notesMasterIdLst>
    <p:notesMasterId r:id="rId18"/>
  </p:notesMasterIdLst>
  <p:handoutMasterIdLst>
    <p:handoutMasterId r:id="rId19"/>
  </p:handoutMasterIdLst>
  <p:sldIdLst>
    <p:sldId id="293" r:id="rId7"/>
    <p:sldId id="370" r:id="rId8"/>
    <p:sldId id="435" r:id="rId9"/>
    <p:sldId id="440" r:id="rId10"/>
    <p:sldId id="447" r:id="rId11"/>
    <p:sldId id="441" r:id="rId12"/>
    <p:sldId id="448" r:id="rId13"/>
    <p:sldId id="446" r:id="rId14"/>
    <p:sldId id="428" r:id="rId15"/>
    <p:sldId id="445" r:id="rId16"/>
    <p:sldId id="327" r:id="rId17"/>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12" clrIdx="1">
    <p:extLst>
      <p:ext uri="{19B8F6BF-5375-455C-9EA6-DF929625EA0E}">
        <p15:presenceInfo xmlns:p15="http://schemas.microsoft.com/office/powerpoint/2012/main" userId="S-1-5-21-535683054-4239906057-3132855710-1705" providerId="AD"/>
      </p:ext>
    </p:extLst>
  </p:cmAuthor>
  <p:cmAuthor id="2" name="Gibson, Agnes" initials="GA" lastIdx="1" clrIdx="2">
    <p:extLst>
      <p:ext uri="{19B8F6BF-5375-455C-9EA6-DF929625EA0E}">
        <p15:presenceInfo xmlns:p15="http://schemas.microsoft.com/office/powerpoint/2012/main" userId="S-1-5-21-535683054-4239906057-3132855710-3317" providerId="AD"/>
      </p:ext>
    </p:extLst>
  </p:cmAuthor>
  <p:cmAuthor id="3" name="Kinder, Kim" initials="KK" lastIdx="1" clrIdx="3">
    <p:extLst>
      <p:ext uri="{19B8F6BF-5375-455C-9EA6-DF929625EA0E}">
        <p15:presenceInfo xmlns:p15="http://schemas.microsoft.com/office/powerpoint/2012/main" userId="S-1-5-21-535683054-4239906057-3132855710-1213" providerId="AD"/>
      </p:ext>
    </p:extLst>
  </p:cmAuthor>
  <p:cmAuthor id="4" name="Adatia, Tasleen" initials="AT" lastIdx="2" clrIdx="4">
    <p:extLst>
      <p:ext uri="{19B8F6BF-5375-455C-9EA6-DF929625EA0E}">
        <p15:presenceInfo xmlns:p15="http://schemas.microsoft.com/office/powerpoint/2012/main" userId="S-1-5-21-535683054-4239906057-3132855710-34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497" autoAdjust="0"/>
    <p:restoredTop sz="80552" autoAdjust="0"/>
  </p:normalViewPr>
  <p:slideViewPr>
    <p:cSldViewPr snapToGrid="0">
      <p:cViewPr>
        <p:scale>
          <a:sx n="70" d="100"/>
          <a:sy n="70" d="100"/>
        </p:scale>
        <p:origin x="1446" y="1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6/9/2017</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2017-06-09</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11</a:t>
            </a:fld>
            <a:endParaRPr lang="en-CA" dirty="0"/>
          </a:p>
        </p:txBody>
      </p:sp>
    </p:spTree>
    <p:extLst>
      <p:ext uri="{BB962C8B-B14F-4D97-AF65-F5344CB8AC3E}">
        <p14:creationId xmlns:p14="http://schemas.microsoft.com/office/powerpoint/2010/main" val="4179020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en-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Carol update</a:t>
            </a:r>
            <a:r>
              <a:rPr lang="en-CA" baseline="0" dirty="0" smtClean="0"/>
              <a:t> numbers in graph</a:t>
            </a:r>
            <a:endParaRPr lang="en-CA" dirty="0"/>
          </a:p>
        </p:txBody>
      </p:sp>
      <p:sp>
        <p:nvSpPr>
          <p:cNvPr id="4" name="Date Placeholder 3"/>
          <p:cNvSpPr>
            <a:spLocks noGrp="1"/>
          </p:cNvSpPr>
          <p:nvPr>
            <p:ph type="dt" idx="10"/>
          </p:nvPr>
        </p:nvSpPr>
        <p:spPr/>
        <p:txBody>
          <a:bodyPr/>
          <a:lstStyle/>
          <a:p>
            <a:fld id="{B076F659-4782-4EF3-A504-04B23DB6CF27}"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54996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5</a:t>
            </a:fld>
            <a:endParaRPr lang="en-CA" dirty="0"/>
          </a:p>
        </p:txBody>
      </p:sp>
    </p:spTree>
    <p:extLst>
      <p:ext uri="{BB962C8B-B14F-4D97-AF65-F5344CB8AC3E}">
        <p14:creationId xmlns:p14="http://schemas.microsoft.com/office/powerpoint/2010/main" val="1714228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6</a:t>
            </a:fld>
            <a:endParaRPr lang="en-CA" dirty="0"/>
          </a:p>
        </p:txBody>
      </p:sp>
    </p:spTree>
    <p:extLst>
      <p:ext uri="{BB962C8B-B14F-4D97-AF65-F5344CB8AC3E}">
        <p14:creationId xmlns:p14="http://schemas.microsoft.com/office/powerpoint/2010/main" val="1812687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2254282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pitchFamily="18" charset="0"/>
              <a:ea typeface="+mn-ea"/>
              <a:cs typeface="+mn-cs"/>
            </a:endParaRPr>
          </a:p>
          <a:p>
            <a:r>
              <a:rPr lang="en-US" sz="1200" kern="1200" dirty="0" smtClean="0">
                <a:solidFill>
                  <a:schemeClr val="tx1"/>
                </a:solidFill>
                <a:effectLst/>
                <a:latin typeface="Times" pitchFamily="18" charset="0"/>
                <a:ea typeface="+mn-ea"/>
                <a:cs typeface="+mn-cs"/>
              </a:rPr>
              <a:t>Add in the patient story </a:t>
            </a:r>
            <a:endParaRPr lang="en-CA" sz="1200" kern="1200" dirty="0" smtClean="0">
              <a:solidFill>
                <a:schemeClr val="tx1"/>
              </a:solidFill>
              <a:effectLst/>
              <a:latin typeface="Times" pitchFamily="18" charset="0"/>
              <a:ea typeface="+mn-ea"/>
              <a:cs typeface="+mn-cs"/>
            </a:endParaRPr>
          </a:p>
          <a:p>
            <a:endParaRPr lang="en-CA" dirty="0"/>
          </a:p>
        </p:txBody>
      </p:sp>
      <p:sp>
        <p:nvSpPr>
          <p:cNvPr id="4" name="Date Placeholder 3"/>
          <p:cNvSpPr>
            <a:spLocks noGrp="1"/>
          </p:cNvSpPr>
          <p:nvPr>
            <p:ph type="dt" idx="10"/>
          </p:nvPr>
        </p:nvSpPr>
        <p:spPr/>
        <p:txBody>
          <a:bodyPr/>
          <a:lstStyle/>
          <a:p>
            <a:fld id="{CB8377CF-38E9-49CD-A1BA-DCB02457C522}"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3598812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i="1" kern="1200" dirty="0">
                <a:solidFill>
                  <a:schemeClr val="tx1"/>
                </a:solidFill>
                <a:effectLst/>
                <a:latin typeface="Times" pitchFamily="18" charset="0"/>
                <a:ea typeface="+mn-ea"/>
                <a:cs typeface="+mn-cs"/>
              </a:rPr>
              <a:t>“Health Links will encourage greater collaboration and co-ordination between a patient's different health care providers as well as the development of personalized care plans.  This will help improve patient transitions within the system and help ensure patients receive more responsive care that addresses their specific needs with the support of a tightly knit team of providers” </a:t>
            </a:r>
            <a:r>
              <a:rPr lang="en-CA" sz="1200" kern="1200" dirty="0">
                <a:solidFill>
                  <a:schemeClr val="tx1"/>
                </a:solidFill>
                <a:effectLst/>
                <a:latin typeface="Times" pitchFamily="18" charset="0"/>
                <a:ea typeface="+mn-ea"/>
                <a:cs typeface="+mn-cs"/>
              </a:rPr>
              <a:t> </a:t>
            </a:r>
            <a:r>
              <a:rPr lang="en-CA" sz="1200" b="1" kern="1200" dirty="0">
                <a:solidFill>
                  <a:schemeClr val="tx1"/>
                </a:solidFill>
                <a:effectLst/>
                <a:latin typeface="Times" pitchFamily="18" charset="0"/>
                <a:ea typeface="+mn-ea"/>
                <a:cs typeface="+mn-cs"/>
              </a:rPr>
              <a:t>Announcement of the Health Links Initiative (Dec-2012)</a:t>
            </a:r>
            <a:endParaRPr lang="en-CA" sz="1200" b="0" kern="1200" dirty="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Health Link patients with a coordinated plan of care developed through the Health Link during the past Quarter.</a:t>
            </a:r>
            <a:endParaRPr lang="en-CA" sz="1200" kern="1200" dirty="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To be included, the CCP must 1) be developed with the patient/ caregiver and two (2) or more health care professionals AND 2) contain a plan for one (1) or more health issues.</a:t>
            </a:r>
          </a:p>
          <a:p>
            <a:endParaRPr lang="en-CA" dirty="0"/>
          </a:p>
          <a:p>
            <a:r>
              <a:rPr lang="en-CA" dirty="0"/>
              <a:t>*************************************************</a:t>
            </a:r>
          </a:p>
          <a:p>
            <a:pPr marL="171450" indent="-171450">
              <a:buFont typeface="Arial" panose="020B0604020202020204" pitchFamily="34" charset="0"/>
              <a:buChar char="•"/>
            </a:pPr>
            <a:r>
              <a:rPr lang="en-CA" sz="1200" b="1" i="1" kern="1200" dirty="0">
                <a:solidFill>
                  <a:schemeClr val="tx1"/>
                </a:solidFill>
                <a:effectLst/>
                <a:latin typeface="Times" pitchFamily="18" charset="0"/>
                <a:ea typeface="+mn-ea"/>
                <a:cs typeface="+mn-cs"/>
              </a:rPr>
              <a:t>Regular and timely access to primary care for complex patients. </a:t>
            </a:r>
            <a:r>
              <a:rPr lang="en-CA" sz="1200" i="1" kern="1200" dirty="0">
                <a:solidFill>
                  <a:schemeClr val="tx1"/>
                </a:solidFill>
                <a:effectLst/>
                <a:latin typeface="Times" pitchFamily="18" charset="0"/>
                <a:ea typeface="+mn-ea"/>
                <a:cs typeface="+mn-cs"/>
              </a:rPr>
              <a:t>  </a:t>
            </a:r>
            <a:r>
              <a:rPr lang="en-CA" sz="1200" i="1" dirty="0">
                <a:effectLst/>
              </a:rPr>
              <a:t>A central goal of Health Links continues to be the regular and timely access to primary care providers. As most patients first interaction with the health care system is through their primary care provider, ensuring patients are attached to primary care providers  is essential  to the effective provision of coordinated care for all of Ontario’s complex patients. ~ </a:t>
            </a:r>
            <a:r>
              <a:rPr lang="en-CA" sz="1200" kern="1200" dirty="0">
                <a:solidFill>
                  <a:schemeClr val="tx1"/>
                </a:solidFill>
                <a:effectLst/>
                <a:latin typeface="Times" pitchFamily="18" charset="0"/>
                <a:ea typeface="+mn-ea"/>
                <a:cs typeface="+mn-cs"/>
              </a:rPr>
              <a:t>Excerpt from Advanced Health Links Guide</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patients with regular and timely access to a Primary Care Provider (PCP).</a:t>
            </a:r>
            <a:r>
              <a:rPr lang="en-CA" sz="1200" kern="1200" dirty="0">
                <a:solidFill>
                  <a:schemeClr val="tx1"/>
                </a:solidFill>
                <a:effectLst/>
                <a:latin typeface="Times" pitchFamily="18" charset="0"/>
                <a:ea typeface="+mn-ea"/>
                <a:cs typeface="+mn-cs"/>
              </a:rPr>
              <a:t> </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There are three options for data collection, with the aggregate reported in QIRAP.  In most cases, a single Health Link will only choose to use one target/actual pair.</a:t>
            </a:r>
          </a:p>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Carol ensure this chart</a:t>
            </a:r>
            <a:r>
              <a:rPr lang="en-US" baseline="0" dirty="0" smtClean="0"/>
              <a:t> is </a:t>
            </a:r>
            <a:r>
              <a:rPr lang="en-US" baseline="0" smtClean="0"/>
              <a:t>the latest one</a:t>
            </a:r>
            <a:endParaRPr lang="en-US"/>
          </a:p>
        </p:txBody>
      </p:sp>
      <p:sp>
        <p:nvSpPr>
          <p:cNvPr id="4" name="Date Placeholder 3"/>
          <p:cNvSpPr>
            <a:spLocks noGrp="1"/>
          </p:cNvSpPr>
          <p:nvPr>
            <p:ph type="dt" idx="10"/>
          </p:nvPr>
        </p:nvSpPr>
        <p:spPr/>
        <p:txBody>
          <a:bodyPr/>
          <a:lstStyle/>
          <a:p>
            <a:fld id="{AEF4EE53-6944-4727-B8F7-95B46F7F10D9}" type="datetime1">
              <a:rPr lang="en-CA" smtClean="0"/>
              <a:t>2017-06-09</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226439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2017-06-09</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2017-06-09</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2017-06-09</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2017-06-09</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2017-06-09</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2017-06-09</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2017-06-09</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2017-06-09</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2017-06-09</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2017-06-09</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hyperlink" Target="#_ftnref2"/></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6.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sz="1800" u="none" dirty="0">
                <a:solidFill>
                  <a:srgbClr val="8B9187"/>
                </a:solidFill>
              </a:rPr>
              <a:t>Health Quality Ontario</a:t>
            </a:r>
          </a:p>
          <a:p>
            <a:pPr defTabSz="457200" eaLnBrk="1" hangingPunct="1"/>
            <a:r>
              <a:rPr lang="en-US" altLang="en-US" sz="1200" u="none" dirty="0">
                <a:solidFill>
                  <a:srgbClr val="8B9187"/>
                </a:solidFill>
              </a:rPr>
              <a:t>The provincial advisor on the quality of health care in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en-CA" altLang="en-US" sz="2400" b="1" u="none" dirty="0" smtClean="0">
                <a:solidFill>
                  <a:srgbClr val="FFFFFF"/>
                </a:solidFill>
              </a:rPr>
              <a:t>Health Links: Excerpts </a:t>
            </a:r>
            <a:r>
              <a:rPr lang="en-CA" altLang="en-US" sz="2400" b="1" u="none" dirty="0">
                <a:solidFill>
                  <a:srgbClr val="FFFFFF"/>
                </a:solidFill>
              </a:rPr>
              <a:t>from the </a:t>
            </a:r>
            <a:r>
              <a:rPr lang="en-CA" altLang="en-US" sz="2400" b="1" u="none" dirty="0" smtClean="0">
                <a:solidFill>
                  <a:srgbClr val="FFFFFF"/>
                </a:solidFill>
              </a:rPr>
              <a:t>2016-17 Q4 </a:t>
            </a:r>
            <a:r>
              <a:rPr lang="en-CA" altLang="en-US" sz="2400" b="1" u="none" dirty="0">
                <a:solidFill>
                  <a:srgbClr val="FFFFFF"/>
                </a:solidFill>
              </a:rPr>
              <a:t>Report </a:t>
            </a:r>
          </a:p>
          <a:p>
            <a:pPr defTabSz="457200"/>
            <a:r>
              <a:rPr lang="en-CA" altLang="en-US" sz="1600" b="1" u="none" dirty="0" smtClean="0">
                <a:solidFill>
                  <a:srgbClr val="FFFFFF"/>
                </a:solidFill>
              </a:rPr>
              <a:t>09-June 2017</a:t>
            </a:r>
            <a:endParaRPr lang="en-CA" altLang="en-US" sz="1600" b="1" u="none" dirty="0">
              <a:solidFill>
                <a:srgbClr val="FFFFFF"/>
              </a:solidFill>
            </a:endParaRPr>
          </a:p>
          <a:p>
            <a:pPr defTabSz="457200"/>
            <a:endParaRPr lang="en-CA" altLang="en-US" sz="1600" b="1" u="none" dirty="0">
              <a:solidFill>
                <a:srgbClr val="FFFFFF"/>
              </a:solidFill>
            </a:endParaRPr>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4935538" y="6112351"/>
            <a:ext cx="2613660" cy="705485"/>
          </a:xfrm>
          <a:prstGeom prst="rect">
            <a:avLst/>
          </a:prstGeom>
        </p:spPr>
      </p:pic>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CA" dirty="0"/>
              <a:t>Quarterly and Cumulative Data </a:t>
            </a:r>
          </a:p>
        </p:txBody>
      </p:sp>
      <p:sp>
        <p:nvSpPr>
          <p:cNvPr id="7" name="Footer Placeholder 6"/>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13" name="Rectangle 3"/>
          <p:cNvSpPr>
            <a:spLocks noChangeArrowheads="1"/>
          </p:cNvSpPr>
          <p:nvPr/>
        </p:nvSpPr>
        <p:spPr bwMode="auto">
          <a:xfrm>
            <a:off x="116006" y="5161405"/>
            <a:ext cx="872774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30000" dirty="0" smtClean="0">
                <a:ln>
                  <a:noFill/>
                </a:ln>
                <a:solidFill>
                  <a:schemeClr val="tx1"/>
                </a:solidFill>
                <a:effectLst/>
                <a:latin typeface="+mn-lt"/>
                <a:ea typeface="Calibri" panose="020F0502020204030204" pitchFamily="34" charset="0"/>
                <a:cs typeface="Times New Roman" panose="02020603050405020304" pitchFamily="18" charset="0"/>
                <a:hlinkClick r:id="rId3"/>
              </a:rPr>
              <a:t>[</a:t>
            </a:r>
            <a:r>
              <a:rPr kumimoji="0" lang="en-CA" altLang="en-US" sz="1000" b="0" i="0" u="none" strike="noStrike" cap="none" normalizeH="0" baseline="30000" dirty="0" smtClean="0" bmk="">
                <a:ln>
                  <a:noFill/>
                </a:ln>
                <a:solidFill>
                  <a:schemeClr val="tx1"/>
                </a:solidFill>
                <a:effectLst/>
                <a:latin typeface="+mn-lt"/>
                <a:ea typeface="Calibri" panose="020F0502020204030204" pitchFamily="34" charset="0"/>
                <a:cs typeface="Times New Roman" panose="02020603050405020304" pitchFamily="18" charset="0"/>
                <a:hlinkClick r:id="rId3"/>
              </a:rPr>
              <a:t>1]</a:t>
            </a:r>
            <a:r>
              <a:rPr kumimoji="0" lang="en-CA" altLang="en-US" sz="1000" b="0" i="0" u="none" strike="noStrike" cap="none" normalizeH="0" baseline="0" dirty="0" smtClean="0" bmk="">
                <a:ln>
                  <a:noFill/>
                </a:ln>
                <a:solidFill>
                  <a:schemeClr val="tx1"/>
                </a:solidFill>
                <a:effectLst/>
                <a:latin typeface="+mn-lt"/>
                <a:ea typeface="Calibri" panose="020F0502020204030204" pitchFamily="34" charset="0"/>
                <a:cs typeface="Times New Roman" panose="02020603050405020304" pitchFamily="18" charset="0"/>
              </a:rPr>
              <a:t> </a:t>
            </a:r>
            <a:r>
              <a:rPr kumimoji="0" lang="en-CA" altLang="en-US" sz="900" b="0" i="0" u="none" strike="noStrike" cap="none" normalizeH="0" baseline="0" dirty="0" smtClean="0" bmk="">
                <a:ln>
                  <a:noFill/>
                </a:ln>
                <a:solidFill>
                  <a:schemeClr val="tx1"/>
                </a:solidFill>
                <a:effectLst/>
                <a:latin typeface="+mn-lt"/>
                <a:ea typeface="Calibri" panose="020F0502020204030204" pitchFamily="34" charset="0"/>
                <a:cs typeface="Times New Roman" panose="02020603050405020304" pitchFamily="18" charset="0"/>
              </a:rPr>
              <a:t>The “Total Patients” refers to all patients who used these services in the 2013/14 fiscal year. Note that “Total Patients” and the population in an area are NOT the same. The analysis identified the presence of 55 conditions/interventions within any diagnosis field in any clinical record during the fiscal year. The conditions selected were those that can be identified within administrative datasets and that: affect a large number of patients, are risk factors for other chronic conditions, or contribute to significant length of hospital stay and/or cost in one or more health care sector.</a:t>
            </a:r>
            <a:endParaRPr kumimoji="0" lang="en-CA" altLang="en-US" sz="700" b="0" i="0" u="none" strike="noStrike" cap="none" normalizeH="0" baseline="0" dirty="0" smtClean="0" bmk="">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30000" dirty="0" smtClean="0" bmk="">
                <a:ln>
                  <a:noFill/>
                </a:ln>
                <a:solidFill>
                  <a:schemeClr val="tx1"/>
                </a:solidFill>
                <a:effectLst/>
                <a:latin typeface="+mn-lt"/>
                <a:ea typeface="Calibri" panose="020F0502020204030204" pitchFamily="34" charset="0"/>
                <a:cs typeface="Times New Roman" panose="02020603050405020304" pitchFamily="18" charset="0"/>
                <a:hlinkClick r:id="rId4"/>
              </a:rPr>
              <a:t>[2]</a:t>
            </a:r>
            <a:r>
              <a:rPr kumimoji="0" lang="en-CA" altLang="en-US" sz="1000" b="0" i="0" u="none" strike="noStrike" cap="none" normalizeH="0" baseline="0" dirty="0" smtClean="0">
                <a:ln>
                  <a:noFill/>
                </a:ln>
                <a:solidFill>
                  <a:schemeClr val="tx1"/>
                </a:solidFill>
                <a:effectLst/>
                <a:latin typeface="+mn-lt"/>
                <a:ea typeface="Calibri" panose="020F0502020204030204" pitchFamily="34" charset="0"/>
                <a:cs typeface="Times New Roman" panose="02020603050405020304" pitchFamily="18" charset="0"/>
              </a:rPr>
              <a:t> </a:t>
            </a:r>
            <a:r>
              <a:rPr kumimoji="0" lang="en-CA" altLang="en-US" sz="900" b="0" i="0" u="none" strike="noStrike" cap="none" normalizeH="0" baseline="0" dirty="0" smtClean="0">
                <a:ln>
                  <a:noFill/>
                </a:ln>
                <a:solidFill>
                  <a:schemeClr val="tx1"/>
                </a:solidFill>
                <a:effectLst/>
                <a:latin typeface="+mn-lt"/>
                <a:ea typeface="Calibri" panose="020F0502020204030204" pitchFamily="34" charset="0"/>
                <a:cs typeface="Times New Roman" panose="02020603050405020304" pitchFamily="18" charset="0"/>
              </a:rPr>
              <a:t>The TC LHIN is in the process of aligning nine Health Links to five LHIN sub-regions. Business processes are transitioning and Q2 data was reported in the revised structure of five Health Links.</a:t>
            </a:r>
            <a:endParaRPr kumimoji="0" lang="en-CA" altLang="en-US" sz="1800" b="0" i="0" u="none" strike="noStrike" cap="none" normalizeH="0" baseline="0" dirty="0" smtClean="0">
              <a:ln>
                <a:noFill/>
              </a:ln>
              <a:solidFill>
                <a:schemeClr val="tx1"/>
              </a:solidFill>
              <a:effectLst/>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4257414727"/>
              </p:ext>
            </p:extLst>
          </p:nvPr>
        </p:nvGraphicFramePr>
        <p:xfrm>
          <a:off x="277401" y="981067"/>
          <a:ext cx="8409400" cy="4180337"/>
        </p:xfrm>
        <a:graphic>
          <a:graphicData uri="http://schemas.openxmlformats.org/drawingml/2006/table">
            <a:tbl>
              <a:tblPr firstRow="1" firstCol="1" bandRow="1"/>
              <a:tblGrid>
                <a:gridCol w="582515"/>
                <a:gridCol w="571924"/>
                <a:gridCol w="624879"/>
                <a:gridCol w="815521"/>
                <a:gridCol w="815521"/>
                <a:gridCol w="656653"/>
                <a:gridCol w="720200"/>
                <a:gridCol w="656653"/>
                <a:gridCol w="730792"/>
                <a:gridCol w="730792"/>
                <a:gridCol w="751975"/>
                <a:gridCol w="751975"/>
              </a:tblGrid>
              <a:tr h="628898">
                <a:tc rowSpan="3">
                  <a:txBody>
                    <a:bodyPr/>
                    <a:lstStyle/>
                    <a:p>
                      <a:pPr marL="0" marR="0" algn="ctr">
                        <a:lnSpc>
                          <a:spcPct val="115000"/>
                        </a:lnSpc>
                        <a:spcBef>
                          <a:spcPts val="0"/>
                        </a:spcBef>
                        <a:spcAft>
                          <a:spcPts val="0"/>
                        </a:spcAft>
                      </a:pPr>
                      <a:r>
                        <a:rPr lang="en-CA" sz="7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LHIN</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2">
                  <a:txBody>
                    <a:bodyPr/>
                    <a:lstStyle/>
                    <a:p>
                      <a:pPr marL="0" marR="0" algn="ctr">
                        <a:lnSpc>
                          <a:spcPct val="115000"/>
                        </a:lnSpc>
                        <a:spcBef>
                          <a:spcPts val="0"/>
                        </a:spcBef>
                        <a:spcAft>
                          <a:spcPts val="0"/>
                        </a:spcAft>
                      </a:pPr>
                      <a:r>
                        <a:rPr lang="en-CA" sz="7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of Health Links</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CA" sz="7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Target Population for Health Links (Data Source: MOHLTC Health Analytics Branch, 2016)*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US"/>
                    </a:p>
                  </a:txBody>
                  <a:tcPr/>
                </a:tc>
                <a:tc rowSpan="3">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Quarterly Targets identified by LHINs</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gridSpan="3">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Coordinated Care Plans completed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Patients with regular and timely access to a </a:t>
                      </a:r>
                      <a:b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b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Primary Care Provider</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hMerge="1">
                  <a:txBody>
                    <a:bodyPr/>
                    <a:lstStyle/>
                    <a:p>
                      <a:endParaRPr lang="en-US"/>
                    </a:p>
                  </a:txBody>
                  <a:tcPr/>
                </a:tc>
                <a:tc hMerge="1">
                  <a:txBody>
                    <a:bodyPr/>
                    <a:lstStyle/>
                    <a:p>
                      <a:endParaRPr lang="en-US"/>
                    </a:p>
                  </a:txBody>
                  <a:tcPr/>
                </a:tc>
              </a:tr>
              <a:tr h="314449">
                <a:tc vMerge="1">
                  <a:txBody>
                    <a:bodyPr/>
                    <a:lstStyle/>
                    <a:p>
                      <a:endParaRPr lang="en-US"/>
                    </a:p>
                  </a:txBody>
                  <a:tcPr/>
                </a:tc>
                <a:tc rowSpan="2">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Actively Recruiting Patients</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rowSpan="2">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Total No.of HL Planned</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rowSpan="2">
                  <a:txBody>
                    <a:bodyPr/>
                    <a:lstStyle/>
                    <a:p>
                      <a:pPr marL="0" marR="0" algn="ctr">
                        <a:lnSpc>
                          <a:spcPct val="115000"/>
                        </a:lnSpc>
                        <a:spcBef>
                          <a:spcPts val="0"/>
                        </a:spcBef>
                        <a:spcAft>
                          <a:spcPts val="0"/>
                        </a:spcAft>
                      </a:pPr>
                      <a:r>
                        <a:rPr lang="en-CA" sz="7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Total Patients</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rowSpan="2">
                  <a:txBody>
                    <a:bodyPr/>
                    <a:lstStyle/>
                    <a:p>
                      <a:pPr marL="0" marR="0" algn="ctr">
                        <a:lnSpc>
                          <a:spcPct val="115000"/>
                        </a:lnSpc>
                        <a:spcBef>
                          <a:spcPts val="0"/>
                        </a:spcBef>
                        <a:spcAft>
                          <a:spcPts val="0"/>
                        </a:spcAft>
                      </a:pPr>
                      <a:r>
                        <a:rPr lang="en-CA" sz="7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Target Population (4+ conditions)</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US"/>
                    </a:p>
                  </a:txBody>
                  <a:tcPr/>
                </a:tc>
                <a:tc rowSpan="2">
                  <a:txBody>
                    <a:bodyPr/>
                    <a:lstStyle/>
                    <a:p>
                      <a:pPr marL="0" marR="0" algn="ctr">
                        <a:lnSpc>
                          <a:spcPct val="115000"/>
                        </a:lnSpc>
                        <a:spcBef>
                          <a:spcPts val="0"/>
                        </a:spcBef>
                        <a:spcAft>
                          <a:spcPts val="0"/>
                        </a:spcAft>
                      </a:pPr>
                      <a:r>
                        <a:rPr lang="en-CA" sz="700"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HL Reporting</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Q4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Cumulative Total</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rowSpan="2">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No. HL Reporting</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Q4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Cumulative Total</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46242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Actual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Actual</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vMerge="1">
                  <a:txBody>
                    <a:bodyPr/>
                    <a:lstStyle/>
                    <a:p>
                      <a:endParaRPr lang="en-US"/>
                    </a:p>
                  </a:txBody>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Actual</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marR="0" algn="ctr">
                        <a:lnSpc>
                          <a:spcPct val="115000"/>
                        </a:lnSpc>
                        <a:spcBef>
                          <a:spcPts val="0"/>
                        </a:spcBef>
                        <a:spcAft>
                          <a:spcPts val="0"/>
                        </a:spcAft>
                      </a:pPr>
                      <a:r>
                        <a:rPr lang="en-CA" sz="700">
                          <a:solidFill>
                            <a:srgbClr val="FFFFFF"/>
                          </a:solidFill>
                          <a:effectLst/>
                          <a:latin typeface="Arial" panose="020B0604020202020204" pitchFamily="34" charset="0"/>
                          <a:ea typeface="Times New Roman" panose="02020603050405020304" pitchFamily="18" charset="0"/>
                          <a:cs typeface="Arial" panose="020B0604020202020204" pitchFamily="34" charset="0"/>
                        </a:rPr>
                        <a:t>Actual</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ESC</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399,580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30,555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298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SW</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772,248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43,795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234</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377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1392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3,995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WW</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612,255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27,260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370</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3,478</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3,805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HNHB</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1,192,442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80,155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377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866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2569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749</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3,290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CW</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786,174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38,760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2,007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6,012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6,985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MH</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1,018,435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47,385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1184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1304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TC</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1,004,644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59,980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738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929</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7,593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920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12,858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1,565,436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79,485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480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521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2,644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521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2,840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CE</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1,340,417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78,395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815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762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4,356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413,366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26,895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3,733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361</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3,603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Champlain</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1,074,031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56,980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328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1187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1080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NSM</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385,057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23,320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237</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1765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291</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1681</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472,283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33,430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158</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726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158</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684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NW</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189,746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11,540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295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319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184971">
                <a:tc>
                  <a:txBody>
                    <a:bodyPr/>
                    <a:lstStyle/>
                    <a:p>
                      <a:pPr marL="0" marR="0">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96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11,226,114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637,935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5,492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6,102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36,772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84</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5,942</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47,098</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59892" marR="5989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2466872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en-US" altLang="en-US" dirty="0" smtClean="0">
                <a:latin typeface="Helvetica Neue Medium" charset="0"/>
              </a:rPr>
              <a:t>hlhelp@hqontario.ca</a:t>
            </a:r>
            <a:endParaRPr lang="en-US" altLang="en-US" dirty="0">
              <a:latin typeface="Helvetica Neue Medium" charset="0"/>
            </a:endParaRPr>
          </a:p>
          <a:p>
            <a:pPr marL="0" indent="0" eaLnBrk="1" hangingPunct="1"/>
            <a:r>
              <a:rPr lang="en-US" altLang="en-US" dirty="0">
                <a:latin typeface="Helvetica Neue Medium" charset="0"/>
              </a:rPr>
              <a:t>www.HQOntario.ca</a:t>
            </a:r>
          </a:p>
          <a:p>
            <a:pPr marL="0" indent="0" eaLnBrk="1" hangingPunct="1"/>
            <a:endParaRPr lang="en-US"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en-US" i="1" dirty="0"/>
              <a:t>Health Links: </a:t>
            </a:r>
            <a:r>
              <a:rPr lang="en-US" b="0" i="1" dirty="0"/>
              <a:t/>
            </a:r>
            <a:br>
              <a:rPr lang="en-US" b="0" i="1" dirty="0"/>
            </a:br>
            <a:r>
              <a:rPr lang="en-US" b="0" i="1" dirty="0"/>
              <a:t>Improving integrated care for patients with multiple conditions </a:t>
            </a:r>
            <a:br>
              <a:rPr lang="en-US" b="0" i="1" dirty="0"/>
            </a:br>
            <a:r>
              <a:rPr lang="en-US" b="0" i="1" dirty="0"/>
              <a:t>and complex needs</a:t>
            </a:r>
          </a:p>
        </p:txBody>
      </p:sp>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812757"/>
          </a:xfrm>
        </p:spPr>
        <p:txBody>
          <a:bodyPr/>
          <a:lstStyle/>
          <a:p>
            <a:r>
              <a:rPr lang="en-US" sz="2800" dirty="0" smtClean="0"/>
              <a:t>Supporting the Advanced Health </a:t>
            </a:r>
            <a:r>
              <a:rPr lang="en-US" sz="2800" dirty="0"/>
              <a:t>Links Model</a:t>
            </a:r>
          </a:p>
        </p:txBody>
      </p:sp>
      <p:sp>
        <p:nvSpPr>
          <p:cNvPr id="5" name="Footer Placeholder 4"/>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3440720"/>
              </p:ext>
            </p:extLst>
          </p:nvPr>
        </p:nvGraphicFramePr>
        <p:xfrm>
          <a:off x="228600" y="622257"/>
          <a:ext cx="8660818" cy="5468112"/>
        </p:xfrm>
        <a:graphic>
          <a:graphicData uri="http://schemas.openxmlformats.org/drawingml/2006/table">
            <a:tbl>
              <a:tblPr firstRow="1" bandRow="1">
                <a:tableStyleId>{5C22544A-7EE6-4342-B048-85BDC9FD1C3A}</a:tableStyleId>
              </a:tblPr>
              <a:tblGrid>
                <a:gridCol w="3608016">
                  <a:extLst>
                    <a:ext uri="{9D8B030D-6E8A-4147-A177-3AD203B41FA5}">
                      <a16:colId xmlns="" xmlns:a16="http://schemas.microsoft.com/office/drawing/2014/main" val="20000"/>
                    </a:ext>
                  </a:extLst>
                </a:gridCol>
                <a:gridCol w="5052802">
                  <a:extLst>
                    <a:ext uri="{9D8B030D-6E8A-4147-A177-3AD203B41FA5}">
                      <a16:colId xmlns="" xmlns:a16="http://schemas.microsoft.com/office/drawing/2014/main" val="20001"/>
                    </a:ext>
                  </a:extLst>
                </a:gridCol>
              </a:tblGrid>
              <a:tr h="766395">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smtClean="0">
                          <a:solidFill>
                            <a:schemeClr val="bg1"/>
                          </a:solidFill>
                        </a:rPr>
                        <a:t>Health Links</a:t>
                      </a:r>
                    </a:p>
                    <a:p>
                      <a:pPr marL="0" marR="0" indent="0" algn="ctr" defTabSz="914400" rtl="0" eaLnBrk="1" fontAlgn="auto" latinLnBrk="0" hangingPunct="1">
                        <a:lnSpc>
                          <a:spcPct val="120000"/>
                        </a:lnSpc>
                        <a:spcBef>
                          <a:spcPts val="0"/>
                        </a:spcBef>
                        <a:spcAft>
                          <a:spcPts val="0"/>
                        </a:spcAft>
                        <a:buClrTx/>
                        <a:buSzTx/>
                        <a:buFontTx/>
                        <a:buNone/>
                        <a:tabLst/>
                        <a:defRPr/>
                      </a:pPr>
                      <a:r>
                        <a:rPr lang="en-CA" sz="1800" b="0" i="1" kern="0" dirty="0" smtClean="0">
                          <a:solidFill>
                            <a:schemeClr val="bg1"/>
                          </a:solidFill>
                        </a:rPr>
                        <a:t>Improving integrated care for patients with multiple conditions and complex needs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45579">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MOHLTC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dirty="0">
                          <a:solidFill>
                            <a:schemeClr val="bg1"/>
                          </a:solidFill>
                        </a:rPr>
                        <a:t>LHIN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a16="http://schemas.microsoft.com/office/drawing/2014/main" val="10000"/>
                  </a:ext>
                </a:extLst>
              </a:tr>
              <a:tr h="2334833">
                <a:tc>
                  <a:txBody>
                    <a:bodyPr/>
                    <a:lstStyle/>
                    <a:p>
                      <a:pPr marL="285750" indent="-285750">
                        <a:lnSpc>
                          <a:spcPct val="120000"/>
                        </a:lnSpc>
                        <a:buFont typeface="Arial" panose="020B0604020202020204" pitchFamily="34" charset="0"/>
                        <a:buChar char="•"/>
                      </a:pPr>
                      <a:r>
                        <a:rPr lang="en-CA" sz="1400" dirty="0"/>
                        <a:t>Sets the </a:t>
                      </a:r>
                      <a:r>
                        <a:rPr lang="en-CA" sz="1400" b="1" dirty="0"/>
                        <a:t>strategic direction </a:t>
                      </a:r>
                      <a:r>
                        <a:rPr lang="en-CA" sz="1400" dirty="0"/>
                        <a:t>for Health Links </a:t>
                      </a:r>
                    </a:p>
                    <a:p>
                      <a:pPr marL="285750" indent="-285750">
                        <a:lnSpc>
                          <a:spcPct val="120000"/>
                        </a:lnSpc>
                        <a:buFont typeface="Arial" panose="020B0604020202020204" pitchFamily="34" charset="0"/>
                        <a:buChar char="•"/>
                      </a:pPr>
                      <a:r>
                        <a:rPr lang="en-CA" sz="1400" dirty="0"/>
                        <a:t>Provides overall funding to the LHINs </a:t>
                      </a:r>
                    </a:p>
                    <a:p>
                      <a:pPr marL="285750" indent="-285750">
                        <a:lnSpc>
                          <a:spcPct val="120000"/>
                        </a:lnSpc>
                        <a:buFont typeface="Arial" panose="020B0604020202020204" pitchFamily="34" charset="0"/>
                        <a:buChar char="•"/>
                      </a:pPr>
                      <a:r>
                        <a:rPr lang="en-CA" sz="1400" dirty="0"/>
                        <a:t>Oversees the overall </a:t>
                      </a:r>
                      <a:r>
                        <a:rPr lang="en-CA" sz="1400" b="1" dirty="0"/>
                        <a:t>performance </a:t>
                      </a:r>
                      <a:r>
                        <a:rPr lang="en-CA" sz="1400" dirty="0"/>
                        <a:t>of the Health Links initiative to guide strategy </a:t>
                      </a:r>
                    </a:p>
                    <a:p>
                      <a:pPr marL="285750" indent="-285750">
                        <a:lnSpc>
                          <a:spcPct val="120000"/>
                        </a:lnSpc>
                        <a:buFont typeface="Arial" panose="020B0604020202020204" pitchFamily="34" charset="0"/>
                        <a:buChar char="•"/>
                      </a:pPr>
                      <a:r>
                        <a:rPr lang="en-CA" sz="1400" dirty="0"/>
                        <a:t>Facilitates </a:t>
                      </a:r>
                      <a:r>
                        <a:rPr lang="en-CA" sz="1400" b="1" dirty="0"/>
                        <a:t>operational success </a:t>
                      </a:r>
                      <a:r>
                        <a:rPr lang="en-CA" sz="1400" dirty="0"/>
                        <a:t>by implementing provincial level tools and supports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400" dirty="0"/>
                        <a:t>Sets </a:t>
                      </a:r>
                      <a:r>
                        <a:rPr lang="en-CA" sz="1400" b="1" dirty="0"/>
                        <a:t>regional priorities </a:t>
                      </a:r>
                      <a:r>
                        <a:rPr lang="en-CA" sz="1400" dirty="0"/>
                        <a:t>for Health Links and </a:t>
                      </a:r>
                      <a:r>
                        <a:rPr lang="en-CA" sz="1400" dirty="0" smtClean="0"/>
                        <a:t>ensures </a:t>
                      </a:r>
                      <a:r>
                        <a:rPr lang="en-CA" sz="1400" dirty="0"/>
                        <a:t>alignment with provincial priorities </a:t>
                      </a:r>
                    </a:p>
                    <a:p>
                      <a:pPr marL="285750" indent="-285750">
                        <a:lnSpc>
                          <a:spcPct val="120000"/>
                        </a:lnSpc>
                        <a:buFont typeface="Arial" panose="020B0604020202020204" pitchFamily="34" charset="0"/>
                        <a:buChar char="•"/>
                      </a:pPr>
                      <a:r>
                        <a:rPr lang="en-CA" sz="1400" b="1" dirty="0"/>
                        <a:t>Funds</a:t>
                      </a:r>
                      <a:r>
                        <a:rPr lang="en-CA" sz="1400" dirty="0"/>
                        <a:t> Health Links in accordance with priorities </a:t>
                      </a:r>
                    </a:p>
                    <a:p>
                      <a:pPr marL="285750" indent="-285750">
                        <a:lnSpc>
                          <a:spcPct val="120000"/>
                        </a:lnSpc>
                        <a:buFont typeface="Arial" panose="020B0604020202020204" pitchFamily="34" charset="0"/>
                        <a:buChar char="•"/>
                      </a:pPr>
                      <a:r>
                        <a:rPr lang="en-CA" sz="1400" dirty="0"/>
                        <a:t>Maintains </a:t>
                      </a:r>
                      <a:r>
                        <a:rPr lang="en-CA" sz="1400" b="1" dirty="0"/>
                        <a:t>overall accountability </a:t>
                      </a:r>
                      <a:r>
                        <a:rPr lang="en-CA" sz="1400" dirty="0"/>
                        <a:t>for Health Links </a:t>
                      </a:r>
                      <a:r>
                        <a:rPr lang="en-CA" sz="1400" dirty="0" smtClean="0">
                          <a:solidFill>
                            <a:schemeClr val="tx1"/>
                          </a:solidFill>
                        </a:rPr>
                        <a:t>performance</a:t>
                      </a:r>
                      <a:endParaRPr lang="en-CA" sz="1400" dirty="0">
                        <a:solidFill>
                          <a:schemeClr val="tx1"/>
                        </a:solidFill>
                      </a:endParaRPr>
                    </a:p>
                    <a:p>
                      <a:pPr marL="285750" indent="-285750">
                        <a:lnSpc>
                          <a:spcPct val="120000"/>
                        </a:lnSpc>
                        <a:buFont typeface="Arial" panose="020B0604020202020204" pitchFamily="34" charset="0"/>
                        <a:buChar char="•"/>
                      </a:pPr>
                      <a:r>
                        <a:rPr lang="en-CA" sz="1400" dirty="0"/>
                        <a:t>Drives operations through implementation of plans and support for adoption of provincial tools </a:t>
                      </a:r>
                    </a:p>
                    <a:p>
                      <a:pPr marL="285750" indent="-285750">
                        <a:lnSpc>
                          <a:spcPct val="120000"/>
                        </a:lnSpc>
                        <a:buFont typeface="Arial" panose="020B0604020202020204" pitchFamily="34" charset="0"/>
                        <a:buChar char="•"/>
                      </a:pPr>
                      <a:r>
                        <a:rPr lang="en-CA" sz="1400" dirty="0"/>
                        <a:t>Identifies and </a:t>
                      </a:r>
                      <a:r>
                        <a:rPr lang="en-CA" sz="1400" b="1" dirty="0"/>
                        <a:t>implements</a:t>
                      </a:r>
                      <a:r>
                        <a:rPr lang="en-CA" sz="1400" dirty="0"/>
                        <a:t> regional supports and tools as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445579">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a:solidFill>
                            <a:schemeClr val="bg1"/>
                          </a:solidFill>
                        </a:rPr>
                        <a:t>Health Quality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a16="http://schemas.microsoft.com/office/drawing/2014/main" val="10002"/>
                  </a:ext>
                </a:extLst>
              </a:tr>
              <a:tr h="1336736">
                <a:tc gridSpan="2">
                  <a:txBody>
                    <a:bodyPr/>
                    <a:lstStyle/>
                    <a:p>
                      <a:pPr marL="285750" indent="-285750">
                        <a:lnSpc>
                          <a:spcPct val="120000"/>
                        </a:lnSpc>
                        <a:buFont typeface="Arial" panose="020B0604020202020204" pitchFamily="34" charset="0"/>
                        <a:buChar char="•"/>
                      </a:pPr>
                      <a:r>
                        <a:rPr lang="en-US" sz="1400" dirty="0"/>
                        <a:t>Support data collection, timely reports and analysis</a:t>
                      </a:r>
                    </a:p>
                    <a:p>
                      <a:pPr marL="285750" indent="-285750">
                        <a:lnSpc>
                          <a:spcPct val="120000"/>
                        </a:lnSpc>
                        <a:buFont typeface="Arial" panose="020B0604020202020204" pitchFamily="34" charset="0"/>
                        <a:buChar char="•"/>
                      </a:pPr>
                      <a:r>
                        <a:rPr lang="en-US" sz="1400" dirty="0"/>
                        <a:t>Lead systematic identification of emerging innovations and best practices </a:t>
                      </a:r>
                    </a:p>
                    <a:p>
                      <a:pPr marL="285750" indent="-285750">
                        <a:lnSpc>
                          <a:spcPct val="120000"/>
                        </a:lnSpc>
                        <a:buFont typeface="Arial" panose="020B0604020202020204" pitchFamily="34" charset="0"/>
                        <a:buChar char="•"/>
                      </a:pPr>
                      <a:r>
                        <a:rPr lang="en-CA" sz="1400" dirty="0"/>
                        <a:t>Increase rate of progress through standardization of best practices across all Health Links</a:t>
                      </a:r>
                    </a:p>
                    <a:p>
                      <a:pPr marL="285750" indent="-285750">
                        <a:lnSpc>
                          <a:spcPct val="120000"/>
                        </a:lnSpc>
                        <a:buFont typeface="Arial" panose="020B0604020202020204" pitchFamily="34" charset="0"/>
                        <a:buChar char="•"/>
                      </a:pPr>
                      <a:r>
                        <a:rPr lang="en-CA" sz="1400" dirty="0">
                          <a:cs typeface="ＭＳ Ｐゴシック" charset="-128"/>
                        </a:rPr>
                        <a:t>Support inter-Health Link sharing of lessons learned on regional </a:t>
                      </a:r>
                      <a:r>
                        <a:rPr lang="en-CA" sz="1400" dirty="0" smtClean="0">
                          <a:cs typeface="ＭＳ Ｐゴシック" charset="-128"/>
                        </a:rPr>
                        <a:t>and/or provincial </a:t>
                      </a:r>
                      <a:r>
                        <a:rPr lang="en-CA" sz="1400" dirty="0">
                          <a:cs typeface="ＭＳ Ｐゴシック" charset="-128"/>
                        </a:rPr>
                        <a:t>basis </a:t>
                      </a:r>
                    </a:p>
                    <a:p>
                      <a:pPr marL="285750" indent="-285750">
                        <a:lnSpc>
                          <a:spcPct val="120000"/>
                        </a:lnSpc>
                        <a:buFont typeface="Arial" panose="020B0604020202020204" pitchFamily="34" charset="0"/>
                        <a:buChar char="•"/>
                      </a:pPr>
                      <a:r>
                        <a:rPr lang="en-CA" sz="1400" dirty="0">
                          <a:cs typeface="ＭＳ Ｐゴシック" charset="-128"/>
                        </a:rPr>
                        <a:t>Connect LHIN </a:t>
                      </a:r>
                      <a:r>
                        <a:rPr lang="en-CA" sz="1400" dirty="0" smtClean="0">
                          <a:cs typeface="ＭＳ Ｐゴシック" charset="-128"/>
                        </a:rPr>
                        <a:t>Health Link </a:t>
                      </a:r>
                      <a:r>
                        <a:rPr lang="en-CA" sz="1400" dirty="0">
                          <a:cs typeface="ＭＳ Ｐゴシック" charset="-128"/>
                        </a:rPr>
                        <a:t>Leads with other relevant provincial quality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 xmlns:a16="http://schemas.microsoft.com/office/drawing/2014/main" val="10003"/>
                  </a:ext>
                </a:extLst>
              </a:tr>
            </a:tbl>
          </a:graphicData>
        </a:graphic>
      </p:graphicFrame>
      <p:sp>
        <p:nvSpPr>
          <p:cNvPr id="6" name="Rectangle 3"/>
          <p:cNvSpPr>
            <a:spLocks noChangeArrowheads="1"/>
          </p:cNvSpPr>
          <p:nvPr/>
        </p:nvSpPr>
        <p:spPr bwMode="auto">
          <a:xfrm>
            <a:off x="250886" y="6071987"/>
            <a:ext cx="612860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CA" altLang="en-US" sz="900" i="1" dirty="0" smtClean="0">
                <a:latin typeface="+mn-lt"/>
                <a:ea typeface="Calibri" panose="020F0502020204030204" pitchFamily="34" charset="0"/>
                <a:cs typeface="Times New Roman" panose="02020603050405020304" pitchFamily="18" charset="0"/>
              </a:rPr>
              <a:t>Source</a:t>
            </a:r>
            <a:r>
              <a:rPr lang="en-CA" altLang="en-US" sz="900" i="1" dirty="0">
                <a:latin typeface="+mn-lt"/>
                <a:ea typeface="Calibri" panose="020F0502020204030204" pitchFamily="34" charset="0"/>
                <a:cs typeface="Times New Roman" panose="02020603050405020304" pitchFamily="18" charset="0"/>
              </a:rPr>
              <a:t>:  </a:t>
            </a:r>
            <a:r>
              <a:rPr lang="en-US" sz="900" i="1" dirty="0">
                <a:latin typeface="+mn-lt"/>
              </a:rPr>
              <a:t>“Guide to the Advanced Health Links Model Guide” Ministry of Health Long-Term Care, November 12, 2015</a:t>
            </a:r>
            <a:endParaRPr lang="en-CA" sz="900" i="1" dirty="0">
              <a:latin typeface="+mn-lt"/>
            </a:endParaRPr>
          </a:p>
        </p:txBody>
      </p:sp>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en-CA" dirty="0" smtClean="0"/>
              <a:t>Health Links at a Glance – Q4 Update</a:t>
            </a:r>
            <a:endParaRPr lang="en-CA"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nvSpPr>
        <p:spPr>
          <a:xfrm>
            <a:off x="287677" y="5580871"/>
            <a:ext cx="8640567" cy="461665"/>
          </a:xfrm>
          <a:prstGeom prst="rect">
            <a:avLst/>
          </a:prstGeom>
        </p:spPr>
        <p:txBody>
          <a:bodyPr wrap="square">
            <a:spAutoFit/>
          </a:bodyPr>
          <a:lstStyle/>
          <a:p>
            <a:r>
              <a:rPr lang="en-CA" sz="1200" i="1" dirty="0">
                <a:latin typeface="Calibri" panose="020F0502020204030204" pitchFamily="34" charset="0"/>
              </a:rPr>
              <a:t>*Note: Toronto Central LHIN merged their </a:t>
            </a:r>
            <a:r>
              <a:rPr lang="en-CA" sz="1200" i="1" dirty="0" smtClean="0">
                <a:latin typeface="Calibri" panose="020F0502020204030204" pitchFamily="34" charset="0"/>
              </a:rPr>
              <a:t>nine </a:t>
            </a:r>
            <a:r>
              <a:rPr lang="en-CA" sz="1200" i="1" dirty="0">
                <a:latin typeface="Calibri" panose="020F0502020204030204" pitchFamily="34" charset="0"/>
              </a:rPr>
              <a:t>Health Links into 5 to align with sub-region. Three new Health Links reporting the quarter, two in Central LHIN one in Central East LHIN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897799913"/>
              </p:ext>
            </p:extLst>
          </p:nvPr>
        </p:nvGraphicFramePr>
        <p:xfrm>
          <a:off x="539750" y="1202076"/>
          <a:ext cx="7936430" cy="4308136"/>
        </p:xfrm>
        <a:graphic>
          <a:graphicData uri="http://schemas.openxmlformats.org/drawingml/2006/table">
            <a:tbl>
              <a:tblPr firstRow="1" firstCol="1" bandRow="1"/>
              <a:tblGrid>
                <a:gridCol w="1392417"/>
                <a:gridCol w="1942709"/>
                <a:gridCol w="2300652"/>
                <a:gridCol w="2300652"/>
              </a:tblGrid>
              <a:tr h="1084166">
                <a:tc>
                  <a:txBody>
                    <a:bodyPr/>
                    <a:lstStyle/>
                    <a:p>
                      <a:pPr algn="ctr">
                        <a:spcAft>
                          <a:spcPts val="0"/>
                        </a:spcAft>
                      </a:pPr>
                      <a:r>
                        <a:rPr lang="en-CA" sz="1800" b="1" dirty="0">
                          <a:solidFill>
                            <a:srgbClr val="FFFFFF"/>
                          </a:solidFill>
                          <a:effectLst/>
                          <a:latin typeface="Arial" panose="020B0604020202020204" pitchFamily="34" charset="0"/>
                          <a:cs typeface="Arial" panose="020B0604020202020204" pitchFamily="34" charset="0"/>
                        </a:rPr>
                        <a:t>2016/17</a:t>
                      </a:r>
                      <a:endParaRPr lang="en-US" sz="18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spcAft>
                          <a:spcPts val="0"/>
                        </a:spcAft>
                      </a:pPr>
                      <a:r>
                        <a:rPr lang="en-CA" sz="1800" b="1" dirty="0">
                          <a:solidFill>
                            <a:srgbClr val="FFFFFF"/>
                          </a:solidFill>
                          <a:effectLst/>
                          <a:latin typeface="Arial" panose="020B0604020202020204" pitchFamily="34" charset="0"/>
                          <a:cs typeface="Arial" panose="020B0604020202020204" pitchFamily="34" charset="0"/>
                        </a:rPr>
                        <a:t>Number of </a:t>
                      </a:r>
                      <a:endParaRPr lang="en-US" sz="1800" dirty="0">
                        <a:effectLst/>
                        <a:latin typeface="Arial" panose="020B0604020202020204" pitchFamily="34" charset="0"/>
                        <a:cs typeface="Arial" panose="020B0604020202020204" pitchFamily="34" charset="0"/>
                      </a:endParaRPr>
                    </a:p>
                    <a:p>
                      <a:pPr algn="ctr">
                        <a:spcAft>
                          <a:spcPts val="0"/>
                        </a:spcAft>
                      </a:pPr>
                      <a:r>
                        <a:rPr lang="en-CA" sz="1800" b="1" dirty="0">
                          <a:solidFill>
                            <a:srgbClr val="FFFFFF"/>
                          </a:solidFill>
                          <a:effectLst/>
                          <a:latin typeface="Arial" panose="020B0604020202020204" pitchFamily="34" charset="0"/>
                          <a:cs typeface="Arial" panose="020B0604020202020204" pitchFamily="34" charset="0"/>
                        </a:rPr>
                        <a:t>Health Links Actively Recruiting Patients</a:t>
                      </a:r>
                      <a:endParaRPr lang="en-US" sz="1800" dirty="0">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spcAft>
                          <a:spcPts val="0"/>
                        </a:spcAft>
                      </a:pPr>
                      <a:r>
                        <a:rPr lang="en-CA" sz="1800" b="1" dirty="0">
                          <a:solidFill>
                            <a:srgbClr val="FFFFFF"/>
                          </a:solidFill>
                          <a:effectLst/>
                          <a:latin typeface="Arial" panose="020B0604020202020204" pitchFamily="34" charset="0"/>
                          <a:cs typeface="Arial" panose="020B0604020202020204" pitchFamily="34" charset="0"/>
                        </a:rPr>
                        <a:t>Number of </a:t>
                      </a:r>
                      <a:endParaRPr lang="en-US" sz="1800" dirty="0">
                        <a:effectLst/>
                        <a:latin typeface="Arial" panose="020B0604020202020204" pitchFamily="34" charset="0"/>
                        <a:cs typeface="Arial" panose="020B0604020202020204" pitchFamily="34" charset="0"/>
                      </a:endParaRPr>
                    </a:p>
                    <a:p>
                      <a:pPr algn="ctr">
                        <a:spcAft>
                          <a:spcPts val="0"/>
                        </a:spcAft>
                      </a:pPr>
                      <a:r>
                        <a:rPr lang="en-CA" sz="1800" b="1" dirty="0">
                          <a:solidFill>
                            <a:srgbClr val="FFFFFF"/>
                          </a:solidFill>
                          <a:effectLst/>
                          <a:latin typeface="Arial" panose="020B0604020202020204" pitchFamily="34" charset="0"/>
                          <a:cs typeface="Arial" panose="020B0604020202020204" pitchFamily="34" charset="0"/>
                        </a:rPr>
                        <a:t>Coordinated Care Plans Completed</a:t>
                      </a:r>
                      <a:endParaRPr lang="en-US" sz="1800" dirty="0">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algn="ctr">
                        <a:spcAft>
                          <a:spcPts val="0"/>
                        </a:spcAft>
                      </a:pPr>
                      <a:r>
                        <a:rPr lang="en-CA" sz="1800" b="1">
                          <a:solidFill>
                            <a:srgbClr val="FFFFFF"/>
                          </a:solidFill>
                          <a:effectLst/>
                          <a:latin typeface="Arial" panose="020B0604020202020204" pitchFamily="34" charset="0"/>
                          <a:cs typeface="Arial" panose="020B0604020202020204" pitchFamily="34" charset="0"/>
                        </a:rPr>
                        <a:t>Number of </a:t>
                      </a:r>
                      <a:endParaRPr lang="en-US" sz="1800">
                        <a:effectLst/>
                        <a:latin typeface="Arial" panose="020B0604020202020204" pitchFamily="34" charset="0"/>
                        <a:cs typeface="Arial" panose="020B0604020202020204" pitchFamily="34" charset="0"/>
                      </a:endParaRPr>
                    </a:p>
                    <a:p>
                      <a:pPr algn="ctr">
                        <a:spcAft>
                          <a:spcPts val="0"/>
                        </a:spcAft>
                      </a:pPr>
                      <a:r>
                        <a:rPr lang="en-CA" sz="1800" b="1">
                          <a:solidFill>
                            <a:srgbClr val="FFFFFF"/>
                          </a:solidFill>
                          <a:effectLst/>
                          <a:latin typeface="Arial" panose="020B0604020202020204" pitchFamily="34" charset="0"/>
                          <a:cs typeface="Arial" panose="020B0604020202020204" pitchFamily="34" charset="0"/>
                        </a:rPr>
                        <a:t>Patients Connected to a</a:t>
                      </a:r>
                      <a:endParaRPr lang="en-US" sz="1800">
                        <a:effectLst/>
                        <a:latin typeface="Arial" panose="020B0604020202020204" pitchFamily="34" charset="0"/>
                        <a:cs typeface="Arial" panose="020B0604020202020204" pitchFamily="34" charset="0"/>
                      </a:endParaRPr>
                    </a:p>
                    <a:p>
                      <a:pPr algn="ctr">
                        <a:spcAft>
                          <a:spcPts val="0"/>
                        </a:spcAft>
                      </a:pPr>
                      <a:r>
                        <a:rPr lang="en-CA" sz="1800" b="1">
                          <a:solidFill>
                            <a:srgbClr val="FFFFFF"/>
                          </a:solidFill>
                          <a:effectLst/>
                          <a:latin typeface="Arial" panose="020B0604020202020204" pitchFamily="34" charset="0"/>
                          <a:cs typeface="Arial" panose="020B0604020202020204" pitchFamily="34" charset="0"/>
                        </a:rPr>
                        <a:t>Primary Care Provider </a:t>
                      </a:r>
                      <a:endParaRPr lang="en-US" sz="1800">
                        <a:effectLst/>
                        <a:latin typeface="Arial" panose="020B06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516074">
                <a:tc>
                  <a:txBody>
                    <a:bodyPr/>
                    <a:lstStyle/>
                    <a:p>
                      <a:pPr algn="ctr">
                        <a:spcAft>
                          <a:spcPts val="0"/>
                        </a:spcAft>
                      </a:pPr>
                      <a:r>
                        <a:rPr lang="en-CA" sz="1800" b="1" dirty="0">
                          <a:effectLst/>
                          <a:latin typeface="Arial" panose="020B0604020202020204" pitchFamily="34" charset="0"/>
                          <a:cs typeface="Arial" panose="020B0604020202020204" pitchFamily="34" charset="0"/>
                        </a:rPr>
                        <a:t>Q1</a:t>
                      </a:r>
                      <a:endParaRPr lang="en-US" sz="18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79</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3,782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3,668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074">
                <a:tc>
                  <a:txBody>
                    <a:bodyPr/>
                    <a:lstStyle/>
                    <a:p>
                      <a:pPr algn="ctr">
                        <a:spcAft>
                          <a:spcPts val="0"/>
                        </a:spcAft>
                      </a:pPr>
                      <a:r>
                        <a:rPr lang="en-CA" sz="1800" b="1">
                          <a:effectLst/>
                          <a:latin typeface="Arial" panose="020B0604020202020204" pitchFamily="34" charset="0"/>
                          <a:cs typeface="Arial" panose="020B0604020202020204" pitchFamily="34" charset="0"/>
                        </a:rPr>
                        <a:t>Q2</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79</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3,670</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3,787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074">
                <a:tc>
                  <a:txBody>
                    <a:bodyPr/>
                    <a:lstStyle/>
                    <a:p>
                      <a:pPr algn="ctr">
                        <a:spcAft>
                          <a:spcPts val="0"/>
                        </a:spcAft>
                      </a:pPr>
                      <a:r>
                        <a:rPr lang="en-CA" sz="1800" b="1">
                          <a:effectLst/>
                          <a:latin typeface="Arial" panose="020B0604020202020204" pitchFamily="34" charset="0"/>
                          <a:cs typeface="Arial" panose="020B0604020202020204" pitchFamily="34" charset="0"/>
                        </a:rPr>
                        <a:t>Q3</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78*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4,025</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3,948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5354">
                <a:tc>
                  <a:txBody>
                    <a:bodyPr/>
                    <a:lstStyle/>
                    <a:p>
                      <a:pPr algn="ctr">
                        <a:spcAft>
                          <a:spcPts val="0"/>
                        </a:spcAft>
                      </a:pPr>
                      <a:r>
                        <a:rPr lang="en-CA" sz="1800" b="1">
                          <a:effectLst/>
                          <a:latin typeface="Arial" panose="020B0604020202020204" pitchFamily="34" charset="0"/>
                          <a:cs typeface="Arial" panose="020B0604020202020204" pitchFamily="34" charset="0"/>
                        </a:rPr>
                        <a:t>Q4</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84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800">
                          <a:effectLst/>
                          <a:latin typeface="Arial" panose="020B0604020202020204" pitchFamily="34" charset="0"/>
                          <a:cs typeface="Arial" panose="020B0604020202020204" pitchFamily="34" charset="0"/>
                        </a:rPr>
                        <a:t>6,102</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CA" sz="1800" dirty="0">
                          <a:effectLst/>
                          <a:latin typeface="Arial" panose="020B0604020202020204" pitchFamily="34" charset="0"/>
                          <a:cs typeface="Arial" panose="020B0604020202020204" pitchFamily="34" charset="0"/>
                        </a:rPr>
                        <a:t>5,942</a:t>
                      </a:r>
                      <a:endParaRPr lang="en-US" sz="1800" dirty="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7070">
                <a:tc>
                  <a:txBody>
                    <a:bodyPr/>
                    <a:lstStyle/>
                    <a:p>
                      <a:pPr algn="ctr">
                        <a:spcAft>
                          <a:spcPts val="0"/>
                        </a:spcAft>
                      </a:pPr>
                      <a:r>
                        <a:rPr lang="en-CA" sz="1800" b="1">
                          <a:effectLst/>
                          <a:latin typeface="Arial" panose="020B0604020202020204" pitchFamily="34" charset="0"/>
                          <a:cs typeface="Arial" panose="020B0604020202020204" pitchFamily="34" charset="0"/>
                        </a:rPr>
                        <a:t>Cumulative Total to Date</a:t>
                      </a:r>
                      <a:endParaRPr lang="en-US" sz="1800">
                        <a:effectLst/>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84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a:effectLst/>
                          <a:latin typeface="Arial" panose="020B0604020202020204" pitchFamily="34" charset="0"/>
                          <a:ea typeface="Calibri" panose="020F0502020204030204" pitchFamily="34" charset="0"/>
                          <a:cs typeface="Arial" panose="020B0604020202020204" pitchFamily="34" charset="0"/>
                        </a:rPr>
                        <a:t>36,772</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800" dirty="0">
                          <a:effectLst/>
                          <a:latin typeface="Arial" panose="020B0604020202020204" pitchFamily="34" charset="0"/>
                          <a:ea typeface="Calibri" panose="020F0502020204030204" pitchFamily="34" charset="0"/>
                          <a:cs typeface="Arial" panose="020B0604020202020204" pitchFamily="34" charset="0"/>
                        </a:rPr>
                        <a:t>47,098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364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Patient Story</a:t>
            </a:r>
            <a:endParaRPr lang="en-CA" dirty="0"/>
          </a:p>
        </p:txBody>
      </p:sp>
      <p:graphicFrame>
        <p:nvGraphicFramePr>
          <p:cNvPr id="3" name="Table 2"/>
          <p:cNvGraphicFramePr>
            <a:graphicFrameLocks noGrp="1"/>
          </p:cNvGraphicFramePr>
          <p:nvPr>
            <p:extLst>
              <p:ext uri="{D42A27DB-BD31-4B8C-83A1-F6EECF244321}">
                <p14:modId xmlns:p14="http://schemas.microsoft.com/office/powerpoint/2010/main" val="1718721222"/>
              </p:ext>
            </p:extLst>
          </p:nvPr>
        </p:nvGraphicFramePr>
        <p:xfrm>
          <a:off x="113017" y="1346662"/>
          <a:ext cx="8573784" cy="4632898"/>
        </p:xfrm>
        <a:graphic>
          <a:graphicData uri="http://schemas.openxmlformats.org/drawingml/2006/table">
            <a:tbl>
              <a:tblPr>
                <a:tableStyleId>{5C22544A-7EE6-4342-B048-85BDC9FD1C3A}</a:tableStyleId>
              </a:tblPr>
              <a:tblGrid>
                <a:gridCol w="8573784"/>
              </a:tblGrid>
              <a:tr h="4632898">
                <a:tc>
                  <a:txBody>
                    <a:bodyPr/>
                    <a:lstStyle/>
                    <a:p>
                      <a:pPr marL="0" marR="0" algn="l">
                        <a:lnSpc>
                          <a:spcPct val="115000"/>
                        </a:lnSpc>
                        <a:spcBef>
                          <a:spcPts val="0"/>
                        </a:spcBef>
                        <a:spcAft>
                          <a:spcPts val="1000"/>
                        </a:spcAft>
                      </a:pPr>
                      <a:r>
                        <a:rPr lang="en-U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About </a:t>
                      </a:r>
                      <a:r>
                        <a:rPr lang="en-US" sz="2000" b="1"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the Client</a:t>
                      </a:r>
                    </a:p>
                    <a:p>
                      <a:pPr marL="0" marR="0" algn="l">
                        <a:lnSpc>
                          <a:spcPct val="115000"/>
                        </a:lnSpc>
                        <a:spcBef>
                          <a:spcPts val="0"/>
                        </a:spcBef>
                        <a:spcAft>
                          <a:spcPts val="100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Elizabeth is in a wheelchair, mobility and transportation were major issues for her. This lead to social isolation as well as expensive taxi rides to medical appointments </a:t>
                      </a:r>
                    </a:p>
                    <a:p>
                      <a:pPr marL="0" marR="0" algn="l">
                        <a:lnSpc>
                          <a:spcPct val="115000"/>
                        </a:lnSpc>
                        <a:spcBef>
                          <a:spcPts val="0"/>
                        </a:spcBef>
                        <a:spcAft>
                          <a:spcPts val="1000"/>
                        </a:spcAft>
                      </a:pPr>
                      <a:r>
                        <a:rPr lang="en-US" sz="2000" b="1"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Health Link Supports</a:t>
                      </a:r>
                    </a:p>
                    <a:p>
                      <a:pPr marL="0" marR="0" algn="l">
                        <a:lnSpc>
                          <a:spcPct val="115000"/>
                        </a:lnSpc>
                        <a:spcBef>
                          <a:spcPts val="0"/>
                        </a:spcBef>
                        <a:spcAft>
                          <a:spcPts val="100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Health Links connected Elizabeth with the Red Cross who provided rides to medical appointments, which not only helped a great deal financially, but also greatly reduced her stress levels.</a:t>
                      </a:r>
                    </a:p>
                    <a:p>
                      <a:pPr marL="0" marR="0" algn="l">
                        <a:lnSpc>
                          <a:spcPct val="115000"/>
                        </a:lnSpc>
                        <a:spcBef>
                          <a:spcPts val="0"/>
                        </a:spcBef>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2319223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Patient Story</a:t>
            </a:r>
            <a:endParaRPr lang="en-CA"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288798969"/>
              </p:ext>
            </p:extLst>
          </p:nvPr>
        </p:nvGraphicFramePr>
        <p:xfrm>
          <a:off x="457200" y="981075"/>
          <a:ext cx="8229600" cy="4970838"/>
        </p:xfrm>
        <a:graphic>
          <a:graphicData uri="http://schemas.openxmlformats.org/drawingml/2006/table">
            <a:tbl>
              <a:tblPr>
                <a:tableStyleId>{5C22544A-7EE6-4342-B048-85BDC9FD1C3A}</a:tableStyleId>
              </a:tblPr>
              <a:tblGrid>
                <a:gridCol w="8229600"/>
              </a:tblGrid>
              <a:tr h="4970838">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2000" b="1" dirty="0" smtClean="0">
                          <a:effectLst/>
                          <a:latin typeface="Arial" panose="020B0604020202020204" pitchFamily="34" charset="0"/>
                          <a:ea typeface="Calibri" panose="020F0502020204030204" pitchFamily="34" charset="0"/>
                          <a:cs typeface="Arial" panose="020B0604020202020204" pitchFamily="34" charset="0"/>
                        </a:rPr>
                        <a:t>Health Link Supports</a:t>
                      </a:r>
                    </a:p>
                    <a:p>
                      <a:pPr marL="0" marR="0" lvl="0" indent="0" algn="l" defTabSz="914400" rtl="0" eaLnBrk="1" fontAlgn="auto" latinLnBrk="0" hangingPunct="1">
                        <a:lnSpc>
                          <a:spcPct val="115000"/>
                        </a:lnSpc>
                        <a:spcBef>
                          <a:spcPts val="0"/>
                        </a:spcBef>
                        <a:spcAft>
                          <a:spcPts val="1000"/>
                        </a:spcAft>
                        <a:buClrTx/>
                        <a:buSzTx/>
                        <a:buFontTx/>
                        <a:buNone/>
                        <a:tabLst/>
                        <a:defRPr/>
                      </a:pPr>
                      <a:r>
                        <a:rPr lang="en-US" sz="2000" dirty="0" smtClean="0">
                          <a:effectLst/>
                          <a:latin typeface="Arial" panose="020B0604020202020204" pitchFamily="34" charset="0"/>
                          <a:ea typeface="Calibri" panose="020F0502020204030204" pitchFamily="34" charset="0"/>
                          <a:cs typeface="Arial" panose="020B0604020202020204" pitchFamily="34" charset="0"/>
                        </a:rPr>
                        <a:t>Elizabeth speaks with great emotion when it comes to her Health Coach who she feels helped her more than words could express. “She’s my guardian angel.” Her Health Coach accompanied her to doctor’s appointments and having her there was a great benefit to Elizabeth. “It made appointments better,” she said. “Sometimes it’s hard for me to articulate what I want to say. Any question I forgot to ask the Doctor my Health Coach would ask.” This made for appointments that are more effective and improved her experience with the health care system. Before her doctor’s appointments, she now writes down all questions she wants to ask to make sure that nothing important is forgotten.</a:t>
                      </a:r>
                    </a:p>
                    <a:p>
                      <a:pPr marL="0" marR="0" algn="l">
                        <a:lnSpc>
                          <a:spcPct val="115000"/>
                        </a:lnSpc>
                        <a:spcBef>
                          <a:spcPts val="0"/>
                        </a:spcBef>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853656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a:xfrm>
            <a:off x="457200" y="-74428"/>
            <a:ext cx="8229600" cy="706437"/>
          </a:xfrm>
        </p:spPr>
        <p:txBody>
          <a:bodyPr/>
          <a:lstStyle/>
          <a:p>
            <a:r>
              <a:rPr lang="en-CA" dirty="0" smtClean="0"/>
              <a:t>Patient Story</a:t>
            </a:r>
            <a:endParaRPr lang="en-CA"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8333517"/>
              </p:ext>
            </p:extLst>
          </p:nvPr>
        </p:nvGraphicFramePr>
        <p:xfrm>
          <a:off x="354841" y="632009"/>
          <a:ext cx="8529851" cy="5384800"/>
        </p:xfrm>
        <a:graphic>
          <a:graphicData uri="http://schemas.openxmlformats.org/drawingml/2006/table">
            <a:tbl>
              <a:tblPr>
                <a:tableStyleId>{5C22544A-7EE6-4342-B048-85BDC9FD1C3A}</a:tableStyleId>
              </a:tblPr>
              <a:tblGrid>
                <a:gridCol w="8529851"/>
              </a:tblGrid>
              <a:tr h="4970838">
                <a:tc>
                  <a:txBody>
                    <a:bodyPr/>
                    <a:lstStyle/>
                    <a:p>
                      <a:pPr marL="0" marR="0" algn="l">
                        <a:lnSpc>
                          <a:spcPct val="115000"/>
                        </a:lnSpc>
                        <a:spcBef>
                          <a:spcPts val="0"/>
                        </a:spcBef>
                        <a:spcAft>
                          <a:spcPts val="100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During her time with Health Links, Elizabeth experienced a personal crisis and she didn’t know where to turn. She called her Health Coach who provided emotional support and assisted her in contacting the appropriate agencies in order to resolve the difficult situation. </a:t>
                      </a:r>
                    </a:p>
                    <a:p>
                      <a:pPr marL="0" marR="0" algn="l">
                        <a:lnSpc>
                          <a:spcPct val="115000"/>
                        </a:lnSpc>
                        <a:spcBef>
                          <a:spcPts val="0"/>
                        </a:spcBef>
                        <a:spcAft>
                          <a:spcPts val="100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Like many seniors with numerous health conditions, Elizabeth has many medical appointments at several locations and keeping them straight was not always an easy task. This issue was exacerbated by the fact that Elizabeth is legally blind. She used to have her appointments written down for her by her doctor’s staff on pieces of paper with writing that was too small to read. Her poor vision caused her to misplace these notices and made organizing her life difficult and was a cause of anxiety for her. Her Health Coach came up with a solution. She brought in a large white board and drew a grid on it and each month her appointments were listed in large writing that was easy for her to read. This simple task went a long way to simplifying her life and reducing her anxiety. </a:t>
                      </a:r>
                    </a:p>
                  </a:txBody>
                  <a:tcPr marL="114300" marR="114300" marT="0" marB="0"/>
                </a:tc>
              </a:tr>
            </a:tbl>
          </a:graphicData>
        </a:graphic>
      </p:graphicFrame>
    </p:spTree>
    <p:extLst>
      <p:ext uri="{BB962C8B-B14F-4D97-AF65-F5344CB8AC3E}">
        <p14:creationId xmlns:p14="http://schemas.microsoft.com/office/powerpoint/2010/main" val="2002557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
        <p:nvSpPr>
          <p:cNvPr id="8" name="Title 7"/>
          <p:cNvSpPr>
            <a:spLocks noGrp="1"/>
          </p:cNvSpPr>
          <p:nvPr>
            <p:ph type="title"/>
          </p:nvPr>
        </p:nvSpPr>
        <p:spPr/>
        <p:txBody>
          <a:bodyPr/>
          <a:lstStyle/>
          <a:p>
            <a:r>
              <a:rPr lang="en-CA" dirty="0" smtClean="0"/>
              <a:t>Patient Story</a:t>
            </a:r>
            <a:endParaRPr lang="en-CA"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653589050"/>
              </p:ext>
            </p:extLst>
          </p:nvPr>
        </p:nvGraphicFramePr>
        <p:xfrm>
          <a:off x="266007" y="1246909"/>
          <a:ext cx="8420793" cy="4472247"/>
        </p:xfrm>
        <a:graphic>
          <a:graphicData uri="http://schemas.openxmlformats.org/drawingml/2006/table">
            <a:tbl>
              <a:tblPr>
                <a:tableStyleId>{5C22544A-7EE6-4342-B048-85BDC9FD1C3A}</a:tableStyleId>
              </a:tblPr>
              <a:tblGrid>
                <a:gridCol w="8420793"/>
              </a:tblGrid>
              <a:tr h="4472247">
                <a:tc>
                  <a:txBody>
                    <a:bodyPr/>
                    <a:lstStyle/>
                    <a:p>
                      <a:pPr marL="0" marR="0" algn="just">
                        <a:lnSpc>
                          <a:spcPct val="115000"/>
                        </a:lnSpc>
                        <a:spcBef>
                          <a:spcPts val="600"/>
                        </a:spcBef>
                        <a:spcAft>
                          <a:spcPts val="1000"/>
                        </a:spcAft>
                      </a:pPr>
                      <a:r>
                        <a:rPr lang="en-US" sz="1800" b="1" kern="1200" dirty="0" smtClean="0">
                          <a:solidFill>
                            <a:schemeClr val="dk1"/>
                          </a:solidFill>
                          <a:effectLst/>
                          <a:latin typeface="+mn-lt"/>
                          <a:ea typeface="+mn-ea"/>
                          <a:cs typeface="+mn-cs"/>
                        </a:rPr>
                        <a:t>Today</a:t>
                      </a:r>
                    </a:p>
                    <a:p>
                      <a:pPr marL="0" marR="0" algn="just">
                        <a:lnSpc>
                          <a:spcPct val="115000"/>
                        </a:lnSpc>
                        <a:spcBef>
                          <a:spcPts val="600"/>
                        </a:spcBef>
                        <a:spcAft>
                          <a:spcPts val="1000"/>
                        </a:spcAft>
                      </a:pPr>
                      <a:endParaRPr lang="en-US" sz="1800" b="1" kern="1200" dirty="0" smtClean="0">
                        <a:solidFill>
                          <a:schemeClr val="dk1"/>
                        </a:solidFill>
                        <a:effectLst/>
                        <a:latin typeface="+mn-lt"/>
                        <a:ea typeface="+mn-ea"/>
                        <a:cs typeface="+mn-cs"/>
                      </a:endParaRPr>
                    </a:p>
                    <a:p>
                      <a:pPr marL="0" marR="0" algn="just">
                        <a:lnSpc>
                          <a:spcPct val="115000"/>
                        </a:lnSpc>
                        <a:spcBef>
                          <a:spcPts val="600"/>
                        </a:spcBef>
                        <a:spcAft>
                          <a:spcPts val="1000"/>
                        </a:spcAft>
                      </a:pPr>
                      <a:r>
                        <a:rPr lang="en-US" sz="2000" b="0" kern="1200" dirty="0" smtClean="0">
                          <a:solidFill>
                            <a:schemeClr val="dk1"/>
                          </a:solidFill>
                          <a:effectLst/>
                          <a:latin typeface="+mn-lt"/>
                          <a:ea typeface="+mn-ea"/>
                          <a:cs typeface="+mn-cs"/>
                        </a:rPr>
                        <a:t>For Health Links patient </a:t>
                      </a:r>
                      <a:r>
                        <a:rPr lang="en-US" sz="2000" b="0" kern="1200" dirty="0" smtClean="0">
                          <a:solidFill>
                            <a:schemeClr val="dk1"/>
                          </a:solidFill>
                          <a:effectLst/>
                          <a:latin typeface="+mn-lt"/>
                          <a:ea typeface="+mn-ea"/>
                          <a:cs typeface="+mn-cs"/>
                        </a:rPr>
                        <a:t>Elizabeth, </a:t>
                      </a:r>
                      <a:r>
                        <a:rPr lang="en-US" sz="2000" b="0" kern="1200" dirty="0" smtClean="0">
                          <a:solidFill>
                            <a:schemeClr val="dk1"/>
                          </a:solidFill>
                          <a:effectLst/>
                          <a:latin typeface="+mn-lt"/>
                          <a:ea typeface="+mn-ea"/>
                          <a:cs typeface="+mn-cs"/>
                        </a:rPr>
                        <a:t>being part of the program changed her life. “I can’t say enough about what Health Links did for me.” </a:t>
                      </a:r>
                    </a:p>
                    <a:p>
                      <a:pPr marL="0" marR="0" algn="just">
                        <a:lnSpc>
                          <a:spcPct val="115000"/>
                        </a:lnSpc>
                        <a:spcBef>
                          <a:spcPts val="600"/>
                        </a:spcBef>
                        <a:spcAft>
                          <a:spcPts val="1000"/>
                        </a:spcAft>
                      </a:pPr>
                      <a:r>
                        <a:rPr lang="en-US" sz="2000" b="0" kern="1200" dirty="0" smtClean="0">
                          <a:solidFill>
                            <a:schemeClr val="dk1"/>
                          </a:solidFill>
                          <a:effectLst/>
                          <a:latin typeface="+mn-lt"/>
                          <a:ea typeface="+mn-ea"/>
                          <a:cs typeface="+mn-cs"/>
                        </a:rPr>
                        <a:t>She feels that the skills and supports that Health Links worked with her to gain has given her the confidence to take advantage of some of the programs in place for seniors in Thunder Bay, including the 55 Plus Centre. “I’ve started to evolve,” Elizabeth said. “I’m looking forward to things and I never did that before Health Links.” </a:t>
                      </a:r>
                    </a:p>
                    <a:p>
                      <a:pPr marL="0" marR="0" algn="just">
                        <a:lnSpc>
                          <a:spcPct val="115000"/>
                        </a:lnSpc>
                        <a:spcBef>
                          <a:spcPts val="600"/>
                        </a:spcBef>
                        <a:spcAft>
                          <a:spcPts val="1000"/>
                        </a:spcAft>
                      </a:pPr>
                      <a:endParaRPr lang="en-US" sz="1800" b="1" kern="1200" dirty="0" smtClean="0">
                        <a:solidFill>
                          <a:schemeClr val="dk1"/>
                        </a:solidFill>
                        <a:effectLst/>
                        <a:latin typeface="+mn-lt"/>
                        <a:ea typeface="+mn-ea"/>
                        <a:cs typeface="+mn-cs"/>
                      </a:endParaRPr>
                    </a:p>
                  </a:txBody>
                  <a:tcPr marL="114300" marR="114300" marT="0" marB="0"/>
                </a:tc>
              </a:tr>
            </a:tbl>
          </a:graphicData>
        </a:graphic>
      </p:graphicFrame>
    </p:spTree>
    <p:extLst>
      <p:ext uri="{BB962C8B-B14F-4D97-AF65-F5344CB8AC3E}">
        <p14:creationId xmlns:p14="http://schemas.microsoft.com/office/powerpoint/2010/main" val="3559002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Impact of Health Links – </a:t>
            </a:r>
            <a:r>
              <a:rPr lang="en-CA" dirty="0" smtClean="0"/>
              <a:t>Q4 </a:t>
            </a:r>
            <a:r>
              <a:rPr lang="en-CA" dirty="0"/>
              <a:t>Update</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en-CA" sz="1600" dirty="0">
                <a:solidFill>
                  <a:schemeClr val="bg1"/>
                </a:solidFill>
              </a:rPr>
              <a:t>Coordinated Care Plans</a:t>
            </a:r>
          </a:p>
        </p:txBody>
      </p:sp>
      <p:sp>
        <p:nvSpPr>
          <p:cNvPr id="16" name="Content Placeholder 15"/>
          <p:cNvSpPr>
            <a:spLocks noGrp="1"/>
          </p:cNvSpPr>
          <p:nvPr>
            <p:ph sz="half" idx="2"/>
          </p:nvPr>
        </p:nvSpPr>
        <p:spPr>
          <a:xfrm>
            <a:off x="169633" y="4863690"/>
            <a:ext cx="4297478" cy="950122"/>
          </a:xfrm>
        </p:spPr>
        <p:txBody>
          <a:bodyPr/>
          <a:lstStyle/>
          <a:p>
            <a:pPr marL="0" indent="0">
              <a:buNone/>
            </a:pPr>
            <a:r>
              <a:rPr lang="en-CA" sz="1600" b="1" dirty="0" smtClean="0">
                <a:solidFill>
                  <a:srgbClr val="0C6577"/>
                </a:solidFill>
              </a:rPr>
              <a:t>36,772 </a:t>
            </a:r>
            <a:r>
              <a:rPr lang="en-CA" sz="1600" dirty="0" smtClean="0"/>
              <a:t>Health Links patients </a:t>
            </a:r>
            <a:r>
              <a:rPr lang="en-CA" sz="1600" dirty="0"/>
              <a:t>have been provided with coordinated care </a:t>
            </a:r>
            <a:r>
              <a:rPr lang="en-CA" sz="1600" dirty="0" smtClean="0"/>
              <a:t>plans</a:t>
            </a:r>
            <a:endParaRPr lang="en-CA" sz="1600" dirty="0"/>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en-CA" sz="1600" dirty="0">
                <a:solidFill>
                  <a:schemeClr val="bg1"/>
                </a:solidFill>
              </a:rPr>
              <a:t>Access to Primary Care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en-CA" sz="1600" b="1" dirty="0" smtClean="0">
                <a:solidFill>
                  <a:srgbClr val="0C6577"/>
                </a:solidFill>
              </a:rPr>
              <a:t>47,098</a:t>
            </a:r>
            <a:r>
              <a:rPr lang="en-CA" sz="1600" dirty="0" smtClean="0"/>
              <a:t> </a:t>
            </a:r>
            <a:r>
              <a:rPr lang="en-CA" sz="1600" dirty="0" smtClean="0"/>
              <a:t>Health Links patients </a:t>
            </a:r>
            <a:r>
              <a:rPr lang="en-CA" sz="1600" dirty="0"/>
              <a:t>have been connected to regular and timely access to </a:t>
            </a:r>
            <a:r>
              <a:rPr lang="en-CA" sz="1600" dirty="0" smtClean="0"/>
              <a:t>primary </a:t>
            </a:r>
            <a:r>
              <a:rPr lang="en-CA" sz="1600" dirty="0" smtClean="0"/>
              <a:t>care</a:t>
            </a:r>
            <a:endParaRPr lang="en-CA" sz="1600" dirty="0"/>
          </a:p>
          <a:p>
            <a:pPr marL="0" indent="0">
              <a:buNone/>
            </a:pPr>
            <a:r>
              <a:rPr lang="en-CA" sz="1600" dirty="0" smtClean="0"/>
              <a:t> </a:t>
            </a:r>
            <a:endParaRPr lang="en-CA" sz="1600" dirty="0"/>
          </a:p>
        </p:txBody>
      </p:sp>
      <p:sp>
        <p:nvSpPr>
          <p:cNvPr id="11" name="Rectangle 3"/>
          <p:cNvSpPr>
            <a:spLocks noChangeArrowheads="1"/>
          </p:cNvSpPr>
          <p:nvPr/>
        </p:nvSpPr>
        <p:spPr bwMode="auto">
          <a:xfrm>
            <a:off x="457200" y="602999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12" name="Picture 11"/>
          <p:cNvPicPr/>
          <p:nvPr/>
        </p:nvPicPr>
        <p:blipFill>
          <a:blip r:embed="rId3">
            <a:extLst>
              <a:ext uri="{28A0092B-C50C-407E-A947-70E740481C1C}">
                <a14:useLocalDpi xmlns:a14="http://schemas.microsoft.com/office/drawing/2010/main" val="0"/>
              </a:ext>
            </a:extLst>
          </a:blip>
          <a:srcRect/>
          <a:stretch>
            <a:fillRect/>
          </a:stretch>
        </p:blipFill>
        <p:spPr bwMode="auto">
          <a:xfrm>
            <a:off x="349321" y="1941816"/>
            <a:ext cx="3924728" cy="2921873"/>
          </a:xfrm>
          <a:prstGeom prst="rect">
            <a:avLst/>
          </a:prstGeom>
          <a:noFill/>
        </p:spPr>
      </p:pic>
      <p:pic>
        <p:nvPicPr>
          <p:cNvPr id="13" name="Picture 12"/>
          <p:cNvPicPr/>
          <p:nvPr/>
        </p:nvPicPr>
        <p:blipFill>
          <a:blip r:embed="rId4">
            <a:extLst>
              <a:ext uri="{28A0092B-C50C-407E-A947-70E740481C1C}">
                <a14:useLocalDpi xmlns:a14="http://schemas.microsoft.com/office/drawing/2010/main" val="0"/>
              </a:ext>
            </a:extLst>
          </a:blip>
          <a:srcRect/>
          <a:stretch>
            <a:fillRect/>
          </a:stretch>
        </p:blipFill>
        <p:spPr bwMode="auto">
          <a:xfrm>
            <a:off x="4467111" y="1941816"/>
            <a:ext cx="4041336" cy="2921874"/>
          </a:xfrm>
          <a:prstGeom prst="rect">
            <a:avLst/>
          </a:prstGeom>
          <a:noFill/>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21142</TotalTime>
  <Words>1382</Words>
  <Application>Microsoft Office PowerPoint</Application>
  <PresentationFormat>On-screen Show (4:3)</PresentationFormat>
  <Paragraphs>341</Paragraphs>
  <Slides>11</Slides>
  <Notes>10</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11</vt:i4>
      </vt:variant>
    </vt:vector>
  </HeadingPairs>
  <TitlesOfParts>
    <vt:vector size="26" baseType="lpstr">
      <vt:lpstr>ＭＳ Ｐゴシック</vt:lpstr>
      <vt:lpstr>ＭＳ Ｐゴシック</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Health Links:  Improving integrated care for patients with multiple conditions  and complex needs</vt:lpstr>
      <vt:lpstr>Supporting the Advanced Health Links Model</vt:lpstr>
      <vt:lpstr>Health Links at a Glance – Q4 Update</vt:lpstr>
      <vt:lpstr>Patient Story</vt:lpstr>
      <vt:lpstr>Patient Story</vt:lpstr>
      <vt:lpstr>Patient Story</vt:lpstr>
      <vt:lpstr>Patient Story</vt:lpstr>
      <vt:lpstr>Impact of Health Links – Q4 Update</vt:lpstr>
      <vt:lpstr>Quarterly and Cumulative Data </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Brett, Shannon</cp:lastModifiedBy>
  <cp:revision>513</cp:revision>
  <cp:lastPrinted>2016-03-02T15:33:21Z</cp:lastPrinted>
  <dcterms:created xsi:type="dcterms:W3CDTF">2008-02-01T20:05:28Z</dcterms:created>
  <dcterms:modified xsi:type="dcterms:W3CDTF">2017-06-09T19:27:15Z</dcterms:modified>
</cp:coreProperties>
</file>