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4.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5.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18"/>
  </p:notesMasterIdLst>
  <p:handoutMasterIdLst>
    <p:handoutMasterId r:id="rId19"/>
  </p:handoutMasterIdLst>
  <p:sldIdLst>
    <p:sldId id="293" r:id="rId7"/>
    <p:sldId id="370" r:id="rId8"/>
    <p:sldId id="435" r:id="rId9"/>
    <p:sldId id="433" r:id="rId10"/>
    <p:sldId id="438" r:id="rId11"/>
    <p:sldId id="439" r:id="rId12"/>
    <p:sldId id="441" r:id="rId13"/>
    <p:sldId id="442" r:id="rId14"/>
    <p:sldId id="428" r:id="rId15"/>
    <p:sldId id="429" r:id="rId16"/>
    <p:sldId id="327" r:id="rId17"/>
  </p:sldIdLst>
  <p:sldSz cx="9144000" cy="6858000" type="screen4x3"/>
  <p:notesSz cx="7026275" cy="9312275"/>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guide id="3" orient="horz" pos="2933">
          <p15:clr>
            <a:srgbClr val="A4A3A4"/>
          </p15:clr>
        </p15:guide>
        <p15:guide id="4"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6" clrIdx="1">
    <p:extLst/>
  </p:cmAuthor>
  <p:cmAuthor id="2" name="Gibson, Agnes" initials="GA" lastIdx="1" clrIdx="2">
    <p:extLst/>
  </p:cmAuthor>
  <p:cmAuthor id="3" name="Moore, Carol" initials="MC" lastIdx="2" clrIdx="3">
    <p:extLst>
      <p:ext uri="{19B8F6BF-5375-455C-9EA6-DF929625EA0E}">
        <p15:presenceInfo xmlns:p15="http://schemas.microsoft.com/office/powerpoint/2012/main" userId="S-1-5-21-535683054-4239906057-3132855710-3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88A"/>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0" autoAdjust="0"/>
    <p:restoredTop sz="85341" autoAdjust="0"/>
  </p:normalViewPr>
  <p:slideViewPr>
    <p:cSldViewPr snapToGrid="0">
      <p:cViewPr>
        <p:scale>
          <a:sx n="120" d="100"/>
          <a:sy n="120" d="100"/>
        </p:scale>
        <p:origin x="7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9931"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algn="r" eaLnBrk="0" hangingPunct="0">
              <a:defRPr sz="1200"/>
            </a:lvl1pPr>
          </a:lstStyle>
          <a:p>
            <a:fld id="{52444EE9-2304-4898-A0BF-2E90E42F18A3}" type="datetimeFigureOut">
              <a:rPr lang="en-US"/>
              <a:pPr/>
              <a:t>6/9/2017</a:t>
            </a:fld>
            <a:endParaRPr lang="fr-CA" dirty="0"/>
          </a:p>
        </p:txBody>
      </p:sp>
      <p:sp>
        <p:nvSpPr>
          <p:cNvPr id="31748" name="Rectangle 4"/>
          <p:cNvSpPr>
            <a:spLocks noGrp="1" noChangeArrowheads="1"/>
          </p:cNvSpPr>
          <p:nvPr>
            <p:ph type="ftr" sz="quarter" idx="2"/>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31749" name="Rectangle 5"/>
          <p:cNvSpPr>
            <a:spLocks noGrp="1" noChangeArrowheads="1"/>
          </p:cNvSpPr>
          <p:nvPr>
            <p:ph type="sldNum" sz="quarter" idx="3"/>
          </p:nvPr>
        </p:nvSpPr>
        <p:spPr bwMode="auto">
          <a:xfrm>
            <a:off x="3979931"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algn="r" eaLnBrk="0" hangingPunct="0">
              <a:defRPr sz="1200"/>
            </a:lvl1pPr>
          </a:lstStyle>
          <a:p>
            <a:fld id="{9FDFB1DB-EC80-4B82-8037-DA16220AD93E}" type="slidenum">
              <a:rPr lang="en-CA"/>
              <a:pPr/>
              <a:t>‹#›</a:t>
            </a:fld>
            <a:endParaRPr lang="fr-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9931"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algn="r" eaLnBrk="0" hangingPunct="0">
              <a:defRPr sz="1200"/>
            </a:lvl1pPr>
          </a:lstStyle>
          <a:p>
            <a:fld id="{90D638B2-FDBA-48C9-B140-15EFFBF799B3}" type="datetimeFigureOut">
              <a:rPr lang="en-CA"/>
              <a:pPr/>
              <a:t>2017-06-09</a:t>
            </a:fld>
            <a:endParaRPr lang="fr-CA" dirty="0"/>
          </a:p>
        </p:txBody>
      </p:sp>
      <p:sp>
        <p:nvSpPr>
          <p:cNvPr id="13316"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628" y="4423332"/>
            <a:ext cx="5621020" cy="419052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5127" name="Rectangle 7"/>
          <p:cNvSpPr>
            <a:spLocks noGrp="1" noChangeArrowheads="1"/>
          </p:cNvSpPr>
          <p:nvPr>
            <p:ph type="sldNum" sz="quarter" idx="5"/>
          </p:nvPr>
        </p:nvSpPr>
        <p:spPr bwMode="auto">
          <a:xfrm>
            <a:off x="3979931"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fr-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pPr/>
              <a:t>2017-06-09</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fr-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A0BA64E4-97CE-4845-A780-C5463564F89E}" type="datetime1">
              <a:rPr lang="en-CA" smtClean="0"/>
              <a:pPr/>
              <a:t>2017-06-09</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fr-CA" dirty="0"/>
          </a:p>
        </p:txBody>
      </p:sp>
    </p:spTree>
    <p:extLst>
      <p:ext uri="{BB962C8B-B14F-4D97-AF65-F5344CB8AC3E}">
        <p14:creationId xmlns:p14="http://schemas.microsoft.com/office/powerpoint/2010/main" val="3255820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501" indent="-171501">
              <a:buFont typeface="Arial" panose="020B0604020202020204" pitchFamily="34" charset="0"/>
              <a:buChar char="•"/>
            </a:pPr>
            <a:r>
              <a:rPr lang="fr-CA" i="1" dirty="0"/>
              <a:t>« Les maillons santé encourageront une plus grande collaboration et de la coordination entre les différents fournisseurs de soins de santé du patient, ainsi que l'élaboration de plans de soins personnalisés.  Cela aidera à améliorer les transitions des patients au sein du système et à s'assurer que les patients reçoivent des soins plus adaptés, qui répondent à leurs besoins spécifiques, avec l'appui d'une équipe de fournisseurs travaillant en étroite collaboration. </a:t>
            </a:r>
            <a:r>
              <a:rPr lang="fr-CA" i="1" dirty="0" smtClean="0"/>
              <a:t>» </a:t>
            </a:r>
            <a:r>
              <a:rPr lang="fr-CA" b="1" dirty="0" smtClean="0"/>
              <a:t>Annonce </a:t>
            </a:r>
            <a:r>
              <a:rPr lang="fr-CA" b="1" dirty="0"/>
              <a:t>de l'initiative des maillons santé (décembre 2012)</a:t>
            </a:r>
            <a:endParaRPr lang="fr-CA" dirty="0"/>
          </a:p>
          <a:p>
            <a:pPr marL="171501" indent="-171501" defTabSz="914674">
              <a:buFont typeface="Arial" panose="020B0604020202020204" pitchFamily="34" charset="0"/>
              <a:buChar char="•"/>
              <a:defRPr/>
            </a:pPr>
            <a:r>
              <a:rPr lang="fr-CA" dirty="0"/>
              <a:t>L'indicateur utilisé dans QI RAP est le </a:t>
            </a:r>
            <a:r>
              <a:rPr lang="fr-CA" i="1" dirty="0"/>
              <a:t>nombre de patients du maillon santé ayant un plan de soins coordonnés élaboré par le maillon santé au cours du dernier trimestre. </a:t>
            </a:r>
            <a:endParaRPr lang="fr-CA" dirty="0"/>
          </a:p>
          <a:p>
            <a:pPr marL="171501" indent="-171501">
              <a:buFont typeface="Arial" panose="020B0604020202020204" pitchFamily="34" charset="0"/>
              <a:buChar char="•"/>
            </a:pPr>
            <a:r>
              <a:rPr lang="fr-CA" dirty="0"/>
              <a:t>Pour être inclus, le PSC doit 1) être élaboré avec le patient ou la personne soignante et deux (2) professionnels des soins de santé ou plus ET 2) contenir un plan visant un (1) problème de santé ou plus.</a:t>
            </a:r>
          </a:p>
          <a:p>
            <a:endParaRPr lang="fr-CA" dirty="0"/>
          </a:p>
          <a:p>
            <a:r>
              <a:rPr lang="fr-CA" dirty="0" smtClean="0"/>
              <a:t>*************************************************</a:t>
            </a:r>
          </a:p>
          <a:p>
            <a:pPr marL="171501" indent="-171501">
              <a:buFont typeface="Arial" panose="020B0604020202020204" pitchFamily="34" charset="0"/>
              <a:buChar char="•"/>
            </a:pPr>
            <a:r>
              <a:rPr lang="fr-CA" b="1" i="1" dirty="0"/>
              <a:t>Accès de façon régulière et en temps opportun aux soins primaires pour les patients ayant des besoins complexes</a:t>
            </a:r>
            <a:r>
              <a:rPr lang="fr-CA" b="1" i="1" dirty="0" smtClean="0"/>
              <a:t>. </a:t>
            </a:r>
            <a:r>
              <a:rPr lang="fr-CA" dirty="0" smtClean="0"/>
              <a:t> </a:t>
            </a:r>
            <a:r>
              <a:rPr lang="fr-CA" i="1" dirty="0"/>
              <a:t>Un objectif central des maillons santé continue d'être l’accès de façon régulière et en temps opportun aux fournisseurs de soins de santé primaires. Étant donné que la première interaction de la plupart des patients avec le système de soins de santé passe par un fournisseur de soins primaires, il est essentiel que les patients aient un fournisseur de soins primaires pour assurer une prestation efficace des soins coordonnés pour tous les patients de l'Ontario ayant des besoins complexes. ~</a:t>
            </a:r>
            <a:r>
              <a:rPr lang="fr-CA" dirty="0"/>
              <a:t> Extrait du Guide sur le modèle évolué de maillons santé</a:t>
            </a:r>
          </a:p>
          <a:p>
            <a:pPr marL="171501" indent="-171501">
              <a:buFont typeface="Arial" panose="020B0604020202020204" pitchFamily="34" charset="0"/>
              <a:buChar char="•"/>
            </a:pPr>
            <a:r>
              <a:rPr lang="fr-CA" dirty="0"/>
              <a:t>L'indicateur utilisé dans QI RAP est le </a:t>
            </a:r>
            <a:r>
              <a:rPr lang="fr-CA" i="1" dirty="0"/>
              <a:t>nombre de patients qui ont accès de façon régulière et en temps opportun à un fournisseur de soins primaires (FSP).</a:t>
            </a:r>
            <a:r>
              <a:rPr lang="fr-CA" dirty="0" smtClean="0"/>
              <a:t> </a:t>
            </a:r>
          </a:p>
          <a:p>
            <a:pPr marL="171501" indent="-171501">
              <a:buFont typeface="Arial" panose="020B0604020202020204" pitchFamily="34" charset="0"/>
              <a:buChar char="•"/>
            </a:pPr>
            <a:r>
              <a:rPr lang="fr-CA" dirty="0"/>
              <a:t>Il existe trois options pour la collecte des données avec le rapport sur les données agrégées déclarées dans QI RAP</a:t>
            </a:r>
            <a:r>
              <a:rPr lang="fr-CA" dirty="0" smtClean="0"/>
              <a:t>. Dans </a:t>
            </a:r>
            <a:r>
              <a:rPr lang="fr-CA" dirty="0"/>
              <a:t>la plupart des cas, un maillon santé unique choisira d’utiliser une seule cible/paire réelle.</a:t>
            </a:r>
          </a:p>
          <a:p>
            <a:endParaRPr lang="fr-CA" dirty="0"/>
          </a:p>
        </p:txBody>
      </p:sp>
      <p:sp>
        <p:nvSpPr>
          <p:cNvPr id="4" name="Date Placeholder 3"/>
          <p:cNvSpPr>
            <a:spLocks noGrp="1"/>
          </p:cNvSpPr>
          <p:nvPr>
            <p:ph type="dt" idx="10"/>
          </p:nvPr>
        </p:nvSpPr>
        <p:spPr/>
        <p:txBody>
          <a:bodyPr/>
          <a:lstStyle/>
          <a:p>
            <a:fld id="{353CBE9A-4656-424A-8DC8-8CA5F2D4B2C8}" type="datetime1">
              <a:rPr lang="en-CA" smtClean="0"/>
              <a:pPr/>
              <a:t>2017-06-09</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fr-CA" dirty="0"/>
          </a:p>
        </p:txBody>
      </p:sp>
    </p:spTree>
    <p:extLst>
      <p:ext uri="{BB962C8B-B14F-4D97-AF65-F5344CB8AC3E}">
        <p14:creationId xmlns:p14="http://schemas.microsoft.com/office/powerpoint/2010/main" val="345995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pPr/>
              <a:t>2017-06-09</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pPr/>
              <a:t>2017-06-09</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fr-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2017-06-09</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2017-06-09</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2017-06-09</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2017-06-09</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2017-06-09</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2017-06-09</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8.jpeg"/><Relationship Id="rId5" Type="http://schemas.openxmlformats.org/officeDocument/2006/relationships/tags" Target="../tags/tag5.xml"/><Relationship Id="rId10" Type="http://schemas.openxmlformats.org/officeDocument/2006/relationships/image" Target="../media/image7.jpeg"/><Relationship Id="rId4" Type="http://schemas.openxmlformats.org/officeDocument/2006/relationships/tags" Target="../tags/tag4.xml"/><Relationship Id="rId9"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tags" Target="../tags/tag43.xml"/><Relationship Id="rId7" Type="http://schemas.openxmlformats.org/officeDocument/2006/relationships/tags" Target="../tags/tag47.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11" Type="http://schemas.openxmlformats.org/officeDocument/2006/relationships/image" Target="../media/image13.emf"/><Relationship Id="rId5" Type="http://schemas.openxmlformats.org/officeDocument/2006/relationships/tags" Target="../tags/tag45.xml"/><Relationship Id="rId10" Type="http://schemas.openxmlformats.org/officeDocument/2006/relationships/image" Target="../media/image9.png"/><Relationship Id="rId4" Type="http://schemas.openxmlformats.org/officeDocument/2006/relationships/tags" Target="../tags/tag44.xml"/><Relationship Id="rId9"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tags" Target="../tags/tag50.xml"/><Relationship Id="rId7" Type="http://schemas.openxmlformats.org/officeDocument/2006/relationships/image" Target="../media/image14.emf"/><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notesSlide" Target="../notesSlides/notesSlide6.xml"/><Relationship Id="rId5" Type="http://schemas.openxmlformats.org/officeDocument/2006/relationships/slideLayout" Target="../slideLayouts/slideLayout37.xml"/><Relationship Id="rId4" Type="http://schemas.openxmlformats.org/officeDocument/2006/relationships/tags" Target="../tags/tag51.xml"/></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9.png"/><Relationship Id="rId4"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9.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notesSlide" Target="../notesSlides/notesSlide2.xml"/><Relationship Id="rId5" Type="http://schemas.openxmlformats.org/officeDocument/2006/relationships/slideLayout" Target="../slideLayouts/slideLayout16.xml"/><Relationship Id="rId4"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9.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notesSlide" Target="../notesSlides/notesSlide3.xml"/><Relationship Id="rId5" Type="http://schemas.openxmlformats.org/officeDocument/2006/relationships/slideLayout" Target="../slideLayouts/slideLayout13.xml"/><Relationship Id="rId4" Type="http://schemas.openxmlformats.org/officeDocument/2006/relationships/tags" Target="../tags/tag18.xml"/></Relationships>
</file>

<file path=ppt/slides/_rels/slide5.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10.png"/><Relationship Id="rId4"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image" Target="../media/image9.png"/><Relationship Id="rId3" Type="http://schemas.openxmlformats.org/officeDocument/2006/relationships/tags" Target="../tags/tag33.xml"/><Relationship Id="rId7" Type="http://schemas.openxmlformats.org/officeDocument/2006/relationships/tags" Target="../tags/tag37.xml"/><Relationship Id="rId12" Type="http://schemas.openxmlformats.org/officeDocument/2006/relationships/notesSlide" Target="../notesSlides/notesSlide4.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slideLayout" Target="../slideLayouts/slideLayout16.xml"/><Relationship Id="rId5" Type="http://schemas.openxmlformats.org/officeDocument/2006/relationships/tags" Target="../tags/tag35.xml"/><Relationship Id="rId15" Type="http://schemas.openxmlformats.org/officeDocument/2006/relationships/image" Target="../media/image12.png"/><Relationship Id="rId10" Type="http://schemas.openxmlformats.org/officeDocument/2006/relationships/tags" Target="../tags/tag40.xml"/><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custDataLst>
              <p:tags r:id="rId1"/>
            </p:custDataLst>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custDataLst>
              <p:tags r:id="rId2"/>
            </p:custDataLst>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custDataLst>
              <p:tags r:id="rId3"/>
            </p:custDataLst>
          </p:nvPr>
        </p:nvSpPr>
        <p:spPr bwMode="auto">
          <a:xfrm>
            <a:off x="611188" y="6188075"/>
            <a:ext cx="584807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1800" b="1" u="none" dirty="0">
                <a:solidFill>
                  <a:srgbClr val="FFFFFF"/>
                </a:solidFill>
              </a:rPr>
              <a:t>Maillons santé </a:t>
            </a:r>
            <a:r>
              <a:rPr lang="fr-CA" altLang="en-US" sz="1800" b="1" u="none" dirty="0" smtClean="0">
                <a:solidFill>
                  <a:srgbClr val="FFFFFF"/>
                </a:solidFill>
              </a:rPr>
              <a:t>: Extraits </a:t>
            </a:r>
            <a:r>
              <a:rPr lang="fr-CA" altLang="en-US" sz="1800" b="1" u="none" dirty="0">
                <a:solidFill>
                  <a:srgbClr val="FFFFFF"/>
                </a:solidFill>
              </a:rPr>
              <a:t>du rapport du 4</a:t>
            </a:r>
            <a:r>
              <a:rPr lang="fr-CA" altLang="en-US" sz="1800" b="1" u="none" baseline="30000" dirty="0">
                <a:solidFill>
                  <a:srgbClr val="FFFFFF"/>
                </a:solidFill>
              </a:rPr>
              <a:t>e</a:t>
            </a:r>
            <a:r>
              <a:rPr lang="fr-CA" altLang="en-US" sz="1800" b="1" u="none" dirty="0">
                <a:solidFill>
                  <a:srgbClr val="FFFFFF"/>
                </a:solidFill>
              </a:rPr>
              <a:t> trimestre </a:t>
            </a:r>
          </a:p>
          <a:p>
            <a:pPr defTabSz="457200"/>
            <a:r>
              <a:rPr lang="fr-CA" altLang="en-US" sz="1200" b="1" u="none" dirty="0">
                <a:solidFill>
                  <a:srgbClr val="FFFFFF"/>
                </a:solidFill>
              </a:rPr>
              <a:t>10 juin 2016</a:t>
            </a:r>
          </a:p>
        </p:txBody>
      </p:sp>
      <p:sp>
        <p:nvSpPr>
          <p:cNvPr id="33796" name="Rectangle 2"/>
          <p:cNvSpPr txBox="1">
            <a:spLocks noChangeArrowheads="1"/>
          </p:cNvSpPr>
          <p:nvPr>
            <p:custDataLst>
              <p:tags r:id="rId4"/>
            </p:custDataLst>
          </p:nvPr>
        </p:nvSpPr>
        <p:spPr bwMode="auto">
          <a:xfrm>
            <a:off x="1012124" y="87820"/>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dirty="0">
                <a:solidFill>
                  <a:srgbClr val="FFFFFF"/>
                </a:solidFill>
              </a:rPr>
              <a:t>Maillons santé </a:t>
            </a:r>
            <a:r>
              <a:rPr lang="fr-CA" altLang="en-US" sz="2400" b="1" u="none" dirty="0" smtClean="0">
                <a:solidFill>
                  <a:srgbClr val="FFFFFF"/>
                </a:solidFill>
              </a:rPr>
              <a:t>: Extraits </a:t>
            </a:r>
            <a:r>
              <a:rPr lang="fr-CA" altLang="en-US" sz="2400" b="1" u="none" dirty="0">
                <a:solidFill>
                  <a:srgbClr val="FFFFFF"/>
                </a:solidFill>
              </a:rPr>
              <a:t>du rapport du </a:t>
            </a:r>
            <a:r>
              <a:rPr lang="fr-CA" altLang="en-US" sz="2400" b="1" u="none" dirty="0" smtClean="0">
                <a:solidFill>
                  <a:srgbClr val="FFFFFF"/>
                </a:solidFill>
              </a:rPr>
              <a:t>4</a:t>
            </a:r>
            <a:r>
              <a:rPr lang="fr-CA" altLang="en-US" sz="2400" b="1" u="none" baseline="30000" dirty="0" smtClean="0">
                <a:solidFill>
                  <a:srgbClr val="FFFFFF"/>
                </a:solidFill>
              </a:rPr>
              <a:t>em</a:t>
            </a:r>
            <a:r>
              <a:rPr lang="fr-CA" altLang="en-US" sz="2400" b="1" u="none" dirty="0" smtClean="0">
                <a:solidFill>
                  <a:srgbClr val="FFFFFF"/>
                </a:solidFill>
              </a:rPr>
              <a:t> trimestre </a:t>
            </a:r>
            <a:endParaRPr lang="fr-CA" altLang="en-US" sz="2400" b="1" u="none" dirty="0">
              <a:solidFill>
                <a:srgbClr val="FFFFFF"/>
              </a:solidFill>
            </a:endParaRPr>
          </a:p>
          <a:p>
            <a:pPr defTabSz="457200"/>
            <a:r>
              <a:rPr lang="en-CA" altLang="en-US" sz="1600" b="1" u="none" dirty="0">
                <a:solidFill>
                  <a:srgbClr val="FFFFFF"/>
                </a:solidFill>
              </a:rPr>
              <a:t>09-June </a:t>
            </a:r>
            <a:r>
              <a:rPr lang="en-CA" altLang="en-US" sz="1600" b="1" u="none" dirty="0" smtClean="0">
                <a:solidFill>
                  <a:srgbClr val="FFFFFF"/>
                </a:solidFill>
              </a:rPr>
              <a:t>2017</a:t>
            </a:r>
            <a:endParaRPr lang="fr-CA" altLang="en-US" sz="1600" b="1" u="none" dirty="0">
              <a:solidFill>
                <a:srgbClr val="FFFFFF"/>
              </a:solidFill>
            </a:endParaRP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sp>
        <p:nvSpPr>
          <p:cNvPr id="6" name="TextBox 1"/>
          <p:cNvSpPr txBox="1">
            <a:spLocks noChangeArrowheads="1"/>
          </p:cNvSpPr>
          <p:nvPr>
            <p:custDataLst>
              <p:tags r:id="rId5"/>
            </p:custDataLst>
          </p:nvPr>
        </p:nvSpPr>
        <p:spPr bwMode="auto">
          <a:xfrm>
            <a:off x="108268" y="6203910"/>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a:solidFill>
                  <a:srgbClr val="8B9187"/>
                </a:solidFill>
              </a:rPr>
              <a:t>Qualité des services de santé Ontario </a:t>
            </a:r>
          </a:p>
          <a:p>
            <a:pPr defTabSz="457200" eaLnBrk="1" hangingPunct="1"/>
            <a:r>
              <a:rPr lang="fr-CA" altLang="en-US" sz="1200" u="none" dirty="0">
                <a:solidFill>
                  <a:srgbClr val="8B9187"/>
                </a:solidFill>
              </a:rPr>
              <a:t>Le conseiller provincial en qualité des soins de santé en Ontario</a:t>
            </a:r>
          </a:p>
        </p:txBody>
      </p:sp>
      <p:pic>
        <p:nvPicPr>
          <p:cNvPr id="7" name="Picture 6"/>
          <p:cNvPicPr/>
          <p:nvPr>
            <p:custDataLst>
              <p:tags r:id="rId6"/>
            </p:custDataLst>
          </p:nvPr>
        </p:nvPicPr>
        <p:blipFill>
          <a:blip r:embed="rId10" cstate="print">
            <a:extLst>
              <a:ext uri="{28A0092B-C50C-407E-A947-70E740481C1C}">
                <a14:useLocalDpi xmlns:a14="http://schemas.microsoft.com/office/drawing/2010/main" val="0"/>
              </a:ext>
            </a:extLst>
          </a:blip>
          <a:stretch>
            <a:fillRect/>
          </a:stretch>
        </p:blipFill>
        <p:spPr>
          <a:xfrm>
            <a:off x="7521620" y="6060440"/>
            <a:ext cx="1528718" cy="735926"/>
          </a:xfrm>
          <a:prstGeom prst="rect">
            <a:avLst/>
          </a:prstGeom>
        </p:spPr>
      </p:pic>
      <p:pic>
        <p:nvPicPr>
          <p:cNvPr id="8" name="Picture 7"/>
          <p:cNvPicPr/>
          <p:nvPr>
            <p:custDataLst>
              <p:tags r:id="rId7"/>
            </p:custDataLst>
          </p:nvPr>
        </p:nvPicPr>
        <p:blipFill>
          <a:blip r:embed="rId11" cstate="print">
            <a:extLst>
              <a:ext uri="{28A0092B-C50C-407E-A947-70E740481C1C}">
                <a14:useLocalDpi xmlns:a14="http://schemas.microsoft.com/office/drawing/2010/main" val="0"/>
              </a:ext>
            </a:extLst>
          </a:blip>
          <a:stretch>
            <a:fillRect/>
          </a:stretch>
        </p:blipFill>
        <p:spPr>
          <a:xfrm>
            <a:off x="4616257" y="6191035"/>
            <a:ext cx="2721724" cy="598507"/>
          </a:xfrm>
          <a:prstGeom prst="rect">
            <a:avLst/>
          </a:prstGeom>
        </p:spPr>
      </p:pic>
    </p:spTree>
    <p:extLst>
      <p:ext uri="{BB962C8B-B14F-4D97-AF65-F5344CB8AC3E}">
        <p14:creationId xmlns:p14="http://schemas.microsoft.com/office/powerpoint/2010/main" val="2538937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a:noFill/>
        </p:spPr>
        <p:txBody>
          <a:bodyPr/>
          <a:lstStyle/>
          <a:p>
            <a:r>
              <a:rPr lang="fr-CA" dirty="0"/>
              <a:t>Progrès par RLISS – Mise à jour du </a:t>
            </a:r>
            <a:r>
              <a:rPr lang="fr-CA" dirty="0" smtClean="0"/>
              <a:t>4</a:t>
            </a:r>
            <a:r>
              <a:rPr lang="fr-CA" altLang="en-US" baseline="30000" dirty="0" smtClean="0"/>
              <a:t>em</a:t>
            </a:r>
            <a:r>
              <a:rPr lang="fr-CA" altLang="en-US" dirty="0" smtClean="0">
                <a:solidFill>
                  <a:srgbClr val="FFFFFF"/>
                </a:solidFill>
              </a:rPr>
              <a:t> </a:t>
            </a:r>
            <a:r>
              <a:rPr lang="fr-CA" dirty="0"/>
              <a:t> trimestre</a:t>
            </a:r>
            <a:endParaRPr lang="en-CA" dirty="0"/>
          </a:p>
        </p:txBody>
      </p:sp>
      <p:sp>
        <p:nvSpPr>
          <p:cNvPr id="4" name="Footer Placeholder 3"/>
          <p:cNvSpPr>
            <a:spLocks noGrp="1"/>
          </p:cNvSpPr>
          <p:nvPr>
            <p:ph type="ftr" sz="quarter" idx="10"/>
            <p:custDataLst>
              <p:tags r:id="rId2"/>
            </p:custDataLst>
          </p:nvPr>
        </p:nvSpPr>
        <p:spPr/>
        <p:txBody>
          <a:bodyPr/>
          <a:lstStyle/>
          <a:p>
            <a:pPr>
              <a:defRPr/>
            </a:pPr>
            <a:r>
              <a:rPr lang="en-US" dirty="0"/>
              <a:t>www.HQOntario.ca</a:t>
            </a:r>
            <a:endParaRPr lang="en-CA" dirty="0"/>
          </a:p>
        </p:txBody>
      </p:sp>
      <p:sp>
        <p:nvSpPr>
          <p:cNvPr id="23" name="Rectangle 4"/>
          <p:cNvSpPr>
            <a:spLocks noChangeArrowheads="1"/>
          </p:cNvSpPr>
          <p:nvPr>
            <p:custDataLst>
              <p:tags r:id="rId3"/>
            </p:custDataLst>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custDataLst>
              <p:tags r:id="rId4"/>
            </p:custDataLst>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custDataLst>
              <p:tags r:id="rId5"/>
            </p:custDataLst>
          </p:nvPr>
        </p:nvSpPr>
        <p:spPr bwMode="auto">
          <a:xfrm>
            <a:off x="409575" y="5588274"/>
            <a:ext cx="8582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dirty="0">
                <a:latin typeface="Calibri" panose="020F0502020204030204" pitchFamily="34" charset="0"/>
                <a:ea typeface="Calibri" panose="020F0502020204030204" pitchFamily="34" charset="0"/>
                <a:cs typeface="Times New Roman" panose="02020603050405020304" pitchFamily="18" charset="0"/>
              </a:rPr>
              <a:t>Les cibles sont déterminées par le maillon santé et le RLISS, et reflètent la maturité du maillon santé (c.-à-d. que les nouveaux maillons santé ont des objectifs plus modestes afin de donner le temps nécessaire pour établir les processus).</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custDataLst>
              <p:tags r:id="rId6"/>
            </p:custDataLst>
          </p:nvPr>
        </p:nvSpPr>
        <p:spPr bwMode="auto">
          <a:xfrm>
            <a:off x="1079561" y="5904967"/>
            <a:ext cx="77501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i="1" dirty="0">
                <a:latin typeface="Calibri" panose="020F0502020204030204" pitchFamily="34" charset="0"/>
                <a:ea typeface="Calibri" panose="020F0502020204030204" pitchFamily="34" charset="0"/>
                <a:cs typeface="Times New Roman" panose="02020603050405020304" pitchFamily="18" charset="0"/>
              </a:rPr>
              <a:t>Source des données : Plateforme de production de rapports et d’analyses de l’amélioration de la qualité (QI RAP) de Qualité des services de santé Ontario - </a:t>
            </a:r>
            <a:r>
              <a:rPr lang="fr-CA" altLang="en-US" sz="900" i="1" dirty="0" err="1">
                <a:latin typeface="Calibri" panose="020F0502020204030204" pitchFamily="34" charset="0"/>
                <a:ea typeface="Calibri" panose="020F0502020204030204" pitchFamily="34" charset="0"/>
                <a:cs typeface="Times New Roman" panose="02020603050405020304" pitchFamily="18" charset="0"/>
              </a:rPr>
              <a:t>autodéclaration</a:t>
            </a:r>
            <a:r>
              <a:rPr lang="fr-CA" altLang="en-US" sz="900" i="1" dirty="0">
                <a:latin typeface="Calibri" panose="020F0502020204030204" pitchFamily="34" charset="0"/>
                <a:ea typeface="Calibri" panose="020F0502020204030204" pitchFamily="34" charset="0"/>
                <a:cs typeface="Times New Roman" panose="02020603050405020304" pitchFamily="18" charset="0"/>
              </a:rPr>
              <a:t> par les maillons santé</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custDataLst>
              <p:tags r:id="rId7"/>
            </p:custDataLst>
          </p:nvPr>
        </p:nvPicPr>
        <p:blipFill>
          <a:blip r:embed="rId10" cstate="print"/>
          <a:stretch>
            <a:fillRect/>
          </a:stretch>
        </p:blipFill>
        <p:spPr>
          <a:xfrm>
            <a:off x="7857646" y="6321542"/>
            <a:ext cx="1133954" cy="560881"/>
          </a:xfrm>
          <a:prstGeom prst="rect">
            <a:avLst/>
          </a:prstGeom>
        </p:spPr>
      </p:pic>
      <p:pic>
        <p:nvPicPr>
          <p:cNvPr id="8" name="Picture 7"/>
          <p:cNvPicPr>
            <a:picLocks noChangeAspect="1"/>
          </p:cNvPicPr>
          <p:nvPr/>
        </p:nvPicPr>
        <p:blipFill>
          <a:blip r:embed="rId11"/>
          <a:stretch>
            <a:fillRect/>
          </a:stretch>
        </p:blipFill>
        <p:spPr>
          <a:xfrm>
            <a:off x="64462" y="1183429"/>
            <a:ext cx="9015076" cy="4357602"/>
          </a:xfrm>
          <a:prstGeom prst="rect">
            <a:avLst/>
          </a:prstGeom>
        </p:spPr>
      </p:pic>
    </p:spTree>
    <p:extLst>
      <p:ext uri="{BB962C8B-B14F-4D97-AF65-F5344CB8AC3E}">
        <p14:creationId xmlns:p14="http://schemas.microsoft.com/office/powerpoint/2010/main" val="3157934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custDataLst>
              <p:tags r:id="rId1"/>
            </p:custDataLst>
          </p:nvPr>
        </p:nvSpPr>
        <p:spPr>
          <a:xfrm>
            <a:off x="5148263" y="2852738"/>
            <a:ext cx="2952750" cy="576262"/>
          </a:xfrm>
        </p:spPr>
        <p:txBody>
          <a:bodyPr>
            <a:normAutofit fontScale="70000" lnSpcReduction="20000"/>
          </a:bodyPr>
          <a:lstStyle/>
          <a:p>
            <a:pPr marL="0" indent="0" eaLnBrk="1" hangingPunct="1"/>
            <a:r>
              <a:rPr lang="fr-CA" altLang="en-US" dirty="0" smtClean="0">
                <a:latin typeface="Helvetica Neue Medium" charset="0"/>
              </a:rPr>
              <a:t>hlhelp@hqontario.ca</a:t>
            </a:r>
            <a:endParaRPr lang="fr-CA" altLang="en-US" dirty="0">
              <a:latin typeface="Helvetica Neue Medium" charset="0"/>
            </a:endParaRPr>
          </a:p>
          <a:p>
            <a:pPr marL="0" indent="0" eaLnBrk="1" hangingPunct="1"/>
            <a:r>
              <a:rPr lang="fr-CA" altLang="en-US" dirty="0" smtClean="0">
                <a:latin typeface="Helvetica Neue Medium" charset="0"/>
              </a:rPr>
              <a:t>www.HQOntario.ca/accueil</a:t>
            </a:r>
            <a:endParaRPr lang="fr-CA" altLang="en-US" dirty="0">
              <a:latin typeface="Helvetica Neue Medium" charset="0"/>
            </a:endParaRPr>
          </a:p>
          <a:p>
            <a:pPr marL="0" indent="0" eaLnBrk="1" hangingPunct="1"/>
            <a:endParaRPr lang="fr-CA" altLang="en-US" dirty="0">
              <a:latin typeface="Helvetica Neue Medium" charset="0"/>
            </a:endParaRPr>
          </a:p>
        </p:txBody>
      </p:sp>
      <p:sp>
        <p:nvSpPr>
          <p:cNvPr id="35842" name="Content Placeholder 1"/>
          <p:cNvSpPr txBox="1">
            <a:spLocks/>
          </p:cNvSpPr>
          <p:nvPr>
            <p:custDataLst>
              <p:tags r:id="rId2"/>
            </p:custDataLst>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fr-CA" altLang="en-US" sz="1900" u="none" dirty="0" smtClean="0">
                <a:solidFill>
                  <a:srgbClr val="00788A"/>
                </a:solidFill>
                <a:latin typeface="Helvetica Neue Medium" charset="0"/>
              </a:rPr>
              <a:t>@QSSOntario</a:t>
            </a:r>
            <a:endParaRPr lang="fr-CA" altLang="en-US" sz="1900" u="none" dirty="0">
              <a:solidFill>
                <a:srgbClr val="00788A"/>
              </a:solidFill>
              <a:latin typeface="Helvetica Neue Medium" charset="0"/>
            </a:endParaRPr>
          </a:p>
          <a:p>
            <a:pPr algn="r" defTabSz="457200" eaLnBrk="1" hangingPunct="1">
              <a:spcBef>
                <a:spcPct val="20000"/>
              </a:spcBef>
              <a:buFont typeface="Arial" panose="020B0604020202020204" pitchFamily="34" charset="0"/>
              <a:buNone/>
            </a:pPr>
            <a:endParaRPr lang="fr-CA" altLang="en-US" sz="2400" dirty="0">
              <a:solidFill>
                <a:srgbClr val="00788A"/>
              </a:solidFill>
              <a:latin typeface="Helvetica Neue Medium" charset="0"/>
            </a:endParaRPr>
          </a:p>
        </p:txBody>
      </p:sp>
      <p:pic>
        <p:nvPicPr>
          <p:cNvPr id="35843" name="Picture 4" descr="Twitter_logo_blue.eps"/>
          <p:cNvPicPr>
            <a:picLocks noChangeAspect="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p:nvPr>
            <p:custDataLst>
              <p:tags r:id="rId4"/>
            </p:custDataLst>
          </p:nvPr>
        </p:nvPicPr>
        <p:blipFill>
          <a:blip r:embed="rId8" cstate="print">
            <a:extLst>
              <a:ext uri="{28A0092B-C50C-407E-A947-70E740481C1C}">
                <a14:useLocalDpi xmlns:a14="http://schemas.microsoft.com/office/drawing/2010/main" val="0"/>
              </a:ext>
            </a:extLst>
          </a:blip>
          <a:stretch>
            <a:fillRect/>
          </a:stretch>
        </p:blipFill>
        <p:spPr>
          <a:xfrm>
            <a:off x="1488757" y="2230914"/>
            <a:ext cx="2656523" cy="1452086"/>
          </a:xfrm>
          <a:prstGeom prst="rect">
            <a:avLst/>
          </a:prstGeom>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a:xfrm>
            <a:off x="416183" y="1833051"/>
            <a:ext cx="8229600" cy="2467100"/>
          </a:xfrm>
        </p:spPr>
        <p:txBody>
          <a:bodyPr/>
          <a:lstStyle/>
          <a:p>
            <a:r>
              <a:rPr lang="fr-FR" i="1" dirty="0"/>
              <a:t>Maillons santé : </a:t>
            </a:r>
            <a:r>
              <a:rPr lang="fr-FR" dirty="0"/>
              <a:t/>
            </a:r>
            <a:br>
              <a:rPr lang="fr-FR" dirty="0"/>
            </a:br>
            <a:r>
              <a:rPr lang="fr-FR" b="0" i="1" dirty="0"/>
              <a:t>Amélioration des soins intégrés pour les patients ayant de multiples troubles de santé et des besoins complexes</a:t>
            </a:r>
            <a:endParaRPr lang="en-US" b="0" i="1" dirty="0"/>
          </a:p>
        </p:txBody>
      </p:sp>
      <p:sp>
        <p:nvSpPr>
          <p:cNvPr id="4" name="Footer Placeholder 3"/>
          <p:cNvSpPr>
            <a:spLocks noGrp="1"/>
          </p:cNvSpPr>
          <p:nvPr>
            <p:ph type="ftr" sz="quarter" idx="10"/>
            <p:custDataLst>
              <p:tags r:id="rId2"/>
            </p:custDataLst>
          </p:nvPr>
        </p:nvSpPr>
        <p:spPr/>
        <p:txBody>
          <a:bodyPr/>
          <a:lstStyle/>
          <a:p>
            <a:pPr>
              <a:defRPr/>
            </a:pPr>
            <a:r>
              <a:rPr lang="en-US" dirty="0">
                <a:solidFill>
                  <a:srgbClr val="FFFFFF"/>
                </a:solidFill>
              </a:rPr>
              <a:t>www.HQOntario.ca</a:t>
            </a:r>
            <a:endParaRPr lang="en-CA" dirty="0">
              <a:solidFill>
                <a:srgbClr val="FFFFFF"/>
              </a:solidFill>
            </a:endParaRPr>
          </a:p>
        </p:txBody>
      </p:sp>
      <p:pic>
        <p:nvPicPr>
          <p:cNvPr id="6" name="Picture 5"/>
          <p:cNvPicPr>
            <a:picLocks noChangeAspect="1"/>
          </p:cNvPicPr>
          <p:nvPr>
            <p:custDataLst>
              <p:tags r:id="rId3"/>
            </p:custDataLst>
          </p:nvPr>
        </p:nvPicPr>
        <p:blipFill>
          <a:blip r:embed="rId5" cstate="print"/>
          <a:stretch>
            <a:fillRect/>
          </a:stretch>
        </p:blipFill>
        <p:spPr>
          <a:xfrm>
            <a:off x="7815007" y="6273210"/>
            <a:ext cx="1226119" cy="606468"/>
          </a:xfrm>
          <a:prstGeom prst="rect">
            <a:avLst/>
          </a:prstGeom>
        </p:spPr>
      </p:pic>
    </p:spTree>
    <p:extLst>
      <p:ext uri="{BB962C8B-B14F-4D97-AF65-F5344CB8AC3E}">
        <p14:creationId xmlns:p14="http://schemas.microsoft.com/office/powerpoint/2010/main" val="2884644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39750" y="0"/>
            <a:ext cx="8229600" cy="812757"/>
          </a:xfrm>
        </p:spPr>
        <p:txBody>
          <a:bodyPr/>
          <a:lstStyle/>
          <a:p>
            <a:r>
              <a:rPr lang="fr-CA" sz="2400" dirty="0" smtClean="0"/>
              <a:t>Soutenir le modèle avancé de maillon santé</a:t>
            </a:r>
          </a:p>
        </p:txBody>
      </p:sp>
      <p:sp>
        <p:nvSpPr>
          <p:cNvPr id="5" name="Footer Placeholder 4"/>
          <p:cNvSpPr>
            <a:spLocks noGrp="1"/>
          </p:cNvSpPr>
          <p:nvPr>
            <p:ph type="ftr" sz="quarter" idx="10"/>
            <p:custDataLst>
              <p:tags r:id="rId2"/>
            </p:custDataLst>
          </p:nvPr>
        </p:nvSpPr>
        <p:spPr/>
        <p:txBody>
          <a:bodyPr/>
          <a:lstStyle/>
          <a:p>
            <a:pPr>
              <a:defRPr/>
            </a:pPr>
            <a:r>
              <a:rPr lang="fr-CA" sz="800" dirty="0">
                <a:solidFill>
                  <a:srgbClr val="FFFFFF"/>
                </a:solidFill>
              </a:rPr>
              <a:t>www.HQOntario.ca/accueil</a:t>
            </a:r>
          </a:p>
        </p:txBody>
      </p:sp>
      <p:graphicFrame>
        <p:nvGraphicFramePr>
          <p:cNvPr id="3" name="Table 2"/>
          <p:cNvGraphicFramePr>
            <a:graphicFrameLocks noGrp="1"/>
          </p:cNvGraphicFramePr>
          <p:nvPr>
            <p:custDataLst>
              <p:tags r:id="rId3"/>
            </p:custDataLst>
            <p:extLst>
              <p:ext uri="{D42A27DB-BD31-4B8C-83A1-F6EECF244321}">
                <p14:modId xmlns:p14="http://schemas.microsoft.com/office/powerpoint/2010/main" val="4172409176"/>
              </p:ext>
            </p:extLst>
          </p:nvPr>
        </p:nvGraphicFramePr>
        <p:xfrm>
          <a:off x="169280" y="673767"/>
          <a:ext cx="8815388" cy="5569931"/>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000"/>
                    </a:ext>
                  </a:extLst>
                </a:gridCol>
                <a:gridCol w="514298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001"/>
                    </a:ext>
                  </a:extLst>
                </a:gridCol>
              </a:tblGrid>
              <a:tr h="582773">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fr-CA" sz="1800" b="1" kern="0" noProof="0" dirty="0" smtClean="0">
                          <a:solidFill>
                            <a:schemeClr val="bg1"/>
                          </a:solidFill>
                        </a:rPr>
                        <a:t>Maillons santé</a:t>
                      </a:r>
                    </a:p>
                    <a:p>
                      <a:pPr marL="0" marR="0" indent="0" algn="ctr" defTabSz="914400" rtl="0" eaLnBrk="1" fontAlgn="auto" latinLnBrk="0" hangingPunct="1">
                        <a:lnSpc>
                          <a:spcPct val="120000"/>
                        </a:lnSpc>
                        <a:spcBef>
                          <a:spcPts val="0"/>
                        </a:spcBef>
                        <a:spcAft>
                          <a:spcPts val="0"/>
                        </a:spcAft>
                        <a:buClrTx/>
                        <a:buSzTx/>
                        <a:buFontTx/>
                        <a:buNone/>
                        <a:tabLst/>
                        <a:defRPr/>
                      </a:pPr>
                      <a:r>
                        <a:rPr lang="fr-CA" sz="1600" b="0" i="1" kern="0" noProof="0" dirty="0" smtClean="0">
                          <a:solidFill>
                            <a:schemeClr val="bg1"/>
                          </a:solidFill>
                        </a:rPr>
                        <a:t>Améliorent l’intégration des soins pour les patients ayant de multiples troubles de santé et des besoins complexes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09276">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0"/>
                  </a:ext>
                </a:extLst>
              </a:tr>
              <a:tr h="2314667">
                <a:tc>
                  <a:txBody>
                    <a:bodyPr/>
                    <a:lstStyle/>
                    <a:p>
                      <a:pPr marL="285750" indent="-285750">
                        <a:lnSpc>
                          <a:spcPct val="120000"/>
                        </a:lnSpc>
                        <a:buFont typeface="Arial" panose="020B0604020202020204" pitchFamily="34" charset="0"/>
                        <a:buChar char="•"/>
                      </a:pPr>
                      <a:r>
                        <a:rPr lang="en-CA" sz="1200" dirty="0"/>
                        <a:t>Définit l'</a:t>
                      </a:r>
                      <a:r>
                        <a:rPr lang="en-CA" sz="1200" b="1" dirty="0"/>
                        <a:t>orientation stratégique</a:t>
                      </a:r>
                      <a:r>
                        <a:rPr lang="en-CA" sz="1200" dirty="0"/>
                        <a:t> des maillons santé </a:t>
                      </a:r>
                    </a:p>
                    <a:p>
                      <a:pPr marL="285750" indent="-285750">
                        <a:lnSpc>
                          <a:spcPct val="120000"/>
                        </a:lnSpc>
                        <a:buFont typeface="Arial" panose="020B0604020202020204" pitchFamily="34" charset="0"/>
                        <a:buChar char="•"/>
                      </a:pPr>
                      <a:r>
                        <a:rPr lang="en-CA" sz="1200" dirty="0"/>
                        <a:t>Offre du financement global aux RLISS </a:t>
                      </a:r>
                    </a:p>
                    <a:p>
                      <a:pPr marL="285750" indent="-285750">
                        <a:lnSpc>
                          <a:spcPct val="120000"/>
                        </a:lnSpc>
                        <a:buFont typeface="Arial" panose="020B0604020202020204" pitchFamily="34" charset="0"/>
                        <a:buChar char="•"/>
                      </a:pPr>
                      <a:r>
                        <a:rPr lang="en-CA" sz="1200" dirty="0"/>
                        <a:t>Supervise le </a:t>
                      </a:r>
                      <a:r>
                        <a:rPr lang="en-CA" sz="1200" b="1" dirty="0"/>
                        <a:t>rendement </a:t>
                      </a:r>
                      <a:r>
                        <a:rPr lang="en-CA" sz="1200" dirty="0"/>
                        <a:t>général de l'initiative des maillons santé afin d’orienter la stratégie </a:t>
                      </a:r>
                    </a:p>
                    <a:p>
                      <a:pPr marL="285750" indent="-285750">
                        <a:lnSpc>
                          <a:spcPct val="120000"/>
                        </a:lnSpc>
                        <a:buFont typeface="Arial" panose="020B0604020202020204" pitchFamily="34" charset="0"/>
                        <a:buChar char="•"/>
                      </a:pPr>
                      <a:r>
                        <a:rPr lang="en-CA" sz="1200" dirty="0"/>
                        <a:t>Facilite la </a:t>
                      </a:r>
                      <a:r>
                        <a:rPr lang="en-CA" sz="1200" b="1" dirty="0"/>
                        <a:t>réussite opérationnelle</a:t>
                      </a:r>
                      <a:r>
                        <a:rPr lang="en-CA" sz="1200" dirty="0"/>
                        <a:t> grâce à la mise en œuvre d’outils et de mécanismes de soutien au niveau provincial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200" dirty="0"/>
                        <a:t>Établit des </a:t>
                      </a:r>
                      <a:r>
                        <a:rPr lang="en-CA" sz="1200" b="1" dirty="0"/>
                        <a:t>priorités régionales </a:t>
                      </a:r>
                      <a:r>
                        <a:rPr lang="en-CA" sz="1200" dirty="0"/>
                        <a:t>pour les maillons santé et en assure l'harmonisation avec les priorités provinciales </a:t>
                      </a:r>
                    </a:p>
                    <a:p>
                      <a:pPr marL="285750" indent="-285750">
                        <a:lnSpc>
                          <a:spcPct val="120000"/>
                        </a:lnSpc>
                        <a:buFont typeface="Arial" panose="020B0604020202020204" pitchFamily="34" charset="0"/>
                        <a:buChar char="•"/>
                      </a:pPr>
                      <a:r>
                        <a:rPr lang="en-CA" sz="1200" b="1" dirty="0"/>
                        <a:t>Finance</a:t>
                      </a:r>
                      <a:r>
                        <a:rPr lang="en-CA" sz="1200" dirty="0"/>
                        <a:t> les maillons de santé selon les </a:t>
                      </a:r>
                      <a:r>
                        <a:rPr lang="en-CA" sz="1200" dirty="0" err="1" smtClean="0"/>
                        <a:t>priorités</a:t>
                      </a:r>
                      <a:r>
                        <a:rPr lang="en-CA" sz="1200" dirty="0" smtClean="0"/>
                        <a:t> </a:t>
                      </a:r>
                      <a:endParaRPr lang="en-CA" sz="1200" dirty="0"/>
                    </a:p>
                    <a:p>
                      <a:pPr marL="285750" indent="-285750">
                        <a:lnSpc>
                          <a:spcPct val="120000"/>
                        </a:lnSpc>
                        <a:buFont typeface="Arial" panose="020B0604020202020204" pitchFamily="34" charset="0"/>
                        <a:buChar char="•"/>
                      </a:pPr>
                      <a:r>
                        <a:rPr lang="en-CA" sz="1200" dirty="0"/>
                        <a:t>Assure la </a:t>
                      </a:r>
                      <a:r>
                        <a:rPr lang="en-CA" sz="1200" b="1" dirty="0"/>
                        <a:t>responsabilité globale</a:t>
                      </a:r>
                      <a:r>
                        <a:rPr lang="en-CA" sz="1200" dirty="0"/>
                        <a:t> du rendement des maillons santé, RLISS par RLISS </a:t>
                      </a:r>
                    </a:p>
                    <a:p>
                      <a:pPr marL="285750" indent="-285750">
                        <a:lnSpc>
                          <a:spcPct val="120000"/>
                        </a:lnSpc>
                        <a:buFont typeface="Arial" panose="020B0604020202020204" pitchFamily="34" charset="0"/>
                        <a:buChar char="•"/>
                      </a:pPr>
                      <a:r>
                        <a:rPr lang="en-CA" sz="1200" dirty="0"/>
                        <a:t>Oriente l'exploitation grâce à la mise en œuvre de plans et de mesures de soutien pour l'adoption d'outils provinciaux </a:t>
                      </a:r>
                    </a:p>
                    <a:p>
                      <a:pPr marL="285750" indent="-285750">
                        <a:lnSpc>
                          <a:spcPct val="120000"/>
                        </a:lnSpc>
                        <a:buFont typeface="Arial" panose="020B0604020202020204" pitchFamily="34" charset="0"/>
                        <a:buChar char="•"/>
                      </a:pPr>
                      <a:r>
                        <a:rPr lang="en-CA" sz="1200" dirty="0" err="1"/>
                        <a:t>Identifie</a:t>
                      </a:r>
                      <a:r>
                        <a:rPr lang="en-CA" sz="1200" dirty="0"/>
                        <a:t> </a:t>
                      </a:r>
                      <a:r>
                        <a:rPr lang="en-CA" sz="1200" dirty="0" smtClean="0"/>
                        <a:t>et </a:t>
                      </a:r>
                      <a:r>
                        <a:rPr lang="en-CA" sz="1200" b="1" dirty="0" smtClean="0"/>
                        <a:t>met </a:t>
                      </a:r>
                      <a:r>
                        <a:rPr lang="en-CA" sz="1200" b="1" dirty="0"/>
                        <a:t>en place</a:t>
                      </a:r>
                      <a:r>
                        <a:rPr lang="en-CA" sz="1200" dirty="0"/>
                        <a:t> les mesures de soutien et les outils régionaux au besoin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1"/>
                  </a:ext>
                </a:extLst>
              </a:tr>
              <a:tr h="409276">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kern="0" dirty="0">
                          <a:solidFill>
                            <a:schemeClr val="bg1"/>
                          </a:solidFill>
                        </a:rPr>
                        <a:t>Qualité des services de santé </a:t>
                      </a:r>
                      <a:r>
                        <a:rPr lang="en-CA" sz="1800" b="1" kern="0" dirty="0" smtClean="0">
                          <a:solidFill>
                            <a:schemeClr val="bg1"/>
                          </a:solidFill>
                        </a:rPr>
                        <a:t>Ontario</a:t>
                      </a:r>
                      <a:endParaRPr lang="en-CA" sz="1800" b="1" kern="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2"/>
                  </a:ext>
                </a:extLst>
              </a:tr>
              <a:tr h="1302430">
                <a:tc gridSpan="2">
                  <a:txBody>
                    <a:bodyPr/>
                    <a:lstStyle/>
                    <a:p>
                      <a:pPr marL="285750" indent="-285750">
                        <a:lnSpc>
                          <a:spcPct val="120000"/>
                        </a:lnSpc>
                        <a:buFont typeface="Arial" panose="020B0604020202020204" pitchFamily="34" charset="0"/>
                        <a:buChar char="•"/>
                      </a:pPr>
                      <a:r>
                        <a:rPr lang="en-US" sz="1200" dirty="0"/>
                        <a:t>Soutient la production de rapports et les analyses tirés de la collecte de données en temps opportun</a:t>
                      </a:r>
                    </a:p>
                    <a:p>
                      <a:pPr marL="285750" indent="-285750">
                        <a:lnSpc>
                          <a:spcPct val="120000"/>
                        </a:lnSpc>
                        <a:buFont typeface="Arial" panose="020B0604020202020204" pitchFamily="34" charset="0"/>
                        <a:buChar char="•"/>
                      </a:pPr>
                      <a:r>
                        <a:rPr lang="en-US" sz="1200" dirty="0"/>
                        <a:t>Est responsable de l’identification systématique des innovations émergentes et des pratiques exemplaires </a:t>
                      </a:r>
                    </a:p>
                    <a:p>
                      <a:pPr marL="285750" indent="-285750">
                        <a:lnSpc>
                          <a:spcPct val="120000"/>
                        </a:lnSpc>
                        <a:buFont typeface="Arial" panose="020B0604020202020204" pitchFamily="34" charset="0"/>
                        <a:buChar char="•"/>
                      </a:pPr>
                      <a:r>
                        <a:rPr lang="en-CA" sz="1200" dirty="0"/>
                        <a:t>Augmente le rythme des progrès par la normalisation des pratiques exemplaires dans l’ensemble des maillons santé</a:t>
                      </a:r>
                    </a:p>
                    <a:p>
                      <a:pPr marL="285750" indent="-285750">
                        <a:lnSpc>
                          <a:spcPct val="120000"/>
                        </a:lnSpc>
                        <a:buFont typeface="Arial" panose="020B0604020202020204" pitchFamily="34" charset="0"/>
                        <a:buChar char="•"/>
                      </a:pPr>
                      <a:r>
                        <a:rPr lang="en-CA" sz="1200" dirty="0"/>
                        <a:t>Soutient le partage de leçons apprises à l'échelle régionale ou provinciale entre les maillons santé </a:t>
                      </a:r>
                    </a:p>
                    <a:p>
                      <a:pPr marL="285750" indent="-285750">
                        <a:lnSpc>
                          <a:spcPct val="120000"/>
                        </a:lnSpc>
                        <a:buFont typeface="Arial" panose="020B0604020202020204" pitchFamily="34" charset="0"/>
                        <a:buChar char="•"/>
                      </a:pPr>
                      <a:r>
                        <a:rPr lang="en-CA" sz="1200" dirty="0"/>
                        <a:t>Relie les responsables des maillons santé des RLISS à d'autres initiatives provinciales d'amélioration de la qualité pertinentes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3"/>
                  </a:ext>
                </a:extLst>
              </a:tr>
            </a:tbl>
          </a:graphicData>
        </a:graphic>
      </p:graphicFrame>
      <p:pic>
        <p:nvPicPr>
          <p:cNvPr id="4" name="Picture 3"/>
          <p:cNvPicPr>
            <a:picLocks noChangeAspect="1"/>
          </p:cNvPicPr>
          <p:nvPr>
            <p:custDataLst>
              <p:tags r:id="rId4"/>
            </p:custDataLst>
          </p:nvPr>
        </p:nvPicPr>
        <p:blipFill>
          <a:blip r:embed="rId7" cstate="print"/>
          <a:stretch>
            <a:fillRect/>
          </a:stretch>
        </p:blipFill>
        <p:spPr>
          <a:xfrm>
            <a:off x="7808340" y="6297119"/>
            <a:ext cx="1176328" cy="560881"/>
          </a:xfrm>
          <a:prstGeom prst="rect">
            <a:avLst/>
          </a:prstGeom>
        </p:spPr>
      </p:pic>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94914" cy="706437"/>
          </a:xfrm>
        </p:spPr>
        <p:txBody>
          <a:bodyPr/>
          <a:lstStyle/>
          <a:p>
            <a:r>
              <a:rPr lang="fr-CA" dirty="0"/>
              <a:t>Coup d’œil sur les maillons santé – Mise à jour du </a:t>
            </a:r>
            <a:r>
              <a:rPr lang="fr-CA" dirty="0" smtClean="0"/>
              <a:t>4</a:t>
            </a:r>
            <a:r>
              <a:rPr lang="fr-CA" altLang="en-US" baseline="30000" dirty="0" smtClean="0"/>
              <a:t>em</a:t>
            </a:r>
            <a:r>
              <a:rPr lang="fr-CA" altLang="en-US" dirty="0" smtClean="0">
                <a:solidFill>
                  <a:srgbClr val="FFFFFF"/>
                </a:solidFill>
              </a:rPr>
              <a:t> </a:t>
            </a:r>
            <a:r>
              <a:rPr lang="fr-CA" dirty="0" smtClean="0"/>
              <a:t>trimestre</a:t>
            </a:r>
            <a:endParaRPr lang="en-CA" dirty="0"/>
          </a:p>
        </p:txBody>
      </p:sp>
      <p:sp>
        <p:nvSpPr>
          <p:cNvPr id="4" name="Footer Placeholder 3"/>
          <p:cNvSpPr>
            <a:spLocks noGrp="1"/>
          </p:cNvSpPr>
          <p:nvPr>
            <p:ph type="ftr" sz="quarter" idx="10"/>
            <p:custDataLst>
              <p:tags r:id="rId2"/>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custDataLst>
              <p:tags r:id="rId3"/>
            </p:custDataLst>
          </p:nvPr>
        </p:nvSpPr>
        <p:spPr>
          <a:xfrm>
            <a:off x="370571" y="5458841"/>
            <a:ext cx="8128535" cy="941796"/>
          </a:xfrm>
          <a:prstGeom prst="rect">
            <a:avLst/>
          </a:prstGeom>
        </p:spPr>
        <p:txBody>
          <a:bodyPr wrap="square">
            <a:spAutoFit/>
          </a:bodyPr>
          <a:lstStyle/>
          <a:p>
            <a:pPr>
              <a:lnSpc>
                <a:spcPct val="115000"/>
              </a:lnSpc>
              <a:spcAft>
                <a:spcPts val="0"/>
              </a:spcAft>
            </a:pPr>
            <a:r>
              <a:rPr lang="fr-CA" sz="1200" b="1" i="1" dirty="0" smtClean="0">
                <a:latin typeface="Arial" panose="020B0604020202020204" pitchFamily="34" charset="0"/>
                <a:ea typeface="MS Gothic" panose="020B0609070205080204" pitchFamily="49" charset="-128"/>
                <a:cs typeface="Arial" panose="020B0604020202020204" pitchFamily="34" charset="0"/>
              </a:rPr>
              <a:t>* Remarque : </a:t>
            </a:r>
            <a:r>
              <a:rPr lang="fr-CA" sz="1200" i="1" dirty="0" smtClean="0">
                <a:latin typeface="Arial" panose="020B0604020202020204" pitchFamily="34" charset="0"/>
                <a:cs typeface="Arial" panose="020B0604020202020204" pitchFamily="34" charset="0"/>
              </a:rPr>
              <a:t>Le </a:t>
            </a:r>
            <a:r>
              <a:rPr lang="fr-CA" sz="1200" i="1" dirty="0" err="1" smtClean="0">
                <a:latin typeface="Arial" panose="020B0604020202020204" pitchFamily="34" charset="0"/>
                <a:cs typeface="Arial" panose="020B0604020202020204" pitchFamily="34" charset="0"/>
              </a:rPr>
              <a:t>RLISS</a:t>
            </a:r>
            <a:r>
              <a:rPr lang="fr-CA" sz="1200" i="1" dirty="0" smtClean="0">
                <a:latin typeface="Arial" panose="020B0604020202020204" pitchFamily="34" charset="0"/>
                <a:cs typeface="Arial" panose="020B0604020202020204" pitchFamily="34" charset="0"/>
              </a:rPr>
              <a:t> Toronto-Centre a fusionné ses neuf maillons santé pour en conserver 5 et s’aligner sur les sous-régions. Trois nouveaux maillons santé présentent des rapports trimestriels, deux pour le </a:t>
            </a:r>
            <a:r>
              <a:rPr lang="fr-CA" sz="1200" i="1" dirty="0" err="1" smtClean="0">
                <a:latin typeface="Arial" panose="020B0604020202020204" pitchFamily="34" charset="0"/>
                <a:cs typeface="Arial" panose="020B0604020202020204" pitchFamily="34" charset="0"/>
              </a:rPr>
              <a:t>RLISS</a:t>
            </a:r>
            <a:r>
              <a:rPr lang="fr-CA" sz="1200" i="1" dirty="0" smtClean="0">
                <a:latin typeface="Arial" panose="020B0604020202020204" pitchFamily="34" charset="0"/>
                <a:cs typeface="Arial" panose="020B0604020202020204" pitchFamily="34" charset="0"/>
              </a:rPr>
              <a:t> Centre et un pour le </a:t>
            </a:r>
            <a:r>
              <a:rPr lang="fr-CA" sz="1200" i="1" dirty="0" err="1" smtClean="0">
                <a:latin typeface="Arial" panose="020B0604020202020204" pitchFamily="34" charset="0"/>
                <a:cs typeface="Arial" panose="020B0604020202020204" pitchFamily="34" charset="0"/>
              </a:rPr>
              <a:t>RLISS</a:t>
            </a:r>
            <a:r>
              <a:rPr lang="fr-CA" sz="1200" i="1" dirty="0" smtClean="0">
                <a:latin typeface="Arial" panose="020B0604020202020204" pitchFamily="34" charset="0"/>
                <a:cs typeface="Arial" panose="020B0604020202020204" pitchFamily="34" charset="0"/>
              </a:rPr>
              <a:t> Centre-Est.</a:t>
            </a:r>
            <a:endParaRPr lang="fr-CA" sz="1200" dirty="0" smtClean="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endParaRPr lang="fr-CA" sz="1200" b="1" i="1" dirty="0">
              <a:latin typeface="Calibri" panose="020F0502020204030204" pitchFamily="34" charset="0"/>
              <a:ea typeface="MS Gothic" panose="020B0609070205080204" pitchFamily="49" charset="-128"/>
              <a:cs typeface="Times New Roman" panose="02020603050405020304" pitchFamily="18" charset="0"/>
            </a:endParaRPr>
          </a:p>
        </p:txBody>
      </p:sp>
      <p:pic>
        <p:nvPicPr>
          <p:cNvPr id="3" name="Picture 2"/>
          <p:cNvPicPr>
            <a:picLocks noChangeAspect="1"/>
          </p:cNvPicPr>
          <p:nvPr>
            <p:custDataLst>
              <p:tags r:id="rId4"/>
            </p:custDataLst>
          </p:nvPr>
        </p:nvPicPr>
        <p:blipFill>
          <a:blip r:embed="rId7" cstate="print"/>
          <a:stretch>
            <a:fillRect/>
          </a:stretch>
        </p:blipFill>
        <p:spPr>
          <a:xfrm>
            <a:off x="7932129" y="6297119"/>
            <a:ext cx="1133954" cy="560881"/>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214844476"/>
              </p:ext>
            </p:extLst>
          </p:nvPr>
        </p:nvGraphicFramePr>
        <p:xfrm>
          <a:off x="539750" y="1202076"/>
          <a:ext cx="7936430" cy="4314740"/>
        </p:xfrm>
        <a:graphic>
          <a:graphicData uri="http://schemas.openxmlformats.org/drawingml/2006/table">
            <a:tbl>
              <a:tblPr firstRow="1" firstCol="1" bandRow="1"/>
              <a:tblGrid>
                <a:gridCol w="1289050"/>
                <a:gridCol w="2046076"/>
                <a:gridCol w="2300652"/>
                <a:gridCol w="2300652"/>
              </a:tblGrid>
              <a:tr h="1084166">
                <a:tc>
                  <a:txBody>
                    <a:bodyPr/>
                    <a:lstStyle/>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2016/17</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Nombre de </a:t>
                      </a:r>
                      <a:endParaRPr lang="fr-CA" sz="16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MS qui recrutent activement des patients</a:t>
                      </a:r>
                      <a:endParaRPr lang="fr-CA"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Nombre de </a:t>
                      </a:r>
                      <a:endParaRPr lang="fr-CA" sz="16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plans de soins coordonnés achevés</a:t>
                      </a:r>
                      <a:endParaRPr lang="fr-CA"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Nombre de </a:t>
                      </a:r>
                      <a:endParaRPr lang="fr-CA" sz="16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patients ayant accès à un</a:t>
                      </a:r>
                      <a:endParaRPr lang="fr-CA" sz="1600" dirty="0" smtClean="0">
                        <a:effectLst/>
                        <a:latin typeface="Arial" panose="020B0604020202020204" pitchFamily="34" charset="0"/>
                        <a:ea typeface="Calibri" panose="020F0502020204030204" pitchFamily="34" charset="0"/>
                        <a:cs typeface="Arial" panose="020B0604020202020204" pitchFamily="34" charset="0"/>
                      </a:endParaRPr>
                    </a:p>
                    <a:p>
                      <a:pPr marL="0" indent="0" algn="ctr">
                        <a:lnSpc>
                          <a:spcPct val="115000"/>
                        </a:lnSpc>
                        <a:spcAft>
                          <a:spcPts val="0"/>
                        </a:spcAft>
                      </a:pPr>
                      <a:r>
                        <a:rPr lang="fr-CA" sz="1600" b="1" dirty="0" smtClean="0">
                          <a:solidFill>
                            <a:srgbClr val="FFFFFF"/>
                          </a:solidFill>
                          <a:effectLst/>
                          <a:latin typeface="Arial" panose="020B0604020202020204" pitchFamily="34" charset="0"/>
                          <a:cs typeface="Arial" panose="020B0604020202020204" pitchFamily="34" charset="0"/>
                        </a:rPr>
                        <a:t>fournisseur de soins primaires</a:t>
                      </a:r>
                      <a:endParaRPr lang="fr-CA"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516074">
                <a:tc>
                  <a:txBody>
                    <a:bodyPr/>
                    <a:lstStyle/>
                    <a:p>
                      <a:pPr algn="ctr">
                        <a:spcAft>
                          <a:spcPts val="0"/>
                        </a:spcAft>
                      </a:pPr>
                      <a:r>
                        <a:rPr lang="en-CA" sz="1800" b="1">
                          <a:effectLst/>
                          <a:latin typeface="Arial" panose="020B0604020202020204" pitchFamily="34" charset="0"/>
                          <a:cs typeface="Arial" panose="020B0604020202020204" pitchFamily="34" charset="0"/>
                        </a:rPr>
                        <a:t>Q1</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79</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3,782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3,668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074">
                <a:tc>
                  <a:txBody>
                    <a:bodyPr/>
                    <a:lstStyle/>
                    <a:p>
                      <a:pPr algn="ctr">
                        <a:spcAft>
                          <a:spcPts val="0"/>
                        </a:spcAft>
                      </a:pPr>
                      <a:r>
                        <a:rPr lang="en-CA" sz="1800" b="1">
                          <a:effectLst/>
                          <a:latin typeface="Arial" panose="020B0604020202020204" pitchFamily="34" charset="0"/>
                          <a:cs typeface="Arial" panose="020B0604020202020204" pitchFamily="34" charset="0"/>
                        </a:rPr>
                        <a:t>Q2</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79</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3,670</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3,787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074">
                <a:tc>
                  <a:txBody>
                    <a:bodyPr/>
                    <a:lstStyle/>
                    <a:p>
                      <a:pPr algn="ctr">
                        <a:spcAft>
                          <a:spcPts val="0"/>
                        </a:spcAft>
                      </a:pPr>
                      <a:r>
                        <a:rPr lang="en-CA" sz="1800" b="1">
                          <a:effectLst/>
                          <a:latin typeface="Arial" panose="020B0604020202020204" pitchFamily="34" charset="0"/>
                          <a:cs typeface="Arial" panose="020B0604020202020204" pitchFamily="34" charset="0"/>
                        </a:rPr>
                        <a:t>Q3</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78*</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4,025</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3,948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5354">
                <a:tc>
                  <a:txBody>
                    <a:bodyPr/>
                    <a:lstStyle/>
                    <a:p>
                      <a:pPr algn="ctr">
                        <a:spcAft>
                          <a:spcPts val="0"/>
                        </a:spcAft>
                      </a:pPr>
                      <a:r>
                        <a:rPr lang="en-CA" sz="1800" b="1">
                          <a:effectLst/>
                          <a:latin typeface="Arial" panose="020B0604020202020204" pitchFamily="34" charset="0"/>
                          <a:cs typeface="Arial" panose="020B0604020202020204" pitchFamily="34" charset="0"/>
                        </a:rPr>
                        <a:t>Q4</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84</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800">
                          <a:effectLst/>
                          <a:latin typeface="Arial" panose="020B0604020202020204" pitchFamily="34" charset="0"/>
                          <a:cs typeface="Arial" panose="020B0604020202020204" pitchFamily="34" charset="0"/>
                        </a:rPr>
                        <a:t>6,102</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800" dirty="0">
                          <a:effectLst/>
                          <a:latin typeface="Arial" panose="020B0604020202020204" pitchFamily="34" charset="0"/>
                          <a:cs typeface="Arial" panose="020B0604020202020204" pitchFamily="34" charset="0"/>
                        </a:rPr>
                        <a:t>5,942</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7070">
                <a:tc>
                  <a:txBody>
                    <a:bodyPr/>
                    <a:lstStyle/>
                    <a:p>
                      <a:pPr algn="ctr">
                        <a:spcAft>
                          <a:spcPts val="0"/>
                        </a:spcAft>
                      </a:pPr>
                      <a:r>
                        <a:rPr lang="fr-FR" sz="1800" b="1" dirty="0" smtClean="0">
                          <a:effectLst/>
                          <a:latin typeface="Arial" panose="020B0604020202020204" pitchFamily="34" charset="0"/>
                          <a:ea typeface="Calibri" panose="020F0502020204030204" pitchFamily="34" charset="0"/>
                          <a:cs typeface="Arial" panose="020B0604020202020204" pitchFamily="34" charset="0"/>
                        </a:rPr>
                        <a:t>Total cumulatif à ce jour</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84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36,772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47,098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32763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6" name="Rectangle 5"/>
          <p:cNvSpPr/>
          <p:nvPr>
            <p:custDataLst>
              <p:tags r:id="rId3"/>
            </p:custDataLst>
          </p:nvPr>
        </p:nvSpPr>
        <p:spPr>
          <a:xfrm>
            <a:off x="457200" y="1485899"/>
            <a:ext cx="8229600" cy="3866315"/>
          </a:xfrm>
          <a:prstGeom prst="rect">
            <a:avLst/>
          </a:prstGeom>
        </p:spPr>
        <p:txBody>
          <a:bodyPr wrap="square">
            <a:spAutoFit/>
          </a:bodyPr>
          <a:lstStyle/>
          <a:p>
            <a:pPr>
              <a:lnSpc>
                <a:spcPct val="115000"/>
              </a:lnSpc>
              <a:spcBef>
                <a:spcPts val="0"/>
              </a:spcBef>
              <a:spcAft>
                <a:spcPts val="1000"/>
              </a:spcAft>
            </a:pPr>
            <a:r>
              <a:rPr lang="fr-CA" sz="18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Sur le Client</a:t>
            </a:r>
            <a:endParaRPr lang="fr-CA" sz="1800" dirty="0" smtClean="0">
              <a:latin typeface="Arial" panose="020B0604020202020204" pitchFamily="34" charset="0"/>
              <a:ea typeface="Calibri" panose="020F0502020204030204" pitchFamily="34" charset="0"/>
              <a:cs typeface="Arial" panose="020B0604020202020204" pitchFamily="34" charset="0"/>
            </a:endParaRPr>
          </a:p>
          <a:p>
            <a:pPr marR="0" algn="just">
              <a:lnSpc>
                <a:spcPct val="115000"/>
              </a:lnSpc>
              <a:spcBef>
                <a:spcPts val="600"/>
              </a:spcBef>
              <a:spcAft>
                <a:spcPts val="1000"/>
              </a:spcAft>
            </a:pPr>
            <a:r>
              <a:rPr lang="fr-FR" sz="1800" b="1" dirty="0">
                <a:latin typeface="Arial" panose="020B0604020202020204" pitchFamily="34" charset="0"/>
                <a:ea typeface="Calibri" panose="020F0502020204030204" pitchFamily="34" charset="0"/>
                <a:cs typeface="Arial" panose="020B0604020202020204" pitchFamily="34" charset="0"/>
              </a:rPr>
              <a:t>L’histoire d’Elizabeth</a:t>
            </a:r>
          </a:p>
          <a:p>
            <a:pPr marL="342900" marR="0" indent="-342900" algn="just">
              <a:lnSpc>
                <a:spcPct val="115000"/>
              </a:lnSpc>
              <a:spcBef>
                <a:spcPts val="600"/>
              </a:spcBef>
              <a:spcAft>
                <a:spcPts val="1000"/>
              </a:spcAft>
              <a:buFont typeface="Arial" panose="020B0604020202020204" pitchFamily="34" charset="0"/>
              <a:buChar char="•"/>
            </a:pPr>
            <a:r>
              <a:rPr lang="fr-FR" sz="1800" dirty="0">
                <a:latin typeface="Arial" panose="020B0604020202020204" pitchFamily="34" charset="0"/>
                <a:ea typeface="Calibri" panose="020F0502020204030204" pitchFamily="34" charset="0"/>
                <a:cs typeface="Arial" panose="020B0604020202020204" pitchFamily="34" charset="0"/>
              </a:rPr>
              <a:t>Elisabeth se déplace en fauteuil roulant, de sorte que sa mobilité et le transport constituent des défis importants pour elle. Sa situation a entraîné de l’isolement social, de même que des coûts élevés de transport en taxi pour se rendre à ses rendez-vous médicaux.</a:t>
            </a:r>
          </a:p>
          <a:p>
            <a:pPr marL="342900" marR="0" indent="-342900" algn="just">
              <a:lnSpc>
                <a:spcPct val="115000"/>
              </a:lnSpc>
              <a:spcBef>
                <a:spcPts val="600"/>
              </a:spcBef>
              <a:spcAft>
                <a:spcPts val="1000"/>
              </a:spcAft>
              <a:buFont typeface="Arial" panose="020B0604020202020204" pitchFamily="34" charset="0"/>
              <a:buChar char="•"/>
            </a:pPr>
            <a:r>
              <a:rPr lang="fr-FR" sz="1800" dirty="0" smtClean="0">
                <a:latin typeface="Arial" panose="020B0604020202020204" pitchFamily="34" charset="0"/>
                <a:ea typeface="Calibri" panose="020F0502020204030204" pitchFamily="34" charset="0"/>
                <a:cs typeface="Arial" panose="020B0604020202020204" pitchFamily="34" charset="0"/>
              </a:rPr>
              <a:t>Maillons </a:t>
            </a:r>
            <a:r>
              <a:rPr lang="fr-FR" sz="1800" dirty="0">
                <a:latin typeface="Arial" panose="020B0604020202020204" pitchFamily="34" charset="0"/>
                <a:ea typeface="Calibri" panose="020F0502020204030204" pitchFamily="34" charset="0"/>
                <a:cs typeface="Arial" panose="020B0604020202020204" pitchFamily="34" charset="0"/>
              </a:rPr>
              <a:t>santé a mis Elisabeth en contact avec la Croix-Rouge, qui a pris en charge ses déplacements pour ses rendez-vous médicaux. En plus de l’aider financièrement, cette mesure a aussi beaucoup réduit son niveau de stress.</a:t>
            </a:r>
          </a:p>
        </p:txBody>
      </p:sp>
      <p:pic>
        <p:nvPicPr>
          <p:cNvPr id="2" name="Picture 1"/>
          <p:cNvPicPr>
            <a:picLocks noChangeAspect="1"/>
          </p:cNvPicPr>
          <p:nvPr/>
        </p:nvPicPr>
        <p:blipFill>
          <a:blip r:embed="rId5"/>
          <a:stretch>
            <a:fillRect/>
          </a:stretch>
        </p:blipFill>
        <p:spPr>
          <a:xfrm>
            <a:off x="7816776" y="6297119"/>
            <a:ext cx="1176630" cy="560881"/>
          </a:xfrm>
          <a:prstGeom prst="rect">
            <a:avLst/>
          </a:prstGeom>
        </p:spPr>
      </p:pic>
    </p:spTree>
    <p:extLst>
      <p:ext uri="{BB962C8B-B14F-4D97-AF65-F5344CB8AC3E}">
        <p14:creationId xmlns:p14="http://schemas.microsoft.com/office/powerpoint/2010/main" val="302094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0"/>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2" name="Rectangle 1"/>
          <p:cNvSpPr/>
          <p:nvPr>
            <p:custDataLst>
              <p:tags r:id="rId3"/>
            </p:custDataLst>
          </p:nvPr>
        </p:nvSpPr>
        <p:spPr>
          <a:xfrm>
            <a:off x="374650" y="623300"/>
            <a:ext cx="8394700" cy="5778633"/>
          </a:xfrm>
          <a:prstGeom prst="rect">
            <a:avLst/>
          </a:prstGeom>
        </p:spPr>
        <p:txBody>
          <a:bodyPr wrap="square">
            <a:spAutoFit/>
          </a:bodyPr>
          <a:lstStyle/>
          <a:p>
            <a:pPr>
              <a:lnSpc>
                <a:spcPct val="115000"/>
              </a:lnSpc>
              <a:spcBef>
                <a:spcPts val="0"/>
              </a:spcBef>
              <a:spcAft>
                <a:spcPts val="1000"/>
              </a:spcAft>
            </a:pPr>
            <a:r>
              <a:rPr lang="fr-CA" sz="1600" b="1" dirty="0" smtClean="0">
                <a:solidFill>
                  <a:srgbClr val="000000"/>
                </a:solidFill>
                <a:latin typeface="Arial" panose="020B0604020202020204" pitchFamily="34" charset="0"/>
                <a:ea typeface="Calibri" panose="020F0502020204030204" pitchFamily="34" charset="0"/>
                <a:cs typeface="Arial" panose="020B0604020202020204" pitchFamily="34" charset="0"/>
              </a:rPr>
              <a:t>Éléments de soutien des maillons santé</a:t>
            </a:r>
          </a:p>
          <a:p>
            <a:pPr marL="285750" indent="-285750">
              <a:lnSpc>
                <a:spcPct val="115000"/>
              </a:lnSpc>
              <a:spcBef>
                <a:spcPts val="0"/>
              </a:spcBef>
              <a:spcAft>
                <a:spcPts val="1000"/>
              </a:spcAft>
              <a:buFont typeface="Arial" panose="020B0604020202020204" pitchFamily="34" charset="0"/>
              <a:buChar char="•"/>
            </a:pPr>
            <a:r>
              <a:rPr lang="fr-FR" sz="1800" dirty="0">
                <a:solidFill>
                  <a:srgbClr val="000000"/>
                </a:solidFill>
                <a:latin typeface="Arial" panose="020B0604020202020204" pitchFamily="34" charset="0"/>
                <a:ea typeface="Calibri" panose="020F0502020204030204" pitchFamily="34" charset="0"/>
                <a:cs typeface="Arial" panose="020B0604020202020204" pitchFamily="34" charset="0"/>
              </a:rPr>
              <a:t>Maillons santé a mis Elisabeth en contact avec la Croix-Rouge, qui a pris en charge ses déplacements pour ses rendez-vous médicaux. En plus de l’aider financièrement, cette mesure a aussi beaucoup réduit son niveau de stress.</a:t>
            </a:r>
          </a:p>
          <a:p>
            <a:pPr marL="285750" marR="0" indent="-285750" algn="just">
              <a:lnSpc>
                <a:spcPct val="115000"/>
              </a:lnSpc>
              <a:spcBef>
                <a:spcPts val="600"/>
              </a:spcBef>
              <a:spcAft>
                <a:spcPts val="1000"/>
              </a:spcAft>
              <a:buFont typeface="Arial" panose="020B0604020202020204" pitchFamily="34" charset="0"/>
              <a:buChar char="•"/>
            </a:pPr>
            <a:r>
              <a:rPr lang="fr-FR" sz="1800" dirty="0" smtClean="0">
                <a:latin typeface="Arial" panose="020B0604020202020204" pitchFamily="34" charset="0"/>
                <a:ea typeface="Calibri" panose="020F0502020204030204" pitchFamily="34" charset="0"/>
                <a:cs typeface="Arial" panose="020B0604020202020204" pitchFamily="34" charset="0"/>
              </a:rPr>
              <a:t>Elisabeth </a:t>
            </a:r>
            <a:r>
              <a:rPr lang="fr-FR" sz="1800" dirty="0">
                <a:latin typeface="Arial" panose="020B0604020202020204" pitchFamily="34" charset="0"/>
                <a:ea typeface="Calibri" panose="020F0502020204030204" pitchFamily="34" charset="0"/>
                <a:cs typeface="Arial" panose="020B0604020202020204" pitchFamily="34" charset="0"/>
              </a:rPr>
              <a:t>parle avec émotion de sa « conseillère en santé »*, qui l’a aidée beaucoup plus que ce que les mots peuvent exprimer. « Elle est mon ange gardien » dit-elle. Sa conseillère en santé l’a accompagnée à ses rendez-vous chez le médecin, ce qui s’est avéré très réconfortant pour Elisabeth. « Mes rendez-vous ont été plus productifs, dit-elle. Parfois, c’est difficile pour moi d'exprimer exactement ce que je veux dire. Si j’oublie de poser une question au médecin, ma conseillère en santé va le faire. » Par conséquent, ses rendez-vous médicaux ont été plus productifs et ont amélioré l’expérience d’Elisabeth avec le système de soins de santé. Avant chaque rendez-vous médical, elle écrit maintenant toutes les questions à poser, pour s’assurer de ne rien oublier.</a:t>
            </a:r>
            <a:r>
              <a:rPr lang="fr-CA" sz="1800" dirty="0" smtClean="0">
                <a:latin typeface="Arial" panose="020B0604020202020204" pitchFamily="34" charset="0"/>
                <a:ea typeface="Calibri" panose="020F0502020204030204" pitchFamily="34" charset="0"/>
                <a:cs typeface="Arial" panose="020B0604020202020204" pitchFamily="34" charset="0"/>
              </a:rPr>
              <a:t>Le gestionnaire de cas de COSS a fourni du soutien presque tous les jours, s’assurant que le client avait accès à de la nourriture et à ses médicaments et effectuant des vérifications de sécurité. </a:t>
            </a:r>
          </a:p>
        </p:txBody>
      </p:sp>
      <p:pic>
        <p:nvPicPr>
          <p:cNvPr id="3" name="Picture 2"/>
          <p:cNvPicPr>
            <a:picLocks noChangeAspect="1"/>
          </p:cNvPicPr>
          <p:nvPr/>
        </p:nvPicPr>
        <p:blipFill>
          <a:blip r:embed="rId5"/>
          <a:stretch>
            <a:fillRect/>
          </a:stretch>
        </p:blipFill>
        <p:spPr>
          <a:xfrm>
            <a:off x="7853721" y="6318796"/>
            <a:ext cx="1176630" cy="560881"/>
          </a:xfrm>
          <a:prstGeom prst="rect">
            <a:avLst/>
          </a:prstGeom>
        </p:spPr>
      </p:pic>
    </p:spTree>
    <p:extLst>
      <p:ext uri="{BB962C8B-B14F-4D97-AF65-F5344CB8AC3E}">
        <p14:creationId xmlns:p14="http://schemas.microsoft.com/office/powerpoint/2010/main" val="83614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2" name="Rectangle 1"/>
          <p:cNvSpPr/>
          <p:nvPr>
            <p:custDataLst>
              <p:tags r:id="rId3"/>
            </p:custDataLst>
          </p:nvPr>
        </p:nvSpPr>
        <p:spPr>
          <a:xfrm>
            <a:off x="256478" y="981075"/>
            <a:ext cx="8631043" cy="5367239"/>
          </a:xfrm>
          <a:prstGeom prst="rect">
            <a:avLst/>
          </a:prstGeom>
        </p:spPr>
        <p:txBody>
          <a:bodyPr wrap="square">
            <a:spAutoFit/>
          </a:bodyPr>
          <a:lstStyle/>
          <a:p>
            <a:pPr marL="342900" marR="0" indent="-342900" algn="just">
              <a:lnSpc>
                <a:spcPct val="115000"/>
              </a:lnSpc>
              <a:spcBef>
                <a:spcPts val="600"/>
              </a:spcBef>
              <a:spcAft>
                <a:spcPts val="1000"/>
              </a:spcAft>
              <a:buFont typeface="Arial" panose="020B0604020202020204" pitchFamily="34" charset="0"/>
              <a:buChar char="•"/>
            </a:pPr>
            <a:r>
              <a:rPr lang="fr-FR" sz="1800" dirty="0">
                <a:latin typeface="Arial" panose="020B0604020202020204" pitchFamily="34" charset="0"/>
                <a:ea typeface="Calibri" panose="020F0502020204030204" pitchFamily="34" charset="0"/>
                <a:cs typeface="Arial" panose="020B0604020202020204" pitchFamily="34" charset="0"/>
              </a:rPr>
              <a:t>Au cours de sa collaboration avec maillons santé, Elisabeth a vécu une crise personnelle et ne savait pas vers qui se tourner. Elle a contacté sa conseillère en santé, qui lui a fourni un soutien émotif en plus de l’aider à rejoindre les agences appropriées pour résoudre sa situation difficile. </a:t>
            </a:r>
            <a:endParaRPr lang="fr-FR" sz="1800" dirty="0" smtClean="0">
              <a:latin typeface="Arial" panose="020B0604020202020204" pitchFamily="34" charset="0"/>
              <a:ea typeface="Calibri" panose="020F0502020204030204" pitchFamily="34" charset="0"/>
              <a:cs typeface="Arial" panose="020B0604020202020204" pitchFamily="34" charset="0"/>
            </a:endParaRPr>
          </a:p>
          <a:p>
            <a:pPr marL="342900" marR="0" indent="-342900" algn="just">
              <a:lnSpc>
                <a:spcPct val="115000"/>
              </a:lnSpc>
              <a:spcBef>
                <a:spcPts val="600"/>
              </a:spcBef>
              <a:spcAft>
                <a:spcPts val="1000"/>
              </a:spcAft>
              <a:buFont typeface="Arial" panose="020B0604020202020204" pitchFamily="34" charset="0"/>
              <a:buChar char="•"/>
            </a:pPr>
            <a:r>
              <a:rPr lang="fr-FR" sz="1800" dirty="0">
                <a:latin typeface="Arial" panose="020B0604020202020204" pitchFamily="34" charset="0"/>
                <a:ea typeface="Calibri" panose="020F0502020204030204" pitchFamily="34" charset="0"/>
                <a:cs typeface="Arial" panose="020B0604020202020204" pitchFamily="34" charset="0"/>
              </a:rPr>
              <a:t>Comme beaucoup de personnes âgées souffrant de conditions de santé multiples, Elisabeth doit se rendre à plusieurs rendez-vous médicaux à plusieurs endroits, ce qui n’était pas toujours facile à gérer. La situation s’est compliquée par le fait qu’Elisabeth est aveugle au sens de la loi. Par le passé, le personnel médical inscrivait ses rendez-vous sur du papier, mais Elizabeth n’arrivait pas à lire ces informations. En raison de sa déficience visuelle, elle perdait ses rappels de rendez-vous et était désorganisée, ce qui lui causait de l’anxiété. Sa conseillère en santé a trouvé une solution : Elle a apporté un grand tableau blanc, sur lequel elle a dessiné un calendrier. Chaque mois, les rendez-vous d’Elizabeth étaient inscrits sur le tableau en grosses lettres faciles à lire. Cette solution simple a beaucoup contribué à simplifier la vie d’Elisabeth et à réduire son anxiété</a:t>
            </a:r>
            <a:r>
              <a:rPr lang="fr-FR" sz="1800" dirty="0" smtClean="0">
                <a:latin typeface="Arial" panose="020B0604020202020204" pitchFamily="34" charset="0"/>
                <a:ea typeface="Calibri" panose="020F0502020204030204" pitchFamily="34" charset="0"/>
                <a:cs typeface="Arial" panose="020B0604020202020204" pitchFamily="34" charset="0"/>
              </a:rPr>
              <a:t>.</a:t>
            </a:r>
            <a:endParaRPr lang="fr-FR" sz="1800" dirty="0">
              <a:latin typeface="Arial" panose="020B060402020202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5"/>
          <a:stretch>
            <a:fillRect/>
          </a:stretch>
        </p:blipFill>
        <p:spPr>
          <a:xfrm>
            <a:off x="7898460" y="6297119"/>
            <a:ext cx="1176630" cy="560881"/>
          </a:xfrm>
          <a:prstGeom prst="rect">
            <a:avLst/>
          </a:prstGeom>
        </p:spPr>
      </p:pic>
    </p:spTree>
    <p:extLst>
      <p:ext uri="{BB962C8B-B14F-4D97-AF65-F5344CB8AC3E}">
        <p14:creationId xmlns:p14="http://schemas.microsoft.com/office/powerpoint/2010/main" val="3275875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custDataLst>
              <p:tags r:id="rId1"/>
            </p:custDataLst>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5" name="Title 7"/>
          <p:cNvSpPr txBox="1">
            <a:spLocks/>
          </p:cNvSpPr>
          <p:nvPr>
            <p:custDataLst>
              <p:tags r:id="rId2"/>
            </p:custDataLst>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000" b="1" cap="all">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a:lstStyle>
          <a:p>
            <a:pPr algn="ctr"/>
            <a:r>
              <a:rPr lang="en-CA" kern="0" dirty="0" smtClean="0"/>
              <a:t>L’HISTOIRE D’UN PATIENT</a:t>
            </a:r>
            <a:endParaRPr lang="en-CA" kern="0" dirty="0"/>
          </a:p>
        </p:txBody>
      </p:sp>
      <p:sp>
        <p:nvSpPr>
          <p:cNvPr id="2" name="Rectangle 1"/>
          <p:cNvSpPr/>
          <p:nvPr>
            <p:custDataLst>
              <p:tags r:id="rId3"/>
            </p:custDataLst>
          </p:nvPr>
        </p:nvSpPr>
        <p:spPr>
          <a:xfrm>
            <a:off x="256478" y="1134677"/>
            <a:ext cx="8631043" cy="3032369"/>
          </a:xfrm>
          <a:prstGeom prst="rect">
            <a:avLst/>
          </a:prstGeom>
        </p:spPr>
        <p:txBody>
          <a:bodyPr wrap="square">
            <a:spAutoFit/>
          </a:bodyPr>
          <a:lstStyle/>
          <a:p>
            <a:pPr marR="0" algn="just">
              <a:lnSpc>
                <a:spcPct val="115000"/>
              </a:lnSpc>
              <a:spcBef>
                <a:spcPts val="600"/>
              </a:spcBef>
              <a:spcAft>
                <a:spcPts val="1000"/>
              </a:spcAft>
            </a:pPr>
            <a:r>
              <a:rPr lang="fr-FR" sz="1800" b="1" dirty="0">
                <a:latin typeface="Calibri" panose="020F0502020204030204" pitchFamily="34" charset="0"/>
                <a:ea typeface="Calibri" panose="020F0502020204030204" pitchFamily="34" charset="0"/>
                <a:cs typeface="Times New Roman" panose="02020603050405020304" pitchFamily="18" charset="0"/>
              </a:rPr>
              <a:t>Aujourd'hui</a:t>
            </a:r>
          </a:p>
          <a:p>
            <a:pPr marL="342900" marR="0" indent="-342900" algn="just">
              <a:lnSpc>
                <a:spcPct val="115000"/>
              </a:lnSpc>
              <a:spcBef>
                <a:spcPts val="600"/>
              </a:spcBef>
              <a:spcAft>
                <a:spcPts val="100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Pour Élisabeth, son adhésion au programme a changé sa vie. « J’apprécie beaucoup ce que maillons santé a fait pour moi. » </a:t>
            </a:r>
          </a:p>
          <a:p>
            <a:pPr marL="342900" marR="0" indent="-342900" algn="just">
              <a:lnSpc>
                <a:spcPct val="115000"/>
              </a:lnSpc>
              <a:spcBef>
                <a:spcPts val="600"/>
              </a:spcBef>
              <a:spcAft>
                <a:spcPts val="1000"/>
              </a:spcAft>
              <a:buFont typeface="Arial" panose="020B0604020202020204" pitchFamily="34" charset="0"/>
              <a:buChar char="•"/>
            </a:pPr>
            <a:r>
              <a:rPr lang="fr-FR" sz="1800" dirty="0">
                <a:latin typeface="Calibri" panose="020F0502020204030204" pitchFamily="34" charset="0"/>
                <a:ea typeface="Calibri" panose="020F0502020204030204" pitchFamily="34" charset="0"/>
                <a:cs typeface="Times New Roman" panose="02020603050405020304" pitchFamily="18" charset="0"/>
              </a:rPr>
              <a:t>Elle considère que les habiletés et le soutien fournis par l’approche de maillons santé envers les soins lui ont fourni la confiance requise pour profiter de certains programmes en place pour les aînés de </a:t>
            </a:r>
            <a:r>
              <a:rPr lang="fr-FR" sz="1800" dirty="0" err="1">
                <a:latin typeface="Calibri" panose="020F0502020204030204" pitchFamily="34" charset="0"/>
                <a:ea typeface="Calibri" panose="020F0502020204030204" pitchFamily="34" charset="0"/>
                <a:cs typeface="Times New Roman" panose="02020603050405020304" pitchFamily="18" charset="0"/>
              </a:rPr>
              <a:t>Thunder</a:t>
            </a:r>
            <a:r>
              <a:rPr lang="fr-FR" sz="1800" dirty="0">
                <a:latin typeface="Calibri" panose="020F0502020204030204" pitchFamily="34" charset="0"/>
                <a:ea typeface="Calibri" panose="020F0502020204030204" pitchFamily="34" charset="0"/>
                <a:cs typeface="Times New Roman" panose="02020603050405020304" pitchFamily="18" charset="0"/>
              </a:rPr>
              <a:t> </a:t>
            </a:r>
            <a:r>
              <a:rPr lang="fr-FR" sz="1800" dirty="0" err="1">
                <a:latin typeface="Calibri" panose="020F0502020204030204" pitchFamily="34" charset="0"/>
                <a:ea typeface="Calibri" panose="020F0502020204030204" pitchFamily="34" charset="0"/>
                <a:cs typeface="Times New Roman" panose="02020603050405020304" pitchFamily="18" charset="0"/>
              </a:rPr>
              <a:t>Bay</a:t>
            </a:r>
            <a:r>
              <a:rPr lang="fr-FR" sz="1800" dirty="0">
                <a:latin typeface="Calibri" panose="020F0502020204030204" pitchFamily="34" charset="0"/>
                <a:ea typeface="Calibri" panose="020F0502020204030204" pitchFamily="34" charset="0"/>
                <a:cs typeface="Times New Roman" panose="02020603050405020304" pitchFamily="18" charset="0"/>
              </a:rPr>
              <a:t>, y compris le Centre 55 ans et plus. « J’ai commencé à évoluer, dit Elizabeth. J’ai hâte de réaliser des choses que je n’ai jamais faites avant maillons santé. »</a:t>
            </a:r>
          </a:p>
        </p:txBody>
      </p:sp>
      <p:pic>
        <p:nvPicPr>
          <p:cNvPr id="3" name="Picture 2"/>
          <p:cNvPicPr>
            <a:picLocks noChangeAspect="1"/>
          </p:cNvPicPr>
          <p:nvPr/>
        </p:nvPicPr>
        <p:blipFill>
          <a:blip r:embed="rId5"/>
          <a:stretch>
            <a:fillRect/>
          </a:stretch>
        </p:blipFill>
        <p:spPr>
          <a:xfrm>
            <a:off x="7898460" y="6297119"/>
            <a:ext cx="1176630" cy="560881"/>
          </a:xfrm>
          <a:prstGeom prst="rect">
            <a:avLst/>
          </a:prstGeom>
        </p:spPr>
      </p:pic>
    </p:spTree>
    <p:extLst>
      <p:ext uri="{BB962C8B-B14F-4D97-AF65-F5344CB8AC3E}">
        <p14:creationId xmlns:p14="http://schemas.microsoft.com/office/powerpoint/2010/main" val="2693488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74638"/>
            <a:ext cx="8229600" cy="706090"/>
          </a:xfrm>
          <a:noFill/>
        </p:spPr>
        <p:txBody>
          <a:bodyPr/>
          <a:lstStyle/>
          <a:p>
            <a:r>
              <a:rPr lang="fr-CA" dirty="0" smtClean="0"/>
              <a:t>Répercussion des maillons santé – Mise à jour du 4</a:t>
            </a:r>
            <a:r>
              <a:rPr lang="fr-CA" altLang="en-US" baseline="30000" dirty="0" smtClean="0"/>
              <a:t>em</a:t>
            </a:r>
            <a:r>
              <a:rPr lang="fr-CA" altLang="en-US" dirty="0" smtClean="0">
                <a:solidFill>
                  <a:srgbClr val="FFFFFF"/>
                </a:solidFill>
              </a:rPr>
              <a:t> </a:t>
            </a:r>
            <a:r>
              <a:rPr lang="fr-CA" dirty="0"/>
              <a:t> trimestre</a:t>
            </a:r>
          </a:p>
        </p:txBody>
      </p:sp>
      <p:sp>
        <p:nvSpPr>
          <p:cNvPr id="15" name="Text Placeholder 14"/>
          <p:cNvSpPr>
            <a:spLocks noGrp="1"/>
          </p:cNvSpPr>
          <p:nvPr>
            <p:ph type="body" idx="1"/>
            <p:custDataLst>
              <p:tags r:id="rId2"/>
            </p:custDataLst>
          </p:nvPr>
        </p:nvSpPr>
        <p:spPr>
          <a:xfrm>
            <a:off x="169632" y="1389281"/>
            <a:ext cx="4297479" cy="402060"/>
          </a:xfrm>
          <a:solidFill>
            <a:srgbClr val="00788A"/>
          </a:solidFill>
        </p:spPr>
        <p:txBody>
          <a:bodyPr/>
          <a:lstStyle/>
          <a:p>
            <a:pPr algn="ctr"/>
            <a:r>
              <a:rPr lang="fr-CA" sz="1600" dirty="0">
                <a:solidFill>
                  <a:schemeClr val="bg1"/>
                </a:solidFill>
              </a:rPr>
              <a:t>Plans de soins coordonnés </a:t>
            </a:r>
          </a:p>
        </p:txBody>
      </p:sp>
      <p:sp>
        <p:nvSpPr>
          <p:cNvPr id="16" name="Content Placeholder 15"/>
          <p:cNvSpPr>
            <a:spLocks noGrp="1"/>
          </p:cNvSpPr>
          <p:nvPr>
            <p:ph sz="half" idx="2"/>
            <p:custDataLst>
              <p:tags r:id="rId3"/>
            </p:custDataLst>
          </p:nvPr>
        </p:nvSpPr>
        <p:spPr>
          <a:xfrm>
            <a:off x="169633" y="4863690"/>
            <a:ext cx="4297478" cy="711732"/>
          </a:xfrm>
        </p:spPr>
        <p:txBody>
          <a:bodyPr/>
          <a:lstStyle/>
          <a:p>
            <a:pPr marL="0" indent="0">
              <a:buNone/>
            </a:pPr>
            <a:r>
              <a:rPr lang="en-CA" sz="1600" b="1" dirty="0">
                <a:solidFill>
                  <a:srgbClr val="0C6577"/>
                </a:solidFill>
              </a:rPr>
              <a:t>36,772</a:t>
            </a:r>
            <a:r>
              <a:rPr lang="fr-CA" sz="1600" b="1" dirty="0" smtClean="0">
                <a:solidFill>
                  <a:srgbClr val="0C6577"/>
                </a:solidFill>
              </a:rPr>
              <a:t> </a:t>
            </a:r>
            <a:r>
              <a:rPr lang="fr-CA" sz="1600" dirty="0"/>
              <a:t>patients des maillons santé ont </a:t>
            </a:r>
            <a:r>
              <a:rPr lang="fr-CA" sz="1600" dirty="0" smtClean="0"/>
              <a:t>reçu des plans de soins coordonnés grâce aux maillons santé</a:t>
            </a:r>
          </a:p>
        </p:txBody>
      </p:sp>
      <p:sp>
        <p:nvSpPr>
          <p:cNvPr id="17" name="Text Placeholder 16"/>
          <p:cNvSpPr>
            <a:spLocks noGrp="1"/>
          </p:cNvSpPr>
          <p:nvPr>
            <p:ph type="body" sz="quarter" idx="3"/>
            <p:custDataLst>
              <p:tags r:id="rId4"/>
            </p:custDataLst>
          </p:nvPr>
        </p:nvSpPr>
        <p:spPr>
          <a:xfrm>
            <a:off x="4572000" y="1389281"/>
            <a:ext cx="4297479" cy="402059"/>
          </a:xfrm>
          <a:solidFill>
            <a:srgbClr val="00788A"/>
          </a:solidFill>
        </p:spPr>
        <p:txBody>
          <a:bodyPr/>
          <a:lstStyle/>
          <a:p>
            <a:pPr algn="ctr"/>
            <a:r>
              <a:rPr lang="fr-CA" sz="1600" dirty="0">
                <a:solidFill>
                  <a:schemeClr val="bg1"/>
                </a:solidFill>
              </a:rPr>
              <a:t>Accès aux soins primaires</a:t>
            </a:r>
          </a:p>
        </p:txBody>
      </p:sp>
      <p:sp>
        <p:nvSpPr>
          <p:cNvPr id="4" name="Footer Placeholder 3"/>
          <p:cNvSpPr>
            <a:spLocks noGrp="1"/>
          </p:cNvSpPr>
          <p:nvPr>
            <p:ph type="ftr" sz="quarter" idx="10"/>
            <p:custDataLst>
              <p:tags r:id="rId5"/>
            </p:custDataLst>
          </p:nvPr>
        </p:nvSpPr>
        <p:spPr/>
        <p:txBody>
          <a:bodyPr/>
          <a:lstStyle/>
          <a:p>
            <a:pPr>
              <a:defRPr/>
            </a:pPr>
            <a:r>
              <a:rPr lang="fr-CA" smtClean="0"/>
              <a:t>www.HQOntario.ca/accueil</a:t>
            </a:r>
            <a:endParaRPr lang="fr-CA" dirty="0"/>
          </a:p>
        </p:txBody>
      </p:sp>
      <p:sp>
        <p:nvSpPr>
          <p:cNvPr id="19" name="Content Placeholder 15"/>
          <p:cNvSpPr>
            <a:spLocks noGrp="1"/>
          </p:cNvSpPr>
          <p:nvPr>
            <p:ph sz="half" idx="2"/>
            <p:custDataLst>
              <p:tags r:id="rId6"/>
            </p:custDataLst>
          </p:nvPr>
        </p:nvSpPr>
        <p:spPr>
          <a:xfrm>
            <a:off x="4572000" y="4863690"/>
            <a:ext cx="4268789" cy="798821"/>
          </a:xfrm>
        </p:spPr>
        <p:txBody>
          <a:bodyPr/>
          <a:lstStyle/>
          <a:p>
            <a:pPr marL="0" indent="0">
              <a:buNone/>
            </a:pPr>
            <a:r>
              <a:rPr lang="en-CA" sz="1600" b="1" dirty="0">
                <a:solidFill>
                  <a:srgbClr val="0C6577"/>
                </a:solidFill>
              </a:rPr>
              <a:t>47,098</a:t>
            </a:r>
            <a:r>
              <a:rPr lang="fr-CA" sz="1600" dirty="0" smtClean="0"/>
              <a:t> </a:t>
            </a:r>
            <a:r>
              <a:rPr lang="fr-CA" sz="1600" dirty="0"/>
              <a:t>patients des maillons santé ont eu accès à des soins primaires de façon régulière et en temps opportun</a:t>
            </a:r>
          </a:p>
        </p:txBody>
      </p:sp>
      <p:sp>
        <p:nvSpPr>
          <p:cNvPr id="11" name="Rectangle 3"/>
          <p:cNvSpPr>
            <a:spLocks noChangeArrowheads="1"/>
          </p:cNvSpPr>
          <p:nvPr>
            <p:custDataLst>
              <p:tags r:id="rId7"/>
            </p:custDataLst>
          </p:nvPr>
        </p:nvSpPr>
        <p:spPr bwMode="auto">
          <a:xfrm>
            <a:off x="169632" y="5866073"/>
            <a:ext cx="86711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a:t>
            </a:r>
            <a:r>
              <a:rPr lang="fr-CA" altLang="en-US" sz="900" i="1" dirty="0" smtClean="0">
                <a:latin typeface="Calibri" panose="020F0502020204030204" pitchFamily="34" charset="0"/>
              </a:rPr>
              <a:t>: Plateforme </a:t>
            </a:r>
            <a:r>
              <a:rPr lang="fr-CA" altLang="en-US" sz="900" i="1" dirty="0">
                <a:latin typeface="Calibri" panose="020F0502020204030204" pitchFamily="34" charset="0"/>
              </a:rPr>
              <a:t>de production de rapports et d’analyses de l’amélioration de la qualité (QI RAP) de Qualité des services de santé Ontario - autodéclaration par les maillons </a:t>
            </a:r>
            <a:r>
              <a:rPr lang="fr-CA" altLang="en-US" sz="900" i="1" dirty="0" smtClean="0">
                <a:latin typeface="Calibri" panose="020F0502020204030204" pitchFamily="34" charset="0"/>
              </a:rPr>
              <a:t>santé</a:t>
            </a:r>
          </a:p>
        </p:txBody>
      </p:sp>
      <p:pic>
        <p:nvPicPr>
          <p:cNvPr id="5" name="Picture 4"/>
          <p:cNvPicPr>
            <a:picLocks noChangeAspect="1"/>
          </p:cNvPicPr>
          <p:nvPr>
            <p:custDataLst>
              <p:tags r:id="rId8"/>
            </p:custDataLst>
          </p:nvPr>
        </p:nvPicPr>
        <p:blipFill>
          <a:blip r:embed="rId13" cstate="print"/>
          <a:stretch>
            <a:fillRect/>
          </a:stretch>
        </p:blipFill>
        <p:spPr>
          <a:xfrm>
            <a:off x="7949566" y="6297119"/>
            <a:ext cx="1133954" cy="560881"/>
          </a:xfrm>
          <a:prstGeom prst="rect">
            <a:avLst/>
          </a:prstGeom>
        </p:spPr>
      </p:pic>
      <p:pic>
        <p:nvPicPr>
          <p:cNvPr id="7" name="Picture 6"/>
          <p:cNvPicPr>
            <a:picLocks noChangeAspect="1"/>
          </p:cNvPicPr>
          <p:nvPr>
            <p:custDataLst>
              <p:tags r:id="rId9"/>
            </p:custDataLst>
          </p:nvPr>
        </p:nvPicPr>
        <p:blipFill>
          <a:blip r:embed="rId14" cstate="print"/>
          <a:stretch>
            <a:fillRect/>
          </a:stretch>
        </p:blipFill>
        <p:spPr>
          <a:xfrm>
            <a:off x="169632" y="1960215"/>
            <a:ext cx="4297479" cy="2383166"/>
          </a:xfrm>
          <a:prstGeom prst="rect">
            <a:avLst/>
          </a:prstGeom>
        </p:spPr>
      </p:pic>
      <p:pic>
        <p:nvPicPr>
          <p:cNvPr id="9" name="Picture 8"/>
          <p:cNvPicPr>
            <a:picLocks noChangeAspect="1"/>
          </p:cNvPicPr>
          <p:nvPr>
            <p:custDataLst>
              <p:tags r:id="rId10"/>
            </p:custDataLst>
          </p:nvPr>
        </p:nvPicPr>
        <p:blipFill>
          <a:blip r:embed="rId15" cstate="print"/>
          <a:stretch>
            <a:fillRect/>
          </a:stretch>
        </p:blipFill>
        <p:spPr>
          <a:xfrm>
            <a:off x="4572000" y="2012800"/>
            <a:ext cx="4192232" cy="2330581"/>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6"/>
</p:tagLst>
</file>

<file path=ppt/tags/tag37.xml><?xml version="1.0" encoding="utf-8"?>
<p:tagLst xmlns:a="http://schemas.openxmlformats.org/drawingml/2006/main" xmlns:r="http://schemas.openxmlformats.org/officeDocument/2006/relationships" xmlns:p="http://schemas.openxmlformats.org/presentationml/2006/main">
  <p:tag name="NUM" val="7"/>
</p:tagLst>
</file>

<file path=ppt/tags/tag38.xml><?xml version="1.0" encoding="utf-8"?>
<p:tagLst xmlns:a="http://schemas.openxmlformats.org/drawingml/2006/main" xmlns:r="http://schemas.openxmlformats.org/officeDocument/2006/relationships" xmlns:p="http://schemas.openxmlformats.org/presentationml/2006/main">
  <p:tag name="NUM" val="8"/>
</p:tagLst>
</file>

<file path=ppt/tags/tag39.xml><?xml version="1.0" encoding="utf-8"?>
<p:tagLst xmlns:a="http://schemas.openxmlformats.org/drawingml/2006/main" xmlns:r="http://schemas.openxmlformats.org/officeDocument/2006/relationships" xmlns:p="http://schemas.openxmlformats.org/presentationml/2006/main">
  <p:tag name="NUM" val="9"/>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0"/>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5"/>
</p:tagLst>
</file>

<file path=ppt/tags/tag46.xml><?xml version="1.0" encoding="utf-8"?>
<p:tagLst xmlns:a="http://schemas.openxmlformats.org/drawingml/2006/main" xmlns:r="http://schemas.openxmlformats.org/officeDocument/2006/relationships" xmlns:p="http://schemas.openxmlformats.org/presentationml/2006/main">
  <p:tag name="NUM" val="6"/>
</p:tagLst>
</file>

<file path=ppt/tags/tag47.xml><?xml version="1.0" encoding="utf-8"?>
<p:tagLst xmlns:a="http://schemas.openxmlformats.org/drawingml/2006/main" xmlns:r="http://schemas.openxmlformats.org/officeDocument/2006/relationships" xmlns:p="http://schemas.openxmlformats.org/presentationml/2006/main">
  <p:tag name="NUM" val="7"/>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22325</TotalTime>
  <Words>1190</Words>
  <Application>Microsoft Office PowerPoint</Application>
  <PresentationFormat>On-screen Show (4:3)</PresentationFormat>
  <Paragraphs>121</Paragraphs>
  <Slides>11</Slides>
  <Notes>6</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11</vt:i4>
      </vt:variant>
    </vt:vector>
  </HeadingPairs>
  <TitlesOfParts>
    <vt:vector size="27" baseType="lpstr">
      <vt:lpstr>MS Gothic</vt:lpstr>
      <vt:lpstr>ＭＳ Ｐゴシック</vt:lpstr>
      <vt:lpstr>ＭＳ Ｐゴシック</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Amélioration des soins intégrés pour les patients ayant de multiples troubles de santé et des besoins complexes</vt:lpstr>
      <vt:lpstr>Soutenir le modèle avancé de maillon santé</vt:lpstr>
      <vt:lpstr>Coup d’œil sur les maillons santé – Mise à jour du 4em trimestre</vt:lpstr>
      <vt:lpstr>PowerPoint Presentation</vt:lpstr>
      <vt:lpstr>PowerPoint Presentation</vt:lpstr>
      <vt:lpstr>PowerPoint Presentation</vt:lpstr>
      <vt:lpstr>PowerPoint Presentation</vt:lpstr>
      <vt:lpstr>Répercussion des maillons santé – Mise à jour du 4em  trimestre</vt:lpstr>
      <vt:lpstr>Progrès par RLISS – Mise à jour du 4em  trimestre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Brett, Shannon</cp:lastModifiedBy>
  <cp:revision>499</cp:revision>
  <cp:lastPrinted>2016-09-08T19:28:05Z</cp:lastPrinted>
  <dcterms:created xsi:type="dcterms:W3CDTF">2008-02-01T20:05:28Z</dcterms:created>
  <dcterms:modified xsi:type="dcterms:W3CDTF">2017-06-09T19:29:25Z</dcterms:modified>
</cp:coreProperties>
</file>