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theme/theme5.xml" ContentType="application/vnd.openxmlformats-officedocument.theme+xml"/>
  <Override PartName="/ppt/slideLayouts/slideLayout3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62" r:id="rId1"/>
    <p:sldMasterId id="2147483674" r:id="rId2"/>
    <p:sldMasterId id="2147483676" r:id="rId3"/>
    <p:sldMasterId id="2147483688" r:id="rId4"/>
    <p:sldMasterId id="2147483701" r:id="rId5"/>
    <p:sldMasterId id="2147483703" r:id="rId6"/>
  </p:sldMasterIdLst>
  <p:notesMasterIdLst>
    <p:notesMasterId r:id="rId17"/>
  </p:notesMasterIdLst>
  <p:handoutMasterIdLst>
    <p:handoutMasterId r:id="rId18"/>
  </p:handoutMasterIdLst>
  <p:sldIdLst>
    <p:sldId id="293" r:id="rId7"/>
    <p:sldId id="370" r:id="rId8"/>
    <p:sldId id="395" r:id="rId9"/>
    <p:sldId id="427" r:id="rId10"/>
    <p:sldId id="433" r:id="rId11"/>
    <p:sldId id="432" r:id="rId12"/>
    <p:sldId id="428" r:id="rId13"/>
    <p:sldId id="430" r:id="rId14"/>
    <p:sldId id="429" r:id="rId15"/>
    <p:sldId id="327" r:id="rId16"/>
  </p:sldIdLst>
  <p:sldSz cx="9144000" cy="6858000" type="screen4x3"/>
  <p:notesSz cx="7023100" cy="9309100"/>
  <p:defaultTextStyle>
    <a:defPPr>
      <a:defRPr lang="en-CA"/>
    </a:defPPr>
    <a:lvl1pPr algn="l" rtl="0" fontAlgn="base">
      <a:spcBef>
        <a:spcPct val="0"/>
      </a:spcBef>
      <a:spcAft>
        <a:spcPct val="0"/>
      </a:spcAft>
      <a:defRPr sz="2400" kern="1200">
        <a:solidFill>
          <a:schemeClr val="tx1"/>
        </a:solidFill>
        <a:latin typeface="Times" pitchFamily="18" charset="0"/>
        <a:ea typeface="+mn-ea"/>
        <a:cs typeface="+mn-cs"/>
      </a:defRPr>
    </a:lvl1pPr>
    <a:lvl2pPr marL="457200" algn="l" rtl="0" fontAlgn="base">
      <a:spcBef>
        <a:spcPct val="0"/>
      </a:spcBef>
      <a:spcAft>
        <a:spcPct val="0"/>
      </a:spcAft>
      <a:defRPr sz="2400" kern="1200">
        <a:solidFill>
          <a:schemeClr val="tx1"/>
        </a:solidFill>
        <a:latin typeface="Times" pitchFamily="18" charset="0"/>
        <a:ea typeface="+mn-ea"/>
        <a:cs typeface="+mn-cs"/>
      </a:defRPr>
    </a:lvl2pPr>
    <a:lvl3pPr marL="914400" algn="l" rtl="0" fontAlgn="base">
      <a:spcBef>
        <a:spcPct val="0"/>
      </a:spcBef>
      <a:spcAft>
        <a:spcPct val="0"/>
      </a:spcAft>
      <a:defRPr sz="2400" kern="1200">
        <a:solidFill>
          <a:schemeClr val="tx1"/>
        </a:solidFill>
        <a:latin typeface="Times" pitchFamily="18" charset="0"/>
        <a:ea typeface="+mn-ea"/>
        <a:cs typeface="+mn-cs"/>
      </a:defRPr>
    </a:lvl3pPr>
    <a:lvl4pPr marL="1371600" algn="l" rtl="0" fontAlgn="base">
      <a:spcBef>
        <a:spcPct val="0"/>
      </a:spcBef>
      <a:spcAft>
        <a:spcPct val="0"/>
      </a:spcAft>
      <a:defRPr sz="2400" kern="1200">
        <a:solidFill>
          <a:schemeClr val="tx1"/>
        </a:solidFill>
        <a:latin typeface="Times" pitchFamily="18" charset="0"/>
        <a:ea typeface="+mn-ea"/>
        <a:cs typeface="+mn-cs"/>
      </a:defRPr>
    </a:lvl4pPr>
    <a:lvl5pPr marL="1828800" algn="l" rtl="0" fontAlgn="base">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ustersT" initials="C" lastIdx="4" clrIdx="0"/>
  <p:cmAuthor id="1" name="Wong, Ansely" initials="WA" lastIdx="2" clrIdx="1">
    <p:extLst>
      <p:ext uri="{19B8F6BF-5375-455C-9EA6-DF929625EA0E}">
        <p15:presenceInfo xmlns:p15="http://schemas.microsoft.com/office/powerpoint/2012/main" userId="S-1-5-21-535683054-4239906057-3132855710-17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88A"/>
    <a:srgbClr val="FFFFFF"/>
    <a:srgbClr val="CCECFF"/>
    <a:srgbClr val="3399FF"/>
    <a:srgbClr val="0066FF"/>
    <a:srgbClr val="A2D6DC"/>
    <a:srgbClr val="007A87"/>
    <a:srgbClr val="5576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4" autoAdjust="0"/>
    <p:restoredTop sz="75114" autoAdjust="0"/>
  </p:normalViewPr>
  <p:slideViewPr>
    <p:cSldViewPr snapToGrid="0">
      <p:cViewPr varScale="1">
        <p:scale>
          <a:sx n="65" d="100"/>
          <a:sy n="65" d="100"/>
        </p:scale>
        <p:origin x="208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9" d="100"/>
          <a:sy n="69" d="100"/>
        </p:scale>
        <p:origin x="-1302" y="-10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fr-FR"/>
              <a:t>Nombre total de maillons santé par RLISS</a:t>
            </a:r>
          </a:p>
          <a:p>
            <a:pPr>
              <a:defRPr sz="2128" b="1" i="0" u="none" strike="noStrike" kern="1200" baseline="0">
                <a:solidFill>
                  <a:schemeClr val="tx1">
                    <a:lumMod val="65000"/>
                    <a:lumOff val="35000"/>
                  </a:schemeClr>
                </a:solidFill>
                <a:latin typeface="+mn-lt"/>
                <a:ea typeface="+mn-ea"/>
                <a:cs typeface="+mn-cs"/>
              </a:defRPr>
            </a:pPr>
            <a:r>
              <a:rPr lang="fr-FR"/>
              <a:t>(Total n = 91)</a:t>
            </a:r>
          </a:p>
        </c:rich>
      </c:tx>
      <c:layout/>
      <c:overlay val="0"/>
      <c:spPr>
        <a:noFill/>
        <a:ln>
          <a:noFill/>
        </a:ln>
        <a:effectLst/>
      </c:spPr>
    </c:title>
    <c:autoTitleDeleted val="0"/>
    <c:plotArea>
      <c:layout>
        <c:manualLayout>
          <c:layoutTarget val="inner"/>
          <c:xMode val="edge"/>
          <c:yMode val="edge"/>
          <c:x val="8.1702481857063747E-2"/>
          <c:y val="0.25164886205294945"/>
          <c:w val="0.88998227510376671"/>
          <c:h val="0.40591118051720548"/>
        </c:manualLayout>
      </c:layout>
      <c:barChart>
        <c:barDir val="col"/>
        <c:grouping val="stacked"/>
        <c:varyColors val="0"/>
        <c:ser>
          <c:idx val="0"/>
          <c:order val="0"/>
          <c:tx>
            <c:strRef>
              <c:f>'Total HL per LHIN'!$H$3</c:f>
              <c:strCache>
                <c:ptCount val="1"/>
                <c:pt idx="0">
                  <c:v># HLs actively recruiting patients</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'Total HL per LHIN'!$G$4:$G$17</c:f>
              <c:strCache>
                <c:ptCount val="14"/>
                <c:pt idx="0">
                  <c:v>ESC</c:v>
                </c:pt>
                <c:pt idx="1">
                  <c:v>SW</c:v>
                </c:pt>
                <c:pt idx="2">
                  <c:v>WW</c:v>
                </c:pt>
                <c:pt idx="3">
                  <c:v>HNHB</c:v>
                </c:pt>
                <c:pt idx="4">
                  <c:v>CW</c:v>
                </c:pt>
                <c:pt idx="5">
                  <c:v>MH</c:v>
                </c:pt>
                <c:pt idx="6">
                  <c:v>TC</c:v>
                </c:pt>
                <c:pt idx="7">
                  <c:v>C</c:v>
                </c:pt>
                <c:pt idx="8">
                  <c:v>CE</c:v>
                </c:pt>
                <c:pt idx="9">
                  <c:v>SE</c:v>
                </c:pt>
                <c:pt idx="10">
                  <c:v>CH</c:v>
                </c:pt>
                <c:pt idx="11">
                  <c:v>NSM</c:v>
                </c:pt>
                <c:pt idx="12">
                  <c:v>NE</c:v>
                </c:pt>
                <c:pt idx="13">
                  <c:v>NW</c:v>
                </c:pt>
              </c:strCache>
            </c:strRef>
          </c:cat>
          <c:val>
            <c:numRef>
              <c:f>'Total HL per LHIN'!$H$4:$H$17</c:f>
              <c:numCache>
                <c:formatCode>General</c:formatCode>
                <c:ptCount val="14"/>
                <c:pt idx="0">
                  <c:v>3</c:v>
                </c:pt>
                <c:pt idx="1">
                  <c:v>4</c:v>
                </c:pt>
                <c:pt idx="2">
                  <c:v>4</c:v>
                </c:pt>
                <c:pt idx="3">
                  <c:v>11</c:v>
                </c:pt>
                <c:pt idx="4">
                  <c:v>5</c:v>
                </c:pt>
                <c:pt idx="5">
                  <c:v>7</c:v>
                </c:pt>
                <c:pt idx="6">
                  <c:v>9</c:v>
                </c:pt>
                <c:pt idx="7">
                  <c:v>3</c:v>
                </c:pt>
                <c:pt idx="8">
                  <c:v>6</c:v>
                </c:pt>
                <c:pt idx="9">
                  <c:v>7</c:v>
                </c:pt>
                <c:pt idx="10">
                  <c:v>7</c:v>
                </c:pt>
                <c:pt idx="11">
                  <c:v>5</c:v>
                </c:pt>
                <c:pt idx="12">
                  <c:v>3</c:v>
                </c:pt>
                <c:pt idx="13">
                  <c:v>1</c:v>
                </c:pt>
              </c:numCache>
            </c:numRef>
          </c:val>
        </c:ser>
        <c:ser>
          <c:idx val="1"/>
          <c:order val="1"/>
          <c:tx>
            <c:strRef>
              <c:f>'Total HL per LHIN'!$I$3</c:f>
              <c:strCache>
                <c:ptCount val="1"/>
                <c:pt idx="0">
                  <c:v># HLs new in Quarter</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'Total HL per LHIN'!$G$4:$G$17</c:f>
              <c:strCache>
                <c:ptCount val="14"/>
                <c:pt idx="0">
                  <c:v>ESC</c:v>
                </c:pt>
                <c:pt idx="1">
                  <c:v>SW</c:v>
                </c:pt>
                <c:pt idx="2">
                  <c:v>WW</c:v>
                </c:pt>
                <c:pt idx="3">
                  <c:v>HNHB</c:v>
                </c:pt>
                <c:pt idx="4">
                  <c:v>CW</c:v>
                </c:pt>
                <c:pt idx="5">
                  <c:v>MH</c:v>
                </c:pt>
                <c:pt idx="6">
                  <c:v>TC</c:v>
                </c:pt>
                <c:pt idx="7">
                  <c:v>C</c:v>
                </c:pt>
                <c:pt idx="8">
                  <c:v>CE</c:v>
                </c:pt>
                <c:pt idx="9">
                  <c:v>SE</c:v>
                </c:pt>
                <c:pt idx="10">
                  <c:v>CH</c:v>
                </c:pt>
                <c:pt idx="11">
                  <c:v>NSM</c:v>
                </c:pt>
                <c:pt idx="12">
                  <c:v>NE</c:v>
                </c:pt>
                <c:pt idx="13">
                  <c:v>NW</c:v>
                </c:pt>
              </c:strCache>
            </c:strRef>
          </c:cat>
          <c:val>
            <c:numRef>
              <c:f>'Total HL per LHIN'!$I$4:$I$17</c:f>
              <c:numCache>
                <c:formatCode>General</c:formatCode>
                <c:ptCount val="14"/>
                <c:pt idx="10">
                  <c:v>1</c:v>
                </c:pt>
                <c:pt idx="12">
                  <c:v>3</c:v>
                </c:pt>
                <c:pt idx="13">
                  <c:v>1</c:v>
                </c:pt>
              </c:numCache>
            </c:numRef>
          </c:val>
        </c:ser>
        <c:ser>
          <c:idx val="2"/>
          <c:order val="2"/>
          <c:tx>
            <c:strRef>
              <c:f>'Total HL per LHIN'!$J$3</c:f>
              <c:strCache>
                <c:ptCount val="1"/>
                <c:pt idx="0">
                  <c:v># HLs in planning stage</c:v>
                </c:pt>
              </c:strCache>
            </c:strRef>
          </c:tx>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'Total HL per LHIN'!$G$4:$G$17</c:f>
              <c:strCache>
                <c:ptCount val="14"/>
                <c:pt idx="0">
                  <c:v>ESC</c:v>
                </c:pt>
                <c:pt idx="1">
                  <c:v>SW</c:v>
                </c:pt>
                <c:pt idx="2">
                  <c:v>WW</c:v>
                </c:pt>
                <c:pt idx="3">
                  <c:v>HNHB</c:v>
                </c:pt>
                <c:pt idx="4">
                  <c:v>CW</c:v>
                </c:pt>
                <c:pt idx="5">
                  <c:v>MH</c:v>
                </c:pt>
                <c:pt idx="6">
                  <c:v>TC</c:v>
                </c:pt>
                <c:pt idx="7">
                  <c:v>C</c:v>
                </c:pt>
                <c:pt idx="8">
                  <c:v>CE</c:v>
                </c:pt>
                <c:pt idx="9">
                  <c:v>SE</c:v>
                </c:pt>
                <c:pt idx="10">
                  <c:v>CH</c:v>
                </c:pt>
                <c:pt idx="11">
                  <c:v>NSM</c:v>
                </c:pt>
                <c:pt idx="12">
                  <c:v>NE</c:v>
                </c:pt>
                <c:pt idx="13">
                  <c:v>NW</c:v>
                </c:pt>
              </c:strCache>
            </c:strRef>
          </c:cat>
          <c:val>
            <c:numRef>
              <c:f>'Total HL per LHIN'!$J$4:$J$17</c:f>
              <c:numCache>
                <c:formatCode>General</c:formatCode>
                <c:ptCount val="14"/>
                <c:pt idx="0">
                  <c:v>0</c:v>
                </c:pt>
                <c:pt idx="1">
                  <c:v>2</c:v>
                </c:pt>
                <c:pt idx="2">
                  <c:v>0</c:v>
                </c:pt>
                <c:pt idx="3">
                  <c:v>0</c:v>
                </c:pt>
                <c:pt idx="4">
                  <c:v>0</c:v>
                </c:pt>
                <c:pt idx="5">
                  <c:v>0</c:v>
                </c:pt>
                <c:pt idx="6">
                  <c:v>0</c:v>
                </c:pt>
                <c:pt idx="7">
                  <c:v>2</c:v>
                </c:pt>
                <c:pt idx="8">
                  <c:v>1</c:v>
                </c:pt>
                <c:pt idx="9">
                  <c:v>0</c:v>
                </c:pt>
                <c:pt idx="10">
                  <c:v>2</c:v>
                </c:pt>
                <c:pt idx="11">
                  <c:v>0</c:v>
                </c:pt>
                <c:pt idx="12">
                  <c:v>1</c:v>
                </c:pt>
                <c:pt idx="13">
                  <c:v>3</c:v>
                </c:pt>
              </c:numCache>
            </c:numRef>
          </c:val>
        </c:ser>
        <c:dLbls>
          <c:showLegendKey val="0"/>
          <c:showVal val="0"/>
          <c:showCatName val="0"/>
          <c:showSerName val="0"/>
          <c:showPercent val="0"/>
          <c:showBubbleSize val="0"/>
        </c:dLbls>
        <c:gapWidth val="150"/>
        <c:overlap val="100"/>
        <c:axId val="179606528"/>
        <c:axId val="179607088"/>
      </c:barChart>
      <c:catAx>
        <c:axId val="17960652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9607088"/>
        <c:crosses val="autoZero"/>
        <c:auto val="1"/>
        <c:lblAlgn val="ctr"/>
        <c:lblOffset val="100"/>
        <c:noMultiLvlLbl val="0"/>
      </c:catAx>
      <c:valAx>
        <c:axId val="1796070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960652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eaLnBrk="0" hangingPunct="0">
              <a:defRPr sz="1200"/>
            </a:lvl1pPr>
          </a:lstStyle>
          <a:p>
            <a:endParaRPr lang="en-CA" dirty="0"/>
          </a:p>
        </p:txBody>
      </p:sp>
      <p:sp>
        <p:nvSpPr>
          <p:cNvPr id="31747" name="Rectangle 3"/>
          <p:cNvSpPr>
            <a:spLocks noGrp="1" noChangeArrowheads="1"/>
          </p:cNvSpPr>
          <p:nvPr>
            <p:ph type="dt" sz="quarter" idx="1"/>
          </p:nvPr>
        </p:nvSpPr>
        <p:spPr bwMode="auto">
          <a:xfrm>
            <a:off x="3978132" y="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algn="r" eaLnBrk="0" hangingPunct="0">
              <a:defRPr sz="1200"/>
            </a:lvl1pPr>
          </a:lstStyle>
          <a:p>
            <a:fld id="{52444EE9-2304-4898-A0BF-2E90E42F18A3}" type="datetimeFigureOut">
              <a:rPr lang="en-US"/>
              <a:pPr/>
              <a:t>6/10/2016</a:t>
            </a:fld>
            <a:endParaRPr lang="fr-CA" dirty="0"/>
          </a:p>
        </p:txBody>
      </p:sp>
      <p:sp>
        <p:nvSpPr>
          <p:cNvPr id="31748" name="Rectangle 4"/>
          <p:cNvSpPr>
            <a:spLocks noGrp="1" noChangeArrowheads="1"/>
          </p:cNvSpPr>
          <p:nvPr>
            <p:ph type="ftr" sz="quarter" idx="2"/>
          </p:nvPr>
        </p:nvSpPr>
        <p:spPr bwMode="auto">
          <a:xfrm>
            <a:off x="0" y="8842029"/>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eaLnBrk="0" hangingPunct="0">
              <a:defRPr sz="1200"/>
            </a:lvl1pPr>
          </a:lstStyle>
          <a:p>
            <a:r>
              <a:rPr lang="fr-CA" smtClean="0"/>
              <a:t>Direction de la qualité des services de santé</a:t>
            </a:r>
          </a:p>
        </p:txBody>
      </p:sp>
      <p:sp>
        <p:nvSpPr>
          <p:cNvPr id="31749" name="Rectangle 5"/>
          <p:cNvSpPr>
            <a:spLocks noGrp="1" noChangeArrowheads="1"/>
          </p:cNvSpPr>
          <p:nvPr>
            <p:ph type="sldNum" sz="quarter" idx="3"/>
          </p:nvPr>
        </p:nvSpPr>
        <p:spPr bwMode="auto">
          <a:xfrm>
            <a:off x="3978132" y="8842029"/>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algn="r" eaLnBrk="0" hangingPunct="0">
              <a:defRPr sz="1200"/>
            </a:lvl1pPr>
          </a:lstStyle>
          <a:p>
            <a:fld id="{9FDFB1DB-EC80-4B82-8037-DA16220AD93E}" type="slidenum">
              <a:rPr lang="en-CA"/>
              <a:pPr/>
              <a:t>‹#›</a:t>
            </a:fld>
            <a:endParaRPr lang="fr-CA" dirty="0"/>
          </a:p>
        </p:txBody>
      </p:sp>
    </p:spTree>
    <p:extLst>
      <p:ext uri="{BB962C8B-B14F-4D97-AF65-F5344CB8AC3E}">
        <p14:creationId xmlns:p14="http://schemas.microsoft.com/office/powerpoint/2010/main" val="1778256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eaLnBrk="0" hangingPunct="0">
              <a:defRPr sz="1200"/>
            </a:lvl1pPr>
          </a:lstStyle>
          <a:p>
            <a:endParaRPr lang="en-CA" dirty="0"/>
          </a:p>
        </p:txBody>
      </p:sp>
      <p:sp>
        <p:nvSpPr>
          <p:cNvPr id="5123" name="Rectangle 3"/>
          <p:cNvSpPr>
            <a:spLocks noGrp="1" noChangeArrowheads="1"/>
          </p:cNvSpPr>
          <p:nvPr>
            <p:ph type="dt" idx="1"/>
          </p:nvPr>
        </p:nvSpPr>
        <p:spPr bwMode="auto">
          <a:xfrm>
            <a:off x="3978132"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eaLnBrk="0" hangingPunct="0">
              <a:defRPr sz="1200"/>
            </a:lvl1pPr>
          </a:lstStyle>
          <a:p>
            <a:fld id="{90D638B2-FDBA-48C9-B140-15EFFBF799B3}" type="datetimeFigureOut">
              <a:rPr lang="en-CA"/>
              <a:pPr/>
              <a:t>10/06/2016</a:t>
            </a:fld>
            <a:endParaRPr lang="fr-CA" dirty="0"/>
          </a:p>
        </p:txBody>
      </p:sp>
      <p:sp>
        <p:nvSpPr>
          <p:cNvPr id="13316"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2310" y="4421823"/>
            <a:ext cx="5618480" cy="418909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5126" name="Rectangle 6"/>
          <p:cNvSpPr>
            <a:spLocks noGrp="1" noChangeArrowheads="1"/>
          </p:cNvSpPr>
          <p:nvPr>
            <p:ph type="ftr" sz="quarter" idx="4"/>
          </p:nvPr>
        </p:nvSpPr>
        <p:spPr bwMode="auto">
          <a:xfrm>
            <a:off x="0"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eaLnBrk="0" hangingPunct="0">
              <a:defRPr sz="1200"/>
            </a:lvl1pPr>
          </a:lstStyle>
          <a:p>
            <a:r>
              <a:rPr lang="fr-CA" smtClean="0"/>
              <a:t>Direction de la qualité des services de santé</a:t>
            </a:r>
          </a:p>
        </p:txBody>
      </p:sp>
      <p:sp>
        <p:nvSpPr>
          <p:cNvPr id="5127" name="Rectangle 7"/>
          <p:cNvSpPr>
            <a:spLocks noGrp="1" noChangeArrowheads="1"/>
          </p:cNvSpPr>
          <p:nvPr>
            <p:ph type="sldNum" sz="quarter" idx="5"/>
          </p:nvPr>
        </p:nvSpPr>
        <p:spPr bwMode="auto">
          <a:xfrm>
            <a:off x="3978132"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eaLnBrk="0" hangingPunct="0">
              <a:defRPr sz="1200"/>
            </a:lvl1pPr>
          </a:lstStyle>
          <a:p>
            <a:pPr>
              <a:defRPr/>
            </a:pPr>
            <a:fld id="{A37F98C7-F4A3-44DC-B927-7992952709D2}" type="slidenum">
              <a:rPr lang="en-CA"/>
              <a:pPr>
                <a:defRPr/>
              </a:pPr>
              <a:t>‹#›</a:t>
            </a:fld>
            <a:endParaRPr lang="fr-CA" dirty="0"/>
          </a:p>
        </p:txBody>
      </p:sp>
    </p:spTree>
    <p:extLst>
      <p:ext uri="{BB962C8B-B14F-4D97-AF65-F5344CB8AC3E}">
        <p14:creationId xmlns:p14="http://schemas.microsoft.com/office/powerpoint/2010/main" val="90523361"/>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37748B97-F2CD-4B7B-BE63-BE54AA0EA298}" type="datetime1">
              <a:rPr lang="en-CA" smtClean="0"/>
              <a:pPr/>
              <a:t>10/06/2016</a:t>
            </a:fld>
            <a:endParaRPr lang="fr-CA" dirty="0"/>
          </a:p>
        </p:txBody>
      </p:sp>
      <p:sp>
        <p:nvSpPr>
          <p:cNvPr id="5" name="Footer Placeholder 4"/>
          <p:cNvSpPr>
            <a:spLocks noGrp="1"/>
          </p:cNvSpPr>
          <p:nvPr>
            <p:ph type="ftr" sz="quarter" idx="11"/>
          </p:nvPr>
        </p:nvSpPr>
        <p:spPr/>
        <p:txBody>
          <a:bodyPr/>
          <a:lstStyle/>
          <a:p>
            <a:r>
              <a:rPr lang="fr-CA" smtClean="0"/>
              <a:t>Direction de la qualité des services de santé</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a:t>
            </a:fld>
            <a:endParaRPr lang="fr-CA" dirty="0"/>
          </a:p>
        </p:txBody>
      </p:sp>
    </p:spTree>
    <p:extLst>
      <p:ext uri="{BB962C8B-B14F-4D97-AF65-F5344CB8AC3E}">
        <p14:creationId xmlns:p14="http://schemas.microsoft.com/office/powerpoint/2010/main" val="1891297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157D5995-B8FA-4284-BBDF-CC301C1B453E}" type="datetime1">
              <a:rPr lang="en-CA" smtClean="0"/>
              <a:pPr/>
              <a:t>10/06/2016</a:t>
            </a:fld>
            <a:endParaRPr lang="fr-CA" dirty="0"/>
          </a:p>
        </p:txBody>
      </p:sp>
      <p:sp>
        <p:nvSpPr>
          <p:cNvPr id="5" name="Footer Placeholder 4"/>
          <p:cNvSpPr>
            <a:spLocks noGrp="1"/>
          </p:cNvSpPr>
          <p:nvPr>
            <p:ph type="ftr" sz="quarter" idx="11"/>
          </p:nvPr>
        </p:nvSpPr>
        <p:spPr/>
        <p:txBody>
          <a:bodyPr/>
          <a:lstStyle/>
          <a:p>
            <a:r>
              <a:rPr lang="fr-CA" smtClean="0"/>
              <a:t>Direction de la qualité des services de santé</a:t>
            </a:r>
            <a:endParaRPr lang="fr-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4</a:t>
            </a:fld>
            <a:endParaRPr lang="fr-CA" dirty="0"/>
          </a:p>
        </p:txBody>
      </p:sp>
    </p:spTree>
    <p:extLst>
      <p:ext uri="{BB962C8B-B14F-4D97-AF65-F5344CB8AC3E}">
        <p14:creationId xmlns:p14="http://schemas.microsoft.com/office/powerpoint/2010/main" val="673363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fr-CA" sz="1200" i="1" kern="1200" dirty="0">
                <a:solidFill>
                  <a:schemeClr val="tx1"/>
                </a:solidFill>
                <a:effectLst/>
                <a:latin typeface="Times" pitchFamily="18" charset="0"/>
              </a:rPr>
              <a:t>« Les maillons santé encourageront une collaboration et une coordination supérieures entre les différents fournisseurs de soins de santé d’un patient, ainsi que l’élaboration de plans de soins personnalisés.  Cela contribuera à améliorer les transitions des patients à l’intérieur du système et à veiller à ce que les patients bénéficient de soins plus attentifs, qui répondent à leurs besoins spécifiques avec l’appui d’une équipe bien soudée de fournisseurs. »</a:t>
            </a:r>
            <a:r>
              <a:rPr lang="fr-CA" dirty="0" smtClean="0"/>
              <a:t> </a:t>
            </a:r>
            <a:r>
              <a:rPr lang="fr-CA" sz="1200" b="1" kern="1200" dirty="0">
                <a:solidFill>
                  <a:schemeClr val="tx1"/>
                </a:solidFill>
                <a:effectLst/>
                <a:latin typeface="Times" pitchFamily="18" charset="0"/>
              </a:rPr>
              <a:t>Annonce de l’initiative des maillons santé (décembre 2012)</a:t>
            </a:r>
            <a:endParaRPr lang="fr-CA" sz="1200" b="0" kern="1200" dirty="0">
              <a:solidFill>
                <a:schemeClr val="tx1"/>
              </a:solidFill>
              <a:effectLst/>
              <a:latin typeface="Times" pitchFamily="18"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fr-CA" sz="1200" kern="1200" dirty="0">
                <a:solidFill>
                  <a:schemeClr val="tx1"/>
                </a:solidFill>
                <a:effectLst/>
                <a:latin typeface="Times" pitchFamily="18" charset="0"/>
              </a:rPr>
              <a:t>L’indicateur utilisé dans le QIRAP est le </a:t>
            </a:r>
            <a:r>
              <a:rPr lang="fr-CA" sz="1200" i="1" kern="1200" dirty="0">
                <a:solidFill>
                  <a:schemeClr val="tx1"/>
                </a:solidFill>
                <a:effectLst/>
                <a:latin typeface="Times" pitchFamily="18" charset="0"/>
              </a:rPr>
              <a:t>nombre de patients du maillon santé avec un plan de soins coordonnés, élaboré par le maillon santé au cours du dernier trimestre</a:t>
            </a:r>
            <a:r>
              <a:rPr lang="fr-CA" sz="1200" kern="1200" dirty="0">
                <a:solidFill>
                  <a:schemeClr val="tx1"/>
                </a:solidFill>
                <a:effectLst/>
                <a:latin typeface="Times" pitchFamily="18" charset="0"/>
              </a:rPr>
              <a:t>.</a:t>
            </a:r>
            <a:endParaRPr lang="fr-CA" sz="1200" kern="1200" dirty="0">
              <a:solidFill>
                <a:schemeClr val="tx1"/>
              </a:solidFill>
              <a:effectLst/>
              <a:latin typeface="Times" pitchFamily="18" charset="0"/>
              <a:ea typeface="+mn-ea"/>
              <a:cs typeface="+mn-cs"/>
            </a:endParaRPr>
          </a:p>
          <a:p>
            <a:pPr marL="171450" indent="-171450">
              <a:buFont typeface="Arial" panose="020B0604020202020204" pitchFamily="34" charset="0"/>
              <a:buChar char="•"/>
            </a:pPr>
            <a:r>
              <a:rPr lang="fr-CA" sz="1200" kern="1200" dirty="0">
                <a:solidFill>
                  <a:schemeClr val="tx1"/>
                </a:solidFill>
                <a:effectLst/>
                <a:latin typeface="Times" pitchFamily="18" charset="0"/>
              </a:rPr>
              <a:t>Pour être inclus, le PSC doit 1) être élaboré avec le patient ou le fournisseur de soins, et au moins deux (2) professionnels se la santé, ET 2) contenir un plan pour au moins un (1) problème de santé.</a:t>
            </a:r>
          </a:p>
          <a:p>
            <a:endParaRPr lang="fr-CA" dirty="0"/>
          </a:p>
          <a:p>
            <a:r>
              <a:rPr lang="fr-CA" dirty="0" smtClean="0"/>
              <a:t>*************************************************</a:t>
            </a:r>
          </a:p>
          <a:p>
            <a:pPr marL="171450" indent="-171450">
              <a:buFont typeface="Arial" panose="020B0604020202020204" pitchFamily="34" charset="0"/>
              <a:buChar char="•"/>
            </a:pPr>
            <a:r>
              <a:rPr lang="fr-CA" sz="1200" b="1" i="1" kern="1200" dirty="0">
                <a:solidFill>
                  <a:schemeClr val="tx1"/>
                </a:solidFill>
                <a:effectLst/>
                <a:latin typeface="Times" pitchFamily="18" charset="0"/>
              </a:rPr>
              <a:t>Accès régulier et rapide aux soins primaires pour les patients aux besoins complexes. </a:t>
            </a:r>
            <a:r>
              <a:rPr lang="fr-CA" dirty="0" smtClean="0"/>
              <a:t>  </a:t>
            </a:r>
            <a:r>
              <a:rPr lang="fr-CA" sz="1200" i="1" dirty="0">
                <a:effectLst/>
              </a:rPr>
              <a:t>Un objectif central des maillons santé reste l’accès régulier et rapide à un fournisseur de soins primaires. Comme la première interaction de la plupart des patients avec le système de santé se fait par l’entremise du fournisseur de soins primaires, le fait de veiller à ce que les patients soient mis en relation avec les fournisseurs de soins primaires est essentiel à la prestation efficace de soins coordonnés pour tous les patients de l’Ontario ayant des besoins complexes. ~ </a:t>
            </a:r>
            <a:r>
              <a:rPr lang="fr-CA" sz="1200" kern="1200" dirty="0">
                <a:solidFill>
                  <a:schemeClr val="tx1"/>
                </a:solidFill>
                <a:effectLst/>
                <a:latin typeface="Times" pitchFamily="18" charset="0"/>
              </a:rPr>
              <a:t>Extrait du Advanced Health Links Guide</a:t>
            </a:r>
          </a:p>
          <a:p>
            <a:pPr marL="171450" lvl="0" indent="-171450">
              <a:buFont typeface="Arial" panose="020B0604020202020204" pitchFamily="34" charset="0"/>
              <a:buChar char="•"/>
            </a:pPr>
            <a:r>
              <a:rPr lang="fr-CA" sz="1200" kern="1200" dirty="0">
                <a:solidFill>
                  <a:schemeClr val="tx1"/>
                </a:solidFill>
                <a:effectLst/>
                <a:latin typeface="Times" pitchFamily="18" charset="0"/>
              </a:rPr>
              <a:t>L’indicateur utilisé par le QIRAP est le </a:t>
            </a:r>
            <a:r>
              <a:rPr lang="fr-CA" sz="1200" i="1" kern="1200" dirty="0">
                <a:solidFill>
                  <a:schemeClr val="tx1"/>
                </a:solidFill>
                <a:effectLst/>
                <a:latin typeface="Times" pitchFamily="18" charset="0"/>
              </a:rPr>
              <a:t>nombre de patients ayant bénéficié d’un accès régulier et rapide à un fournisseur de soins primaires (FSP)</a:t>
            </a:r>
            <a:r>
              <a:rPr lang="fr-CA" sz="1200" kern="1200" dirty="0">
                <a:solidFill>
                  <a:schemeClr val="tx1"/>
                </a:solidFill>
                <a:effectLst/>
                <a:latin typeface="Times" pitchFamily="18" charset="0"/>
              </a:rPr>
              <a:t>.</a:t>
            </a:r>
            <a:r>
              <a:rPr lang="fr-CA" dirty="0" smtClean="0"/>
              <a:t> </a:t>
            </a:r>
          </a:p>
          <a:p>
            <a:pPr marL="171450" lvl="0" indent="-171450">
              <a:buFont typeface="Arial" panose="020B0604020202020204" pitchFamily="34" charset="0"/>
              <a:buChar char="•"/>
            </a:pPr>
            <a:r>
              <a:rPr lang="fr-CA" sz="1200" kern="1200" dirty="0">
                <a:solidFill>
                  <a:schemeClr val="tx1"/>
                </a:solidFill>
                <a:effectLst/>
                <a:latin typeface="Times" pitchFamily="18" charset="0"/>
              </a:rPr>
              <a:t>Il y a trois options en matière de collecte de données, les données agrégées étant publiées dans le QIRAP.  Dans la plupart des cas, un maillon santé choisira d’utiliser une seule paire objectifs/résultats réels.</a:t>
            </a:r>
          </a:p>
          <a:p>
            <a:endParaRPr lang="fr-CA" dirty="0"/>
          </a:p>
        </p:txBody>
      </p:sp>
      <p:sp>
        <p:nvSpPr>
          <p:cNvPr id="4" name="Date Placeholder 3"/>
          <p:cNvSpPr>
            <a:spLocks noGrp="1"/>
          </p:cNvSpPr>
          <p:nvPr>
            <p:ph type="dt" idx="10"/>
          </p:nvPr>
        </p:nvSpPr>
        <p:spPr/>
        <p:txBody>
          <a:bodyPr/>
          <a:lstStyle/>
          <a:p>
            <a:fld id="{353CBE9A-4656-424A-8DC8-8CA5F2D4B2C8}" type="datetime1">
              <a:rPr lang="en-CA" smtClean="0"/>
              <a:pPr/>
              <a:t>10/06/2016</a:t>
            </a:fld>
            <a:endParaRPr lang="fr-CA" dirty="0"/>
          </a:p>
        </p:txBody>
      </p:sp>
      <p:sp>
        <p:nvSpPr>
          <p:cNvPr id="5" name="Footer Placeholder 4"/>
          <p:cNvSpPr>
            <a:spLocks noGrp="1"/>
          </p:cNvSpPr>
          <p:nvPr>
            <p:ph type="ftr" sz="quarter" idx="11"/>
          </p:nvPr>
        </p:nvSpPr>
        <p:spPr/>
        <p:txBody>
          <a:bodyPr/>
          <a:lstStyle/>
          <a:p>
            <a:r>
              <a:rPr lang="fr-CA" smtClean="0"/>
              <a:t>Direction de la qualité des services de santé</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7</a:t>
            </a:fld>
            <a:endParaRPr lang="fr-CA" dirty="0"/>
          </a:p>
        </p:txBody>
      </p:sp>
    </p:spTree>
    <p:extLst>
      <p:ext uri="{BB962C8B-B14F-4D97-AF65-F5344CB8AC3E}">
        <p14:creationId xmlns:p14="http://schemas.microsoft.com/office/powerpoint/2010/main" val="3459951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dirty="0"/>
          </a:p>
        </p:txBody>
      </p:sp>
      <p:sp>
        <p:nvSpPr>
          <p:cNvPr id="4" name="Date Placeholder 3"/>
          <p:cNvSpPr>
            <a:spLocks noGrp="1"/>
          </p:cNvSpPr>
          <p:nvPr>
            <p:ph type="dt" idx="10"/>
          </p:nvPr>
        </p:nvSpPr>
        <p:spPr/>
        <p:txBody>
          <a:bodyPr/>
          <a:lstStyle/>
          <a:p>
            <a:fld id="{353CBE9A-4656-424A-8DC8-8CA5F2D4B2C8}" type="datetime1">
              <a:rPr lang="en-CA" smtClean="0"/>
              <a:pPr/>
              <a:t>10/06/2016</a:t>
            </a:fld>
            <a:endParaRPr lang="fr-CA" dirty="0"/>
          </a:p>
        </p:txBody>
      </p:sp>
      <p:sp>
        <p:nvSpPr>
          <p:cNvPr id="5" name="Footer Placeholder 4"/>
          <p:cNvSpPr>
            <a:spLocks noGrp="1"/>
          </p:cNvSpPr>
          <p:nvPr>
            <p:ph type="ftr" sz="quarter" idx="11"/>
          </p:nvPr>
        </p:nvSpPr>
        <p:spPr/>
        <p:txBody>
          <a:bodyPr/>
          <a:lstStyle/>
          <a:p>
            <a:r>
              <a:rPr lang="fr-CA" smtClean="0"/>
              <a:t>Direction de la qualité des services de santé</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8</a:t>
            </a:fld>
            <a:endParaRPr lang="fr-CA" dirty="0"/>
          </a:p>
        </p:txBody>
      </p:sp>
    </p:spTree>
    <p:extLst>
      <p:ext uri="{BB962C8B-B14F-4D97-AF65-F5344CB8AC3E}">
        <p14:creationId xmlns:p14="http://schemas.microsoft.com/office/powerpoint/2010/main" val="4008943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353CBE9A-4656-424A-8DC8-8CA5F2D4B2C8}" type="datetime1">
              <a:rPr lang="en-CA" smtClean="0"/>
              <a:pPr/>
              <a:t>10/06/2016</a:t>
            </a:fld>
            <a:endParaRPr lang="fr-CA" dirty="0"/>
          </a:p>
        </p:txBody>
      </p:sp>
      <p:sp>
        <p:nvSpPr>
          <p:cNvPr id="5" name="Footer Placeholder 4"/>
          <p:cNvSpPr>
            <a:spLocks noGrp="1"/>
          </p:cNvSpPr>
          <p:nvPr>
            <p:ph type="ftr" sz="quarter" idx="11"/>
          </p:nvPr>
        </p:nvSpPr>
        <p:spPr/>
        <p:txBody>
          <a:bodyPr/>
          <a:lstStyle/>
          <a:p>
            <a:r>
              <a:rPr lang="fr-CA" smtClean="0"/>
              <a:t>Direction de la qualité des services de santé</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9</a:t>
            </a:fld>
            <a:endParaRPr lang="fr-CA" dirty="0"/>
          </a:p>
        </p:txBody>
      </p:sp>
    </p:spTree>
    <p:extLst>
      <p:ext uri="{BB962C8B-B14F-4D97-AF65-F5344CB8AC3E}">
        <p14:creationId xmlns:p14="http://schemas.microsoft.com/office/powerpoint/2010/main" val="3686543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81F3DEDC-9AC5-409B-8CC9-331CB041425C}" type="datetime1">
              <a:rPr lang="en-CA" smtClean="0"/>
              <a:pPr/>
              <a:t>10/06/2016</a:t>
            </a:fld>
            <a:endParaRPr lang="fr-CA" dirty="0"/>
          </a:p>
        </p:txBody>
      </p:sp>
      <p:sp>
        <p:nvSpPr>
          <p:cNvPr id="5" name="Footer Placeholder 4"/>
          <p:cNvSpPr>
            <a:spLocks noGrp="1"/>
          </p:cNvSpPr>
          <p:nvPr>
            <p:ph type="ftr" sz="quarter" idx="11"/>
          </p:nvPr>
        </p:nvSpPr>
        <p:spPr/>
        <p:txBody>
          <a:bodyPr/>
          <a:lstStyle/>
          <a:p>
            <a:r>
              <a:rPr lang="fr-CA" smtClean="0"/>
              <a:t>Direction de la qualité des services de santé</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10</a:t>
            </a:fld>
            <a:endParaRPr lang="fr-CA" dirty="0"/>
          </a:p>
        </p:txBody>
      </p:sp>
    </p:spTree>
    <p:extLst>
      <p:ext uri="{BB962C8B-B14F-4D97-AF65-F5344CB8AC3E}">
        <p14:creationId xmlns:p14="http://schemas.microsoft.com/office/powerpoint/2010/main" val="4179020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127381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71342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675570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906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150CB991-94F8-4AE6-BDC9-2D81A3868D43}" type="slidenum">
              <a:rPr lang="en-US" altLang="en-US" sz="1200" b="1" u="none">
                <a:solidFill>
                  <a:srgbClr val="FFFFFF"/>
                </a:solidFill>
              </a:rPr>
              <a:pPr algn="ctr" defTabSz="457200" eaLnBrk="1" hangingPunct="1">
                <a:spcBef>
                  <a:spcPct val="50000"/>
                </a:spcBef>
              </a:pPr>
              <a:t>‹#›</a:t>
            </a:fld>
            <a:endParaRPr lang="fr-CA"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2992002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1A136EE4-1C19-4A73-98BA-3D3ECA9A436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485328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2F4BF50B-5D7F-4D28-9CC9-64FB11468B48}"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17914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8" name="Slide Number Placeholder 6"/>
          <p:cNvSpPr>
            <a:spLocks noGrp="1"/>
          </p:cNvSpPr>
          <p:nvPr>
            <p:ph type="sldNum" sz="quarter" idx="11"/>
          </p:nvPr>
        </p:nvSpPr>
        <p:spPr/>
        <p:txBody>
          <a:bodyPr/>
          <a:lstStyle>
            <a:lvl1pPr>
              <a:defRPr/>
            </a:lvl1pPr>
          </a:lstStyle>
          <a:p>
            <a:fld id="{F2A2E6B8-0383-49C9-8156-47AC77A980AE}"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887256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4" name="Slide Number Placeholder 6"/>
          <p:cNvSpPr>
            <a:spLocks noGrp="1"/>
          </p:cNvSpPr>
          <p:nvPr>
            <p:ph type="sldNum" sz="quarter" idx="11"/>
          </p:nvPr>
        </p:nvSpPr>
        <p:spPr/>
        <p:txBody>
          <a:bodyPr/>
          <a:lstStyle>
            <a:lvl1pPr>
              <a:defRPr/>
            </a:lvl1pPr>
          </a:lstStyle>
          <a:p>
            <a:fld id="{44B7F5FD-EBDD-4A31-AADA-1AEECB8D12A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5462288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3" name="Slide Number Placeholder 6"/>
          <p:cNvSpPr>
            <a:spLocks noGrp="1"/>
          </p:cNvSpPr>
          <p:nvPr>
            <p:ph type="sldNum" sz="quarter" idx="11"/>
          </p:nvPr>
        </p:nvSpPr>
        <p:spPr/>
        <p:txBody>
          <a:bodyPr/>
          <a:lstStyle>
            <a:lvl1pPr>
              <a:defRPr/>
            </a:lvl1pPr>
          </a:lstStyle>
          <a:p>
            <a:fld id="{AE70DB86-A892-4C59-915D-C22509EA933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41878281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B88BF280-2E7E-41F3-94DB-F664D27733EC}"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054858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4830897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153E20D2-2821-43B2-8472-1C6BF8648BB2}"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4621010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2BC76EAF-A089-4739-8C9F-AA819A74F00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2695051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6C67CFBC-7151-49D6-A9C8-DDB601A82AD0}"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3444548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3376830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38" y="42863"/>
            <a:ext cx="9085262" cy="677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Ontario -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6288" y="6016625"/>
            <a:ext cx="1725612"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09600" y="1611313"/>
            <a:ext cx="7772400" cy="1262062"/>
          </a:xfrm>
        </p:spPr>
        <p:txBody>
          <a:bodyPr anchor="t"/>
          <a:lstStyle>
            <a:lvl1pPr>
              <a:defRPr sz="4800"/>
            </a:lvl1pPr>
          </a:lstStyle>
          <a:p>
            <a:r>
              <a:rPr lang="en-CA"/>
              <a:t>Click to edit Master title style</a:t>
            </a:r>
          </a:p>
        </p:txBody>
      </p:sp>
      <p:sp>
        <p:nvSpPr>
          <p:cNvPr id="3075" name="Rectangle 3"/>
          <p:cNvSpPr>
            <a:spLocks noGrp="1" noChangeArrowheads="1"/>
          </p:cNvSpPr>
          <p:nvPr>
            <p:ph type="subTitle" idx="1"/>
          </p:nvPr>
        </p:nvSpPr>
        <p:spPr>
          <a:xfrm>
            <a:off x="609600" y="3349625"/>
            <a:ext cx="7780338" cy="844550"/>
          </a:xfrm>
        </p:spPr>
        <p:txBody>
          <a:bodyPr anchor="b"/>
          <a:lstStyle>
            <a:lvl1pPr marL="0" indent="0">
              <a:spcAft>
                <a:spcPct val="0"/>
              </a:spcAft>
              <a:buFont typeface="Times" pitchFamily="18" charset="0"/>
              <a:buNone/>
              <a:defRPr sz="2500"/>
            </a:lvl1pPr>
          </a:lstStyle>
          <a:p>
            <a:r>
              <a:rPr lang="en-CA"/>
              <a:t>Click to edit Master subtitle style</a:t>
            </a:r>
          </a:p>
        </p:txBody>
      </p:sp>
      <p:sp>
        <p:nvSpPr>
          <p:cNvPr id="6" name="Rectangle 4"/>
          <p:cNvSpPr>
            <a:spLocks noGrp="1" noChangeArrowheads="1"/>
          </p:cNvSpPr>
          <p:nvPr>
            <p:ph type="dt" sz="half" idx="10"/>
          </p:nvPr>
        </p:nvSpPr>
        <p:spPr>
          <a:xfrm>
            <a:off x="685800" y="6248400"/>
            <a:ext cx="1905000" cy="457200"/>
          </a:xfrm>
        </p:spPr>
        <p:txBody>
          <a:bodyPr/>
          <a:lstStyle>
            <a:lvl1pPr>
              <a:defRPr/>
            </a:lvl1pPr>
          </a:lstStyle>
          <a:p>
            <a:fld id="{D8CEA04F-C319-42F1-ABEF-82D426474134}" type="datetime1">
              <a:rPr lang="en-CA">
                <a:solidFill>
                  <a:srgbClr val="000000"/>
                </a:solidFill>
              </a:rPr>
              <a:pPr/>
              <a:t>10/06/2016</a:t>
            </a:fld>
            <a:endParaRPr lang="en-CA" dirty="0">
              <a:solidFill>
                <a:srgbClr val="000000"/>
              </a:solidFill>
            </a:endParaRPr>
          </a:p>
        </p:txBody>
      </p:sp>
    </p:spTree>
    <p:extLst>
      <p:ext uri="{BB962C8B-B14F-4D97-AF65-F5344CB8AC3E}">
        <p14:creationId xmlns:p14="http://schemas.microsoft.com/office/powerpoint/2010/main" val="11920228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a:xfrm>
            <a:off x="608013" y="1219200"/>
            <a:ext cx="77724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7805E304-6533-4494-8748-B2B4FCC1472D}" type="datetime1">
              <a:rPr lang="en-CA">
                <a:solidFill>
                  <a:srgbClr val="000000"/>
                </a:solidFill>
              </a:rPr>
              <a:pPr/>
              <a:t>10/06/2016</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33C67B63-388E-44A4-8B3E-9067F2FB2851}"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6106967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1" cap="all">
                <a:latin typeface="+mj-lt"/>
              </a:defRPr>
            </a:lvl1pPr>
          </a:lstStyle>
          <a:p>
            <a:r>
              <a:rPr lang="en-US" dirty="0"/>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BA0A3EA7-DFF7-4FBC-A6F5-AD47AC6D188C}" type="datetime1">
              <a:rPr lang="en-CA">
                <a:solidFill>
                  <a:srgbClr val="000000"/>
                </a:solidFill>
              </a:rPr>
              <a:pPr/>
              <a:t>10/06/2016</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8075D3D6-74B3-439C-9E99-9F34E31BA25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702303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080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5704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Rectangle 4"/>
          <p:cNvSpPr>
            <a:spLocks noGrp="1" noChangeArrowheads="1"/>
          </p:cNvSpPr>
          <p:nvPr>
            <p:ph type="dt" sz="half" idx="10"/>
          </p:nvPr>
        </p:nvSpPr>
        <p:spPr>
          <a:ln/>
        </p:spPr>
        <p:txBody>
          <a:bodyPr/>
          <a:lstStyle>
            <a:lvl1pPr>
              <a:defRPr/>
            </a:lvl1pPr>
          </a:lstStyle>
          <a:p>
            <a:fld id="{EEEB89C1-022E-4C20-B20E-0C8AFB18D3B3}" type="datetime1">
              <a:rPr lang="en-CA">
                <a:solidFill>
                  <a:srgbClr val="000000"/>
                </a:solidFill>
              </a:rPr>
              <a:pPr/>
              <a:t>10/06/2016</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F6BF9E9C-0790-4052-BBF8-D12AD1277EDF}"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8319723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Rectangle 4"/>
          <p:cNvSpPr>
            <a:spLocks noGrp="1" noChangeArrowheads="1"/>
          </p:cNvSpPr>
          <p:nvPr>
            <p:ph type="dt" sz="half" idx="10"/>
          </p:nvPr>
        </p:nvSpPr>
        <p:spPr>
          <a:ln/>
        </p:spPr>
        <p:txBody>
          <a:bodyPr/>
          <a:lstStyle>
            <a:lvl1pPr>
              <a:defRPr/>
            </a:lvl1pPr>
          </a:lstStyle>
          <a:p>
            <a:fld id="{6B80170E-7C08-4D59-9F11-CD73B14F0C5A}" type="datetime1">
              <a:rPr lang="en-CA">
                <a:solidFill>
                  <a:srgbClr val="000000"/>
                </a:solidFill>
              </a:rPr>
              <a:pPr/>
              <a:t>10/06/2016</a:t>
            </a:fld>
            <a:endParaRPr lang="en-CA"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9" name="Rectangle 6"/>
          <p:cNvSpPr>
            <a:spLocks noGrp="1" noChangeArrowheads="1"/>
          </p:cNvSpPr>
          <p:nvPr>
            <p:ph type="sldNum" sz="quarter" idx="12"/>
          </p:nvPr>
        </p:nvSpPr>
        <p:spPr>
          <a:ln/>
        </p:spPr>
        <p:txBody>
          <a:bodyPr/>
          <a:lstStyle>
            <a:lvl1pPr>
              <a:defRPr/>
            </a:lvl1pPr>
          </a:lstStyle>
          <a:p>
            <a:fld id="{E911ADE6-056A-4E39-848F-7AA7665E994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0504158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fld id="{7B066473-FB10-46EC-BBAA-185DB5DF24B2}" type="datetime1">
              <a:rPr lang="en-CA">
                <a:solidFill>
                  <a:srgbClr val="000000"/>
                </a:solidFill>
              </a:rPr>
              <a:pPr/>
              <a:t>10/06/2016</a:t>
            </a:fld>
            <a:endParaRPr lang="en-CA"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5" name="Rectangle 6"/>
          <p:cNvSpPr>
            <a:spLocks noGrp="1" noChangeArrowheads="1"/>
          </p:cNvSpPr>
          <p:nvPr>
            <p:ph type="sldNum" sz="quarter" idx="12"/>
          </p:nvPr>
        </p:nvSpPr>
        <p:spPr>
          <a:ln/>
        </p:spPr>
        <p:txBody>
          <a:bodyPr/>
          <a:lstStyle>
            <a:lvl1pPr>
              <a:defRPr/>
            </a:lvl1pPr>
          </a:lstStyle>
          <a:p>
            <a:fld id="{46BB7D92-C1B4-415A-BBC1-83091370F52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955284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292862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22BDBC74-C210-40C6-9190-E9991AF388CE}" type="datetime1">
              <a:rPr lang="en-CA">
                <a:solidFill>
                  <a:srgbClr val="000000"/>
                </a:solidFill>
              </a:rPr>
              <a:pPr/>
              <a:t>10/06/2016</a:t>
            </a:fld>
            <a:endParaRPr lang="en-CA"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4" name="Rectangle 6"/>
          <p:cNvSpPr>
            <a:spLocks noGrp="1" noChangeArrowheads="1"/>
          </p:cNvSpPr>
          <p:nvPr>
            <p:ph type="sldNum" sz="quarter" idx="12"/>
          </p:nvPr>
        </p:nvSpPr>
        <p:spPr>
          <a:ln/>
        </p:spPr>
        <p:txBody>
          <a:bodyPr/>
          <a:lstStyle>
            <a:lvl1pPr>
              <a:defRPr/>
            </a:lvl1pPr>
          </a:lstStyle>
          <a:p>
            <a:fld id="{F1183F2A-4376-4AD9-B576-2BAEAE649AF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3033997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D756F05-E29E-4D19-B6DB-20BBFF0EEE45}" type="datetime1">
              <a:rPr lang="en-CA">
                <a:solidFill>
                  <a:srgbClr val="000000"/>
                </a:solidFill>
              </a:rPr>
              <a:pPr/>
              <a:t>10/06/2016</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BFA3A666-5D28-4A27-AC9E-B9606AFDA59D}"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5402946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33C9C661-CA18-42AA-A907-A482874B77AC}" type="datetime1">
              <a:rPr lang="en-CA">
                <a:solidFill>
                  <a:srgbClr val="000000"/>
                </a:solidFill>
              </a:rPr>
              <a:pPr/>
              <a:t>10/06/2016</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07400678-8B37-44F3-91A7-B1590EC7BC0B}"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850787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91180F80-7426-4DCB-AE14-3CCAAC54FC42}" type="datetime1">
              <a:rPr lang="en-CA">
                <a:solidFill>
                  <a:srgbClr val="000000"/>
                </a:solidFill>
              </a:rPr>
              <a:pPr/>
              <a:t>10/06/2016</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A304C528-3F54-464F-867E-7D9E3C763BD0}"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664262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38900" y="587375"/>
            <a:ext cx="1943100" cy="55086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08013" y="587375"/>
            <a:ext cx="5678487" cy="55086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5FD236A5-2459-4C56-B263-0361189B5DD6}" type="datetime1">
              <a:rPr lang="en-CA">
                <a:solidFill>
                  <a:srgbClr val="000000"/>
                </a:solidFill>
              </a:rPr>
              <a:pPr/>
              <a:t>10/06/2016</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EFC54B53-9E03-4560-99BD-AAD9B32C498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408333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Date Placeholder 3"/>
          <p:cNvSpPr>
            <a:spLocks noGrp="1"/>
          </p:cNvSpPr>
          <p:nvPr>
            <p:ph type="dt" sz="half" idx="10"/>
          </p:nvPr>
        </p:nvSpPr>
        <p:spPr>
          <a:xfrm>
            <a:off x="685800" y="6491288"/>
            <a:ext cx="1905000" cy="214312"/>
          </a:xfrm>
        </p:spPr>
        <p:txBody>
          <a:bodyPr/>
          <a:lstStyle>
            <a:lvl1pPr>
              <a:defRPr/>
            </a:lvl1pPr>
          </a:lstStyle>
          <a:p>
            <a:fld id="{6886C0A8-AE21-4CEE-A747-C19C6EE41067}" type="datetime1">
              <a:rPr lang="en-CA">
                <a:solidFill>
                  <a:srgbClr val="000000"/>
                </a:solidFill>
              </a:rPr>
              <a:pPr/>
              <a:t>10/06/2016</a:t>
            </a:fld>
            <a:endParaRPr lang="en-CA" dirty="0">
              <a:solidFill>
                <a:srgbClr val="000000"/>
              </a:solidFill>
            </a:endParaRPr>
          </a:p>
        </p:txBody>
      </p:sp>
      <p:sp>
        <p:nvSpPr>
          <p:cNvPr id="5" name="Footer Placeholder 4"/>
          <p:cNvSpPr>
            <a:spLocks noGrp="1"/>
          </p:cNvSpPr>
          <p:nvPr>
            <p:ph type="ftr" sz="quarter" idx="11"/>
          </p:nvPr>
        </p:nvSpPr>
        <p:spPr>
          <a:xfrm>
            <a:off x="3124200" y="6491288"/>
            <a:ext cx="2895600" cy="214312"/>
          </a:xfrm>
        </p:spPr>
        <p:txBody>
          <a:bodyPr/>
          <a:lstStyle>
            <a:lvl1pPr>
              <a:defRPr/>
            </a:lvl1pPr>
          </a:lstStyle>
          <a:p>
            <a:r>
              <a:rPr lang="en-CA" dirty="0">
                <a:solidFill>
                  <a:srgbClr val="8D988F"/>
                </a:solidFill>
              </a:rPr>
              <a:t>Health Quality Branch</a:t>
            </a:r>
          </a:p>
        </p:txBody>
      </p:sp>
      <p:sp>
        <p:nvSpPr>
          <p:cNvPr id="6" name="Slide Number Placeholder 5"/>
          <p:cNvSpPr>
            <a:spLocks noGrp="1"/>
          </p:cNvSpPr>
          <p:nvPr>
            <p:ph type="sldNum" sz="quarter" idx="12"/>
          </p:nvPr>
        </p:nvSpPr>
        <p:spPr>
          <a:xfrm>
            <a:off x="7051675" y="6503988"/>
            <a:ext cx="1905000" cy="201612"/>
          </a:xfrm>
        </p:spPr>
        <p:txBody>
          <a:bodyPr/>
          <a:lstStyle>
            <a:lvl1pPr>
              <a:defRPr/>
            </a:lvl1pPr>
          </a:lstStyle>
          <a:p>
            <a:fld id="{A60BB2CA-15B8-4D42-98A4-83F36C4AC48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366090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E563DB37-29D8-4A8E-BBDB-5EDA90661A60}" type="slidenum">
              <a:rPr lang="en-US" altLang="en-US" sz="1200" b="1" u="none">
                <a:solidFill>
                  <a:srgbClr val="FFFFFF"/>
                </a:solidFill>
              </a:rPr>
              <a:pPr algn="ctr" defTabSz="457200" eaLnBrk="1" hangingPunct="1">
                <a:spcBef>
                  <a:spcPct val="50000"/>
                </a:spcBef>
              </a:pPr>
              <a:t>‹#›</a:t>
            </a:fld>
            <a:endParaRPr lang="fr-CA"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457200" y="1239838"/>
            <a:ext cx="8229600" cy="4322762"/>
          </a:xfrm>
          <a:prstGeom prst="rect">
            <a:avLst/>
          </a:prstGeom>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8989981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nd ">
    <p:spTree>
      <p:nvGrpSpPr>
        <p:cNvPr id="1" name=""/>
        <p:cNvGrpSpPr/>
        <p:nvPr/>
      </p:nvGrpSpPr>
      <p:grpSpPr>
        <a:xfrm>
          <a:off x="0" y="0"/>
          <a:ext cx="0" cy="0"/>
          <a:chOff x="0" y="0"/>
          <a:chExt cx="0" cy="0"/>
        </a:xfrm>
      </p:grpSpPr>
      <p:sp>
        <p:nvSpPr>
          <p:cNvPr id="5" name="Text Placeholder 2"/>
          <p:cNvSpPr>
            <a:spLocks noGrp="1"/>
          </p:cNvSpPr>
          <p:nvPr>
            <p:ph idx="1"/>
          </p:nvPr>
        </p:nvSpPr>
        <p:spPr>
          <a:xfrm>
            <a:off x="5148064" y="2852936"/>
            <a:ext cx="2952328" cy="1512168"/>
          </a:xfrm>
          <a:prstGeom prst="rect">
            <a:avLst/>
          </a:prstGeom>
        </p:spPr>
        <p:txBody>
          <a:bodyPr rtlCol="0">
            <a:normAutofit/>
          </a:bodyPr>
          <a:lstStyle/>
          <a:p>
            <a:pPr lvl="0"/>
            <a:r>
              <a:rPr lang="en-US" noProof="0" dirty="0" err="1"/>
              <a:t>www.HQOntario.ca</a:t>
            </a:r>
            <a:endParaRPr lang="en-US" noProof="0" dirty="0"/>
          </a:p>
        </p:txBody>
      </p:sp>
    </p:spTree>
    <p:extLst>
      <p:ext uri="{BB962C8B-B14F-4D97-AF65-F5344CB8AC3E}">
        <p14:creationId xmlns:p14="http://schemas.microsoft.com/office/powerpoint/2010/main" val="1631166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82432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836345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
        <p:nvSpPr>
          <p:cNvPr id="3" name="Slide Number Placeholder 6"/>
          <p:cNvSpPr>
            <a:spLocks noGrp="1"/>
          </p:cNvSpPr>
          <p:nvPr>
            <p:ph type="sldNum" sz="quarter" idx="11"/>
          </p:nvPr>
        </p:nvSpPr>
        <p:spPr>
          <a:xfrm>
            <a:off x="4343400" y="6477000"/>
            <a:ext cx="457200" cy="300038"/>
          </a:xfrm>
          <a:prstGeom prst="rect">
            <a:avLst/>
          </a:prstGeom>
        </p:spPr>
        <p:txBody>
          <a:bodyPr/>
          <a:lstStyle>
            <a:lvl1pPr>
              <a:defRPr/>
            </a:lvl1pPr>
          </a:lstStyle>
          <a:p>
            <a:pPr defTabSz="457200"/>
            <a:fld id="{0E1957AB-82E3-4E9D-BEA5-7A44EC481F74}" type="slidenum">
              <a:rPr lang="en-US" altLang="en-US" sz="1400" u="sng">
                <a:solidFill>
                  <a:prstClr val="black"/>
                </a:solidFill>
                <a:latin typeface="Arial" panose="020B0604020202020204" pitchFamily="34" charset="0"/>
                <a:ea typeface="MS PGothic" panose="020B0600070205080204" pitchFamily="34" charset="-128"/>
              </a:rPr>
              <a:pPr defTabSz="457200"/>
              <a:t>‹#›</a:t>
            </a:fld>
            <a:endParaRPr lang="en-US" altLang="en-US" sz="1400" u="sng" dirty="0">
              <a:solidFill>
                <a:prstClr val="black"/>
              </a:solidFill>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13601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3848570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549958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3934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4.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5.xml"/><Relationship Id="rId1" Type="http://schemas.openxmlformats.org/officeDocument/2006/relationships/slideLayout" Target="../slideLayouts/slideLayout36.xml"/><Relationship Id="rId4" Type="http://schemas.openxmlformats.org/officeDocument/2006/relationships/image" Target="../media/image5.emf"/></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theme" Target="../theme/theme6.xml"/><Relationship Id="rId1"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prstClr val="black"/>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prstClr val="white"/>
                </a:solidFill>
              </a:rPr>
              <a:t>www.HQOntario.ca</a:t>
            </a:r>
            <a:endParaRPr lang="en-CA" dirty="0">
              <a:solidFill>
                <a:prstClr val="white"/>
              </a:solidFill>
            </a:endParaRPr>
          </a:p>
        </p:txBody>
      </p:sp>
      <p:pic>
        <p:nvPicPr>
          <p:cNvPr id="2055" name="Picture 5" descr="HQO Eng wht.eps"/>
          <p:cNvPicPr>
            <a:picLocks noChangeAspect="1"/>
          </p:cNvPicPr>
          <p:nvPr/>
        </p:nvPicPr>
        <p:blipFill>
          <a:blip r:embed="rId13" cstate="print">
            <a:extLst>
              <a:ext uri="{28A0092B-C50C-407E-A947-70E740481C1C}">
                <a14:useLocalDpi xmlns:a14="http://schemas.microsoft.com/office/drawing/2010/main"/>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101060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5" descr="HQO Eng wht.eps"/>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1" descr="HQO Eng blk.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777163" y="6054725"/>
            <a:ext cx="1331912"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1"/>
          <p:cNvSpPr>
            <a:spLocks noChangeArrowheads="1"/>
          </p:cNvSpPr>
          <p:nvPr userDrawn="1"/>
        </p:nvSpPr>
        <p:spPr bwMode="auto">
          <a:xfrm>
            <a:off x="0" y="5794375"/>
            <a:ext cx="9144000" cy="260350"/>
          </a:xfrm>
          <a:prstGeom prst="rect">
            <a:avLst/>
          </a:prstGeom>
          <a:solidFill>
            <a:srgbClr val="0C6577"/>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29" name="Rectangle 5"/>
          <p:cNvSpPr>
            <a:spLocks noChangeArrowheads="1"/>
          </p:cNvSpPr>
          <p:nvPr userDrawn="1"/>
        </p:nvSpPr>
        <p:spPr bwMode="auto">
          <a:xfrm>
            <a:off x="0" y="5013325"/>
            <a:ext cx="9144000" cy="574675"/>
          </a:xfrm>
          <a:prstGeom prst="rect">
            <a:avLst/>
          </a:prstGeom>
          <a:solidFill>
            <a:srgbClr val="499908"/>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0" name="Rectangle 7"/>
          <p:cNvSpPr>
            <a:spLocks noChangeArrowheads="1"/>
          </p:cNvSpPr>
          <p:nvPr userDrawn="1"/>
        </p:nvSpPr>
        <p:spPr bwMode="auto">
          <a:xfrm>
            <a:off x="0" y="3429000"/>
            <a:ext cx="9144000" cy="1152525"/>
          </a:xfrm>
          <a:prstGeom prst="rect">
            <a:avLst/>
          </a:prstGeom>
          <a:solidFill>
            <a:srgbClr val="C27C0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1" name="Rectangle 1"/>
          <p:cNvSpPr>
            <a:spLocks noChangeArrowheads="1"/>
          </p:cNvSpPr>
          <p:nvPr userDrawn="1"/>
        </p:nvSpPr>
        <p:spPr bwMode="auto">
          <a:xfrm>
            <a:off x="0" y="-100013"/>
            <a:ext cx="9144000" cy="2806701"/>
          </a:xfrm>
          <a:prstGeom prst="rect">
            <a:avLst/>
          </a:prstGeom>
          <a:solidFill>
            <a:srgbClr val="11899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Tree>
    <p:extLst>
      <p:ext uri="{BB962C8B-B14F-4D97-AF65-F5344CB8AC3E}">
        <p14:creationId xmlns:p14="http://schemas.microsoft.com/office/powerpoint/2010/main" val="627911294"/>
      </p:ext>
    </p:extLst>
  </p:cSld>
  <p:clrMap bg1="lt1" tx1="dk1" bg2="lt2" tx2="dk2" accent1="accent1" accent2="accent2" accent3="accent3" accent4="accent4" accent5="accent5" accent6="accent6" hlink="hlink" folHlink="folHlink"/>
  <p:sldLayoutIdLst>
    <p:sldLayoutId id="2147483675" r:id="rId1"/>
  </p:sldLayoutIdLst>
  <p:hf sldNum="0" hdr="0" dt="0"/>
  <p:txStyles>
    <p:titleStyle>
      <a:lvl1pPr algn="l" rtl="0" eaLnBrk="0" fontAlgn="base" hangingPunct="0">
        <a:spcBef>
          <a:spcPct val="0"/>
        </a:spcBef>
        <a:spcAft>
          <a:spcPct val="0"/>
        </a:spcAft>
        <a:defRPr sz="2400" b="1">
          <a:solidFill>
            <a:srgbClr val="000000"/>
          </a:solidFill>
          <a:latin typeface="+mj-lt"/>
          <a:ea typeface="MS PGothic" panose="020B0600070205080204" pitchFamily="34" charset="-128"/>
          <a:cs typeface="ＭＳ Ｐゴシック" charset="-128"/>
        </a:defRPr>
      </a:lvl1pPr>
      <a:lvl2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2pPr>
      <a:lvl3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3pPr>
      <a:lvl4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4pPr>
      <a:lvl5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5pPr>
      <a:lvl6pPr marL="457200" algn="ctr" rtl="0" fontAlgn="base">
        <a:spcBef>
          <a:spcPct val="0"/>
        </a:spcBef>
        <a:spcAft>
          <a:spcPct val="0"/>
        </a:spcAft>
        <a:defRPr sz="3600" b="1">
          <a:solidFill>
            <a:srgbClr val="008E8F"/>
          </a:solidFill>
          <a:latin typeface="Arial" charset="0"/>
        </a:defRPr>
      </a:lvl6pPr>
      <a:lvl7pPr marL="914400" algn="ctr" rtl="0" fontAlgn="base">
        <a:spcBef>
          <a:spcPct val="0"/>
        </a:spcBef>
        <a:spcAft>
          <a:spcPct val="0"/>
        </a:spcAft>
        <a:defRPr sz="3600" b="1">
          <a:solidFill>
            <a:srgbClr val="008E8F"/>
          </a:solidFill>
          <a:latin typeface="Arial" charset="0"/>
        </a:defRPr>
      </a:lvl7pPr>
      <a:lvl8pPr marL="1371600" algn="ctr" rtl="0" fontAlgn="base">
        <a:spcBef>
          <a:spcPct val="0"/>
        </a:spcBef>
        <a:spcAft>
          <a:spcPct val="0"/>
        </a:spcAft>
        <a:defRPr sz="3600" b="1">
          <a:solidFill>
            <a:srgbClr val="008E8F"/>
          </a:solidFill>
          <a:latin typeface="Arial" charset="0"/>
        </a:defRPr>
      </a:lvl8pPr>
      <a:lvl9pPr marL="1828800" algn="ctr" rtl="0" fontAlgn="base">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55891DED-E6B3-49D7-8D3B-5D621779D901}"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055" name="Picture 5" descr="HQO Eng wht.eps"/>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294441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3988" y="171450"/>
            <a:ext cx="8661400"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t>Click to edit Master title style</a:t>
            </a:r>
          </a:p>
        </p:txBody>
      </p:sp>
      <p:sp>
        <p:nvSpPr>
          <p:cNvPr id="1027" name="Rectangle 3"/>
          <p:cNvSpPr>
            <a:spLocks noGrp="1" noChangeArrowheads="1"/>
          </p:cNvSpPr>
          <p:nvPr>
            <p:ph type="body" idx="1"/>
          </p:nvPr>
        </p:nvSpPr>
        <p:spPr bwMode="auto">
          <a:xfrm>
            <a:off x="608013" y="12192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p>
        </p:txBody>
      </p:sp>
      <p:sp>
        <p:nvSpPr>
          <p:cNvPr id="1028" name="Rectangle 4"/>
          <p:cNvSpPr>
            <a:spLocks noGrp="1" noChangeArrowheads="1"/>
          </p:cNvSpPr>
          <p:nvPr>
            <p:ph type="dt" sz="half" idx="2"/>
          </p:nvPr>
        </p:nvSpPr>
        <p:spPr bwMode="auto">
          <a:xfrm>
            <a:off x="685800" y="6491288"/>
            <a:ext cx="19050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Narrow" pitchFamily="34" charset="0"/>
              </a:defRPr>
            </a:lvl1pPr>
          </a:lstStyle>
          <a:p>
            <a:pPr fontAlgn="auto">
              <a:spcBef>
                <a:spcPts val="0"/>
              </a:spcBef>
              <a:spcAft>
                <a:spcPts val="0"/>
              </a:spcAft>
            </a:pPr>
            <a:fld id="{4354138E-4AB9-4430-96B3-357D2D38EB22}" type="datetime1">
              <a:rPr lang="en-CA">
                <a:solidFill>
                  <a:srgbClr val="000000"/>
                </a:solidFill>
                <a:ea typeface="MS PGothic" panose="020B0600070205080204" pitchFamily="34" charset="-128"/>
              </a:rPr>
              <a:pPr fontAlgn="auto">
                <a:spcBef>
                  <a:spcPts val="0"/>
                </a:spcBef>
                <a:spcAft>
                  <a:spcPts val="0"/>
                </a:spcAft>
              </a:pPr>
              <a:t>10/06/2016</a:t>
            </a:fld>
            <a:endParaRPr lang="en-CA" dirty="0">
              <a:solidFill>
                <a:srgbClr val="000000"/>
              </a:solidFill>
              <a:ea typeface="MS PGothic" panose="020B0600070205080204" pitchFamily="34" charset="-128"/>
            </a:endParaRPr>
          </a:p>
        </p:txBody>
      </p:sp>
      <p:sp>
        <p:nvSpPr>
          <p:cNvPr id="1029" name="Rectangle 5"/>
          <p:cNvSpPr>
            <a:spLocks noGrp="1" noChangeArrowheads="1"/>
          </p:cNvSpPr>
          <p:nvPr>
            <p:ph type="ftr" sz="quarter" idx="3"/>
          </p:nvPr>
        </p:nvSpPr>
        <p:spPr bwMode="auto">
          <a:xfrm>
            <a:off x="3124200" y="6491288"/>
            <a:ext cx="28956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000">
                <a:solidFill>
                  <a:schemeClr val="bg2"/>
                </a:solidFill>
                <a:latin typeface="Arial" pitchFamily="34" charset="0"/>
              </a:defRPr>
            </a:lvl1pPr>
          </a:lstStyle>
          <a:p>
            <a:pPr fontAlgn="auto">
              <a:spcBef>
                <a:spcPts val="0"/>
              </a:spcBef>
              <a:spcAft>
                <a:spcPts val="0"/>
              </a:spcAft>
            </a:pPr>
            <a:r>
              <a:rPr lang="en-CA" dirty="0">
                <a:solidFill>
                  <a:srgbClr val="8D988F"/>
                </a:solidFill>
                <a:ea typeface="MS PGothic" panose="020B0600070205080204" pitchFamily="34" charset="-128"/>
              </a:rPr>
              <a:t>Health Quality Branch</a:t>
            </a:r>
          </a:p>
        </p:txBody>
      </p:sp>
      <p:sp>
        <p:nvSpPr>
          <p:cNvPr id="1030" name="Rectangle 6"/>
          <p:cNvSpPr>
            <a:spLocks noGrp="1" noChangeArrowheads="1"/>
          </p:cNvSpPr>
          <p:nvPr>
            <p:ph type="sldNum" sz="quarter" idx="4"/>
          </p:nvPr>
        </p:nvSpPr>
        <p:spPr bwMode="auto">
          <a:xfrm>
            <a:off x="7051675" y="6503988"/>
            <a:ext cx="1905000" cy="2016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000">
                <a:latin typeface="Arial Narrow" pitchFamily="34" charset="0"/>
              </a:defRPr>
            </a:lvl1pPr>
          </a:lstStyle>
          <a:p>
            <a:pPr fontAlgn="auto">
              <a:spcBef>
                <a:spcPts val="0"/>
              </a:spcBef>
              <a:spcAft>
                <a:spcPts val="0"/>
              </a:spcAft>
            </a:pPr>
            <a:fld id="{333B28C0-006B-4EA4-9375-AA3ACA4BF436}" type="slidenum">
              <a:rPr lang="en-CA">
                <a:solidFill>
                  <a:srgbClr val="000000"/>
                </a:solidFill>
                <a:ea typeface="MS PGothic" panose="020B0600070205080204" pitchFamily="34" charset="-128"/>
              </a:rPr>
              <a:pPr fontAlgn="auto">
                <a:spcBef>
                  <a:spcPts val="0"/>
                </a:spcBef>
                <a:spcAft>
                  <a:spcPts val="0"/>
                </a:spcAft>
              </a:pPr>
              <a:t>‹#›</a:t>
            </a:fld>
            <a:endParaRPr lang="en-CA" dirty="0">
              <a:solidFill>
                <a:srgbClr val="000000"/>
              </a:solidFill>
              <a:ea typeface="MS PGothic" panose="020B0600070205080204" pitchFamily="34" charset="-128"/>
            </a:endParaRPr>
          </a:p>
        </p:txBody>
      </p:sp>
      <p:sp>
        <p:nvSpPr>
          <p:cNvPr id="1034" name="Rectangle 10"/>
          <p:cNvSpPr>
            <a:spLocks noChangeArrowheads="1"/>
          </p:cNvSpPr>
          <p:nvPr/>
        </p:nvSpPr>
        <p:spPr bwMode="auto">
          <a:xfrm>
            <a:off x="69850" y="68263"/>
            <a:ext cx="9004300" cy="6718300"/>
          </a:xfrm>
          <a:prstGeom prst="rect">
            <a:avLst/>
          </a:prstGeom>
          <a:noFill/>
          <a:ln w="12700">
            <a:solidFill>
              <a:srgbClr val="007A87"/>
            </a:solidFill>
            <a:miter lim="800000"/>
            <a:headEnd/>
            <a:tailEnd/>
          </a:ln>
          <a:effectLst/>
          <a:extLst/>
        </p:spPr>
        <p:txBody>
          <a:bodyPr wrap="none" anchor="ctr"/>
          <a:lstStyle/>
          <a:p>
            <a:pPr eaLnBrk="0" fontAlgn="auto" hangingPunct="0">
              <a:spcBef>
                <a:spcPts val="0"/>
              </a:spcBef>
              <a:spcAft>
                <a:spcPts val="0"/>
              </a:spcAft>
              <a:defRPr/>
            </a:pPr>
            <a:endParaRPr lang="en-US" sz="1800" dirty="0">
              <a:solidFill>
                <a:srgbClr val="000000"/>
              </a:solidFill>
              <a:latin typeface="Times" charset="0"/>
              <a:ea typeface="ＭＳ Ｐゴシック" charset="0"/>
            </a:endParaRPr>
          </a:p>
        </p:txBody>
      </p:sp>
    </p:spTree>
    <p:extLst>
      <p:ext uri="{BB962C8B-B14F-4D97-AF65-F5344CB8AC3E}">
        <p14:creationId xmlns:p14="http://schemas.microsoft.com/office/powerpoint/2010/main" val="3522575320"/>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hf hdr="0" dt="0"/>
  <p:txStyles>
    <p:titleStyle>
      <a:lvl1pPr algn="l" rtl="0" eaLnBrk="0" fontAlgn="base" hangingPunct="0">
        <a:spcBef>
          <a:spcPct val="0"/>
        </a:spcBef>
        <a:spcAft>
          <a:spcPct val="0"/>
        </a:spcAft>
        <a:defRPr b="1">
          <a:solidFill>
            <a:srgbClr val="007A87"/>
          </a:solidFill>
          <a:latin typeface="Arial" pitchFamily="34" charset="0"/>
          <a:ea typeface="+mj-ea"/>
          <a:cs typeface="+mj-cs"/>
        </a:defRPr>
      </a:lvl1pPr>
      <a:lvl2pPr algn="l" rtl="0" eaLnBrk="0" fontAlgn="base" hangingPunct="0">
        <a:spcBef>
          <a:spcPct val="0"/>
        </a:spcBef>
        <a:spcAft>
          <a:spcPct val="0"/>
        </a:spcAft>
        <a:defRPr b="1">
          <a:solidFill>
            <a:srgbClr val="007A87"/>
          </a:solidFill>
          <a:latin typeface="Arial" pitchFamily="34" charset="0"/>
        </a:defRPr>
      </a:lvl2pPr>
      <a:lvl3pPr algn="l" rtl="0" eaLnBrk="0" fontAlgn="base" hangingPunct="0">
        <a:spcBef>
          <a:spcPct val="0"/>
        </a:spcBef>
        <a:spcAft>
          <a:spcPct val="0"/>
        </a:spcAft>
        <a:defRPr b="1">
          <a:solidFill>
            <a:srgbClr val="007A87"/>
          </a:solidFill>
          <a:latin typeface="Arial" pitchFamily="34" charset="0"/>
        </a:defRPr>
      </a:lvl3pPr>
      <a:lvl4pPr algn="l" rtl="0" eaLnBrk="0" fontAlgn="base" hangingPunct="0">
        <a:spcBef>
          <a:spcPct val="0"/>
        </a:spcBef>
        <a:spcAft>
          <a:spcPct val="0"/>
        </a:spcAft>
        <a:defRPr b="1">
          <a:solidFill>
            <a:srgbClr val="007A87"/>
          </a:solidFill>
          <a:latin typeface="Arial" pitchFamily="34" charset="0"/>
        </a:defRPr>
      </a:lvl4pPr>
      <a:lvl5pPr algn="l" rtl="0" eaLnBrk="0" fontAlgn="base" hangingPunct="0">
        <a:spcBef>
          <a:spcPct val="0"/>
        </a:spcBef>
        <a:spcAft>
          <a:spcPct val="0"/>
        </a:spcAft>
        <a:defRPr b="1">
          <a:solidFill>
            <a:srgbClr val="007A87"/>
          </a:solidFill>
          <a:latin typeface="Arial" pitchFamily="34" charset="0"/>
        </a:defRPr>
      </a:lvl5pPr>
      <a:lvl6pPr marL="457200" algn="l" rtl="0" fontAlgn="base">
        <a:spcBef>
          <a:spcPct val="0"/>
        </a:spcBef>
        <a:spcAft>
          <a:spcPct val="0"/>
        </a:spcAft>
        <a:defRPr sz="3200" b="1">
          <a:solidFill>
            <a:srgbClr val="007A87"/>
          </a:solidFill>
          <a:latin typeface="Arial Narrow" pitchFamily="34" charset="0"/>
        </a:defRPr>
      </a:lvl6pPr>
      <a:lvl7pPr marL="914400" algn="l" rtl="0" fontAlgn="base">
        <a:spcBef>
          <a:spcPct val="0"/>
        </a:spcBef>
        <a:spcAft>
          <a:spcPct val="0"/>
        </a:spcAft>
        <a:defRPr sz="3200" b="1">
          <a:solidFill>
            <a:srgbClr val="007A87"/>
          </a:solidFill>
          <a:latin typeface="Arial Narrow" pitchFamily="34" charset="0"/>
        </a:defRPr>
      </a:lvl7pPr>
      <a:lvl8pPr marL="1371600" algn="l" rtl="0" fontAlgn="base">
        <a:spcBef>
          <a:spcPct val="0"/>
        </a:spcBef>
        <a:spcAft>
          <a:spcPct val="0"/>
        </a:spcAft>
        <a:defRPr sz="3200" b="1">
          <a:solidFill>
            <a:srgbClr val="007A87"/>
          </a:solidFill>
          <a:latin typeface="Arial Narrow" pitchFamily="34" charset="0"/>
        </a:defRPr>
      </a:lvl8pPr>
      <a:lvl9pPr marL="1828800" algn="l" rtl="0" fontAlgn="base">
        <a:spcBef>
          <a:spcPct val="0"/>
        </a:spcBef>
        <a:spcAft>
          <a:spcPct val="0"/>
        </a:spcAft>
        <a:defRPr sz="3200" b="1">
          <a:solidFill>
            <a:srgbClr val="007A87"/>
          </a:solidFill>
          <a:latin typeface="Arial Narrow" pitchFamily="34" charset="0"/>
        </a:defRPr>
      </a:lvl9pPr>
    </p:titleStyle>
    <p:bodyStyle>
      <a:lvl1pPr marL="460375" indent="-460375" algn="l" rtl="0" eaLnBrk="0" fontAlgn="base" hangingPunct="0">
        <a:spcBef>
          <a:spcPct val="0"/>
        </a:spcBef>
        <a:spcAft>
          <a:spcPct val="25000"/>
        </a:spcAft>
        <a:buClr>
          <a:srgbClr val="007A87"/>
        </a:buClr>
        <a:buFont typeface="Times" pitchFamily="18" charset="0"/>
        <a:buChar char="•"/>
        <a:defRPr sz="2400">
          <a:solidFill>
            <a:schemeClr val="tx1"/>
          </a:solidFill>
          <a:latin typeface="+mj-lt"/>
          <a:ea typeface="+mn-ea"/>
          <a:cs typeface="+mn-cs"/>
        </a:defRPr>
      </a:lvl1pPr>
      <a:lvl2pPr marL="860425" indent="-28575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2pPr>
      <a:lvl3pPr marL="1203325"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3pPr>
      <a:lvl4pPr marL="1600200" indent="-22860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4pPr>
      <a:lvl5pPr marL="2057400"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5pPr>
      <a:lvl6pPr marL="25146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6pPr>
      <a:lvl7pPr marL="29718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7pPr>
      <a:lvl8pPr marL="34290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8pPr>
      <a:lvl9pPr marL="38862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626"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6627"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A55F1EF2-B172-411F-980F-1E8545C49872}"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6630" name="Picture 5" descr="HQO Eng wht.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1" descr="SlideHQO2-05.eps"/>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03275" y="454025"/>
            <a:ext cx="7513638" cy="594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3062599"/>
      </p:ext>
    </p:extLst>
  </p:cSld>
  <p:clrMap bg1="lt1" tx1="dk1" bg2="lt2" tx2="dk2" accent1="accent1" accent2="accent2" accent3="accent3" accent4="accent4" accent5="accent5" accent6="accent6" hlink="hlink" folHlink="folHlink"/>
  <p:sldLayoutIdLst>
    <p:sldLayoutId id="2147483702" r:id="rId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22" name="Text Placeholder 2"/>
          <p:cNvSpPr>
            <a:spLocks noGrp="1"/>
          </p:cNvSpPr>
          <p:nvPr>
            <p:ph type="body" idx="1"/>
          </p:nvPr>
        </p:nvSpPr>
        <p:spPr bwMode="auto">
          <a:xfrm>
            <a:off x="5148263" y="2905125"/>
            <a:ext cx="29527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www.HQOntario.ca</a:t>
            </a:r>
          </a:p>
        </p:txBody>
      </p:sp>
      <p:pic>
        <p:nvPicPr>
          <p:cNvPr id="30723" name="Picture 6" descr="HQO Eng blk.eps"/>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476375" y="2276475"/>
            <a:ext cx="2674938"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0724" name="Straight Connector 8"/>
          <p:cNvCxnSpPr>
            <a:cxnSpLocks noChangeShapeType="1"/>
          </p:cNvCxnSpPr>
          <p:nvPr userDrawn="1"/>
        </p:nvCxnSpPr>
        <p:spPr bwMode="auto">
          <a:xfrm>
            <a:off x="4716463" y="1773238"/>
            <a:ext cx="0" cy="2951162"/>
          </a:xfrm>
          <a:prstGeom prst="line">
            <a:avLst/>
          </a:prstGeom>
          <a:noFill/>
          <a:ln w="25400">
            <a:solidFill>
              <a:srgbClr val="00788A"/>
            </a:solidFill>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0725" name="Rectangle 9"/>
          <p:cNvSpPr>
            <a:spLocks noChangeArrowheads="1"/>
          </p:cNvSpPr>
          <p:nvPr userDrawn="1"/>
        </p:nvSpPr>
        <p:spPr bwMode="auto">
          <a:xfrm>
            <a:off x="0" y="5445125"/>
            <a:ext cx="9180513" cy="1439863"/>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Tree>
    <p:extLst>
      <p:ext uri="{BB962C8B-B14F-4D97-AF65-F5344CB8AC3E}">
        <p14:creationId xmlns:p14="http://schemas.microsoft.com/office/powerpoint/2010/main" val="538887249"/>
      </p:ext>
    </p:extLst>
  </p:cSld>
  <p:clrMap bg1="lt1" tx1="dk1" bg2="lt2" tx2="dk2" accent1="accent1" accent2="accent2" accent3="accent3" accent4="accent4" accent5="accent5" accent6="accent6" hlink="hlink" folHlink="folHlink"/>
  <p:sldLayoutIdLst>
    <p:sldLayoutId id="2147483704" r:id="rId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r" defTabSz="457200" rtl="0" eaLnBrk="0" fontAlgn="base" hangingPunct="0">
        <a:spcBef>
          <a:spcPct val="20000"/>
        </a:spcBef>
        <a:spcAft>
          <a:spcPct val="0"/>
        </a:spcAft>
        <a:buFont typeface="Arial" panose="020B0604020202020204" pitchFamily="34" charset="0"/>
        <a:defRPr sz="2400" kern="1200">
          <a:solidFill>
            <a:srgbClr val="00788A"/>
          </a:solidFill>
          <a:latin typeface="Helvetica Neue Medium"/>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6.xml"/><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healthcareathome.ca/northwest/en/who/Pages/Health-Links.aspx" TargetMode="External"/><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6.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6.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Footer Placeholder 1"/>
          <p:cNvSpPr>
            <a:spLocks noGrp="1"/>
          </p:cNvSpPr>
          <p:nvPr>
            <p:ph type="ftr" sz="quarter" idx="4294967295"/>
          </p:nvPr>
        </p:nvSpPr>
        <p:spPr bwMode="auto">
          <a:xfrm>
            <a:off x="0" y="6477000"/>
            <a:ext cx="281305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fr-CA" altLang="en-US" dirty="0">
                <a:solidFill>
                  <a:srgbClr val="FFFFFF"/>
                </a:solidFill>
              </a:rPr>
              <a:t>www.HQOntario.ca</a:t>
            </a:r>
          </a:p>
        </p:txBody>
      </p:sp>
      <p:sp>
        <p:nvSpPr>
          <p:cNvPr id="33794" name="TextBox 1"/>
          <p:cNvSpPr txBox="1">
            <a:spLocks noChangeArrowheads="1"/>
          </p:cNvSpPr>
          <p:nvPr/>
        </p:nvSpPr>
        <p:spPr bwMode="auto">
          <a:xfrm>
            <a:off x="1724025" y="5721350"/>
            <a:ext cx="1857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endParaRPr lang="en-US" altLang="en-US" dirty="0">
              <a:solidFill>
                <a:srgbClr val="FFFFFF"/>
              </a:solidFill>
            </a:endParaRPr>
          </a:p>
        </p:txBody>
      </p:sp>
      <p:sp>
        <p:nvSpPr>
          <p:cNvPr id="33795" name="TextBox 1"/>
          <p:cNvSpPr txBox="1">
            <a:spLocks noChangeArrowheads="1"/>
          </p:cNvSpPr>
          <p:nvPr/>
        </p:nvSpPr>
        <p:spPr bwMode="auto">
          <a:xfrm>
            <a:off x="611188" y="6188075"/>
            <a:ext cx="43243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fr-CA" altLang="en-US" sz="1800" u="none" dirty="0">
                <a:solidFill>
                  <a:srgbClr val="8B9187"/>
                </a:solidFill>
              </a:rPr>
              <a:t>Qualité des services de santé Ontario </a:t>
            </a:r>
          </a:p>
          <a:p>
            <a:pPr defTabSz="457200" eaLnBrk="1" hangingPunct="1"/>
            <a:r>
              <a:rPr lang="fr-CA" altLang="en-US" sz="1200" u="none" dirty="0">
                <a:solidFill>
                  <a:srgbClr val="8B9187"/>
                </a:solidFill>
              </a:rPr>
              <a:t>Le conseiller provincial en qualité des soins de santé en Ontario</a:t>
            </a:r>
          </a:p>
        </p:txBody>
      </p:sp>
      <p:sp>
        <p:nvSpPr>
          <p:cNvPr id="33796" name="Rectangle 2"/>
          <p:cNvSpPr txBox="1">
            <a:spLocks noChangeArrowheads="1"/>
          </p:cNvSpPr>
          <p:nvPr/>
        </p:nvSpPr>
        <p:spPr bwMode="auto">
          <a:xfrm>
            <a:off x="820738" y="257941"/>
            <a:ext cx="822960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a:r>
              <a:rPr lang="fr-CA" altLang="en-US" sz="2400" b="1" u="none" smtClean="0">
                <a:solidFill>
                  <a:srgbClr val="FFFFFF"/>
                </a:solidFill>
              </a:rPr>
              <a:t>Maillons santé :  Extraits du rapport du 4</a:t>
            </a:r>
            <a:r>
              <a:rPr lang="fr-CA" altLang="en-US" sz="2400" b="1" u="none" baseline="30000" smtClean="0">
                <a:solidFill>
                  <a:srgbClr val="FFFFFF"/>
                </a:solidFill>
              </a:rPr>
              <a:t>e</a:t>
            </a:r>
            <a:r>
              <a:rPr lang="fr-CA" altLang="en-US" sz="2400" b="1" u="none" smtClean="0">
                <a:solidFill>
                  <a:srgbClr val="FFFFFF"/>
                </a:solidFill>
              </a:rPr>
              <a:t> trimestre </a:t>
            </a:r>
          </a:p>
          <a:p>
            <a:pPr defTabSz="457200"/>
            <a:r>
              <a:rPr lang="fr-CA" altLang="en-US" sz="1600" b="1" u="none" smtClean="0">
                <a:solidFill>
                  <a:srgbClr val="FFFFFF"/>
                </a:solidFill>
              </a:rPr>
              <a:t>10 juin 2016</a:t>
            </a:r>
          </a:p>
          <a:p>
            <a:pPr defTabSz="457200"/>
            <a:endParaRPr lang="fr-CA" altLang="en-US" sz="1600" b="1" u="none" smtClean="0">
              <a:solidFill>
                <a:srgbClr val="FFFFFF"/>
              </a:solidFill>
            </a:endParaRPr>
          </a:p>
          <a:p>
            <a:pPr defTabSz="457200"/>
            <a:endParaRPr lang="fr-CA" altLang="en-US" sz="1600" b="1" u="none" dirty="0">
              <a:solidFill>
                <a:srgbClr val="FFFFFF"/>
              </a:solidFill>
            </a:endParaRPr>
          </a:p>
        </p:txBody>
      </p:sp>
    </p:spTree>
    <p:extLst>
      <p:ext uri="{BB962C8B-B14F-4D97-AF65-F5344CB8AC3E}">
        <p14:creationId xmlns:p14="http://schemas.microsoft.com/office/powerpoint/2010/main" val="25389377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Content Placeholder 1"/>
          <p:cNvSpPr>
            <a:spLocks noGrp="1"/>
          </p:cNvSpPr>
          <p:nvPr>
            <p:ph idx="1"/>
          </p:nvPr>
        </p:nvSpPr>
        <p:spPr>
          <a:xfrm>
            <a:off x="5148263" y="2852738"/>
            <a:ext cx="2952750" cy="576262"/>
          </a:xfrm>
        </p:spPr>
        <p:txBody>
          <a:bodyPr>
            <a:normAutofit fontScale="70000" lnSpcReduction="20000"/>
          </a:bodyPr>
          <a:lstStyle/>
          <a:p>
            <a:pPr marL="0" indent="0" eaLnBrk="1" hangingPunct="1"/>
            <a:r>
              <a:rPr lang="fr-CA" altLang="en-US" dirty="0">
                <a:latin typeface="Helvetica Neue Medium" charset="0"/>
              </a:rPr>
              <a:t>Susan.Taylor@hqontario.ca</a:t>
            </a:r>
          </a:p>
          <a:p>
            <a:pPr marL="0" indent="0" eaLnBrk="1" hangingPunct="1"/>
            <a:r>
              <a:rPr lang="fr-CA" altLang="en-US" dirty="0">
                <a:latin typeface="Helvetica Neue Medium" charset="0"/>
              </a:rPr>
              <a:t>www.HQOntario.ca</a:t>
            </a:r>
          </a:p>
          <a:p>
            <a:pPr marL="0" indent="0" eaLnBrk="1" hangingPunct="1"/>
            <a:endParaRPr lang="fr-CA" altLang="en-US" dirty="0">
              <a:latin typeface="Helvetica Neue Medium" charset="0"/>
            </a:endParaRPr>
          </a:p>
        </p:txBody>
      </p:sp>
      <p:sp>
        <p:nvSpPr>
          <p:cNvPr id="35842" name="Content Placeholder 1"/>
          <p:cNvSpPr txBox="1">
            <a:spLocks/>
          </p:cNvSpPr>
          <p:nvPr/>
        </p:nvSpPr>
        <p:spPr bwMode="auto">
          <a:xfrm>
            <a:off x="4859338" y="3581400"/>
            <a:ext cx="2952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defTabSz="457200" eaLnBrk="1" hangingPunct="1">
              <a:spcBef>
                <a:spcPct val="20000"/>
              </a:spcBef>
              <a:buFont typeface="Arial" panose="020B0604020202020204" pitchFamily="34" charset="0"/>
              <a:buNone/>
            </a:pPr>
            <a:r>
              <a:rPr lang="fr-CA" altLang="en-US" sz="1900" u="none" dirty="0">
                <a:solidFill>
                  <a:srgbClr val="00788A"/>
                </a:solidFill>
                <a:latin typeface="Helvetica Neue Medium" charset="0"/>
              </a:rPr>
              <a:t>FOLLOW@HQOntario</a:t>
            </a:r>
          </a:p>
          <a:p>
            <a:pPr algn="r" defTabSz="457200" eaLnBrk="1" hangingPunct="1">
              <a:spcBef>
                <a:spcPct val="20000"/>
              </a:spcBef>
              <a:buFont typeface="Arial" panose="020B0604020202020204" pitchFamily="34" charset="0"/>
              <a:buNone/>
            </a:pPr>
            <a:endParaRPr lang="fr-CA" altLang="en-US" sz="2400" dirty="0">
              <a:solidFill>
                <a:srgbClr val="00788A"/>
              </a:solidFill>
              <a:latin typeface="Helvetica Neue Medium" charset="0"/>
            </a:endParaRPr>
          </a:p>
        </p:txBody>
      </p:sp>
      <p:pic>
        <p:nvPicPr>
          <p:cNvPr id="35843" name="Picture 4" descr="Twitter_logo_blue.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0500" y="3683000"/>
            <a:ext cx="21748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195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16183" y="1571796"/>
            <a:ext cx="8229600" cy="3014157"/>
          </a:xfrm>
        </p:spPr>
        <p:txBody>
          <a:bodyPr/>
          <a:lstStyle/>
          <a:p>
            <a:r>
              <a:rPr lang="fr-CA" i="1" dirty="0"/>
              <a:t>Maillons santé : </a:t>
            </a:r>
            <a:r>
              <a:rPr dirty="0"/>
              <a:t/>
            </a:r>
            <a:br>
              <a:rPr dirty="0"/>
            </a:br>
            <a:r>
              <a:rPr lang="fr-CA" b="0" i="1" dirty="0"/>
              <a:t>Amélioration des soins intégrés pour les patients ayant de multiples troubles de santé et des besoins complexes</a:t>
            </a:r>
          </a:p>
        </p:txBody>
      </p:sp>
      <p:sp>
        <p:nvSpPr>
          <p:cNvPr id="4" name="Footer Placeholder 3"/>
          <p:cNvSpPr>
            <a:spLocks noGrp="1"/>
          </p:cNvSpPr>
          <p:nvPr>
            <p:ph type="ftr" sz="quarter" idx="10"/>
          </p:nvPr>
        </p:nvSpPr>
        <p:spPr/>
        <p:txBody>
          <a:bodyPr/>
          <a:lstStyle/>
          <a:p>
            <a:pPr>
              <a:defRPr/>
            </a:pPr>
            <a:r>
              <a:rPr lang="fr-CA" dirty="0">
                <a:solidFill>
                  <a:srgbClr val="FFFFFF"/>
                </a:solidFill>
              </a:rPr>
              <a:t>www.HQOntario.ca</a:t>
            </a:r>
          </a:p>
        </p:txBody>
      </p:sp>
    </p:spTree>
    <p:extLst>
      <p:ext uri="{BB962C8B-B14F-4D97-AF65-F5344CB8AC3E}">
        <p14:creationId xmlns:p14="http://schemas.microsoft.com/office/powerpoint/2010/main" val="2884644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2757"/>
          </a:xfrm>
        </p:spPr>
        <p:txBody>
          <a:bodyPr/>
          <a:lstStyle/>
          <a:p>
            <a:r>
              <a:rPr lang="fr-CA" sz="2800" dirty="0"/>
              <a:t>Responsabilités provinciales et régionales</a:t>
            </a:r>
            <a:r>
              <a:t/>
            </a:r>
            <a:br/>
            <a:r>
              <a:rPr lang="fr-CA" sz="2800" dirty="0"/>
              <a:t>à l’intérieur du modèle des maillons santé</a:t>
            </a:r>
          </a:p>
        </p:txBody>
      </p:sp>
      <p:sp>
        <p:nvSpPr>
          <p:cNvPr id="5" name="Footer Placeholder 4"/>
          <p:cNvSpPr>
            <a:spLocks noGrp="1"/>
          </p:cNvSpPr>
          <p:nvPr>
            <p:ph type="ftr" sz="quarter" idx="10"/>
          </p:nvPr>
        </p:nvSpPr>
        <p:spPr/>
        <p:txBody>
          <a:bodyPr/>
          <a:lstStyle/>
          <a:p>
            <a:pPr>
              <a:defRPr/>
            </a:pPr>
            <a:r>
              <a:rPr lang="fr-CA" dirty="0">
                <a:solidFill>
                  <a:srgbClr val="FFFFFF"/>
                </a:solidFill>
              </a:rPr>
              <a:t>www.HQOntario.ca</a:t>
            </a:r>
          </a:p>
        </p:txBody>
      </p:sp>
      <p:graphicFrame>
        <p:nvGraphicFramePr>
          <p:cNvPr id="3" name="Table 2"/>
          <p:cNvGraphicFramePr>
            <a:graphicFrameLocks noGrp="1"/>
          </p:cNvGraphicFramePr>
          <p:nvPr>
            <p:extLst>
              <p:ext uri="{D42A27DB-BD31-4B8C-83A1-F6EECF244321}">
                <p14:modId xmlns:p14="http://schemas.microsoft.com/office/powerpoint/2010/main" val="788249642"/>
              </p:ext>
            </p:extLst>
          </p:nvPr>
        </p:nvGraphicFramePr>
        <p:xfrm>
          <a:off x="164306" y="1437777"/>
          <a:ext cx="8811018" cy="4377097"/>
        </p:xfrm>
        <a:graphic>
          <a:graphicData uri="http://schemas.openxmlformats.org/drawingml/2006/table">
            <a:tbl>
              <a:tblPr firstRow="1" bandRow="1">
                <a:tableStyleId>{5C22544A-7EE6-4342-B048-85BDC9FD1C3A}</a:tableStyleId>
              </a:tblPr>
              <a:tblGrid>
                <a:gridCol w="4405509">
                  <a:extLst>
                    <a:ext uri="{9D8B030D-6E8A-4147-A177-3AD203B41FA5}">
                      <a16:col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20000"/>
                    </a:ext>
                  </a:extLst>
                </a:gridCol>
                <a:gridCol w="4405509">
                  <a:extLst>
                    <a:ext uri="{9D8B030D-6E8A-4147-A177-3AD203B41FA5}">
                      <a16:col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20001"/>
                    </a:ext>
                  </a:extLst>
                </a:gridCol>
              </a:tblGrid>
              <a:tr h="494976">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dirty="0">
                          <a:solidFill>
                            <a:schemeClr val="bg1"/>
                          </a:solidFill>
                        </a:rPr>
                        <a:t>MSSLD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dirty="0">
                          <a:solidFill>
                            <a:schemeClr val="bg1"/>
                          </a:solidFill>
                        </a:rPr>
                        <a:t>RLISS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extLst>
                  <a:ext uri="{0D108BD9-81ED-4DB2-BD59-A6C34878D82A}">
                    <a16:row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10000"/>
                  </a:ext>
                </a:extLst>
              </a:tr>
              <a:tr h="2215497">
                <a:tc>
                  <a:txBody>
                    <a:bodyPr/>
                    <a:lstStyle/>
                    <a:p>
                      <a:pPr marL="285750" indent="-285750">
                        <a:lnSpc>
                          <a:spcPct val="120000"/>
                        </a:lnSpc>
                        <a:buFont typeface="Arial" panose="020B0604020202020204" pitchFamily="34" charset="0"/>
                        <a:buChar char="•"/>
                      </a:pPr>
                      <a:r>
                        <a:rPr lang="en-CA" sz="1200" dirty="0"/>
                        <a:t>Définit l’</a:t>
                      </a:r>
                      <a:r>
                        <a:rPr lang="en-CA" sz="1200" b="1" dirty="0"/>
                        <a:t>orientation stratégique</a:t>
                      </a:r>
                      <a:r>
                        <a:rPr lang="en-CA" sz="1200" dirty="0"/>
                        <a:t> des maillons santé </a:t>
                      </a:r>
                    </a:p>
                    <a:p>
                      <a:pPr marL="285750" indent="-285750">
                        <a:lnSpc>
                          <a:spcPct val="120000"/>
                        </a:lnSpc>
                        <a:buFont typeface="Arial" panose="020B0604020202020204" pitchFamily="34" charset="0"/>
                        <a:buChar char="•"/>
                      </a:pPr>
                      <a:r>
                        <a:rPr lang="en-CA" sz="1200" dirty="0"/>
                        <a:t>Assure le financement global des RLISS </a:t>
                      </a:r>
                    </a:p>
                    <a:p>
                      <a:pPr marL="285750" indent="-285750">
                        <a:lnSpc>
                          <a:spcPct val="120000"/>
                        </a:lnSpc>
                        <a:buFont typeface="Arial" panose="020B0604020202020204" pitchFamily="34" charset="0"/>
                        <a:buChar char="•"/>
                      </a:pPr>
                      <a:r>
                        <a:rPr lang="en-CA" sz="1200" dirty="0"/>
                        <a:t>Surveille le </a:t>
                      </a:r>
                      <a:r>
                        <a:rPr lang="en-CA" sz="1200" b="1" dirty="0"/>
                        <a:t>rendement</a:t>
                      </a:r>
                      <a:r>
                        <a:rPr lang="en-CA" sz="1200" dirty="0"/>
                        <a:t> global de l’initiative des maillons santé afin de guider la stratégie </a:t>
                      </a:r>
                    </a:p>
                    <a:p>
                      <a:pPr marL="285750" indent="-285750">
                        <a:lnSpc>
                          <a:spcPct val="120000"/>
                        </a:lnSpc>
                        <a:buFont typeface="Arial" panose="020B0604020202020204" pitchFamily="34" charset="0"/>
                        <a:buChar char="•"/>
                      </a:pPr>
                      <a:r>
                        <a:rPr lang="en-CA" sz="1200" dirty="0"/>
                        <a:t>Facilite la </a:t>
                      </a:r>
                      <a:r>
                        <a:rPr lang="en-CA" sz="1200" b="1" dirty="0"/>
                        <a:t>réussite opérationnelle</a:t>
                      </a:r>
                      <a:r>
                        <a:rPr lang="en-CA" sz="1200" dirty="0"/>
                        <a:t> en mettant en œuvre des outils et des soutiens au niveau provincial </a:t>
                      </a:r>
                    </a:p>
                    <a:p>
                      <a:pPr marL="285750" indent="-285750">
                        <a:lnSpc>
                          <a:spcPct val="120000"/>
                        </a:lnSpc>
                        <a:buFont typeface="Arial" panose="020B0604020202020204" pitchFamily="34" charset="0"/>
                        <a:buChar char="•"/>
                      </a:pPr>
                      <a:endParaRPr lang="fr-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nSpc>
                          <a:spcPct val="120000"/>
                        </a:lnSpc>
                        <a:buFont typeface="Arial" panose="020B0604020202020204" pitchFamily="34" charset="0"/>
                        <a:buChar char="•"/>
                      </a:pPr>
                      <a:r>
                        <a:rPr lang="en-CA" sz="1200" dirty="0"/>
                        <a:t>Définit les </a:t>
                      </a:r>
                      <a:r>
                        <a:rPr lang="en-CA" sz="1200" b="1" dirty="0"/>
                        <a:t>priorités régionales</a:t>
                      </a:r>
                      <a:r>
                        <a:rPr lang="en-CA" sz="1200" dirty="0"/>
                        <a:t> des maillons santé et assure l’harmonisation avec les priorités provinciales </a:t>
                      </a:r>
                    </a:p>
                    <a:p>
                      <a:pPr marL="285750" indent="-285750">
                        <a:lnSpc>
                          <a:spcPct val="120000"/>
                        </a:lnSpc>
                        <a:buFont typeface="Arial" panose="020B0604020202020204" pitchFamily="34" charset="0"/>
                        <a:buChar char="•"/>
                      </a:pPr>
                      <a:r>
                        <a:rPr lang="en-CA" sz="1200" b="1" dirty="0"/>
                        <a:t>Finance</a:t>
                      </a:r>
                      <a:r>
                        <a:rPr lang="en-CA" sz="1200" dirty="0"/>
                        <a:t> les maillons santé conformément aux priorités </a:t>
                      </a:r>
                    </a:p>
                    <a:p>
                      <a:pPr marL="285750" indent="-285750">
                        <a:lnSpc>
                          <a:spcPct val="120000"/>
                        </a:lnSpc>
                        <a:buFont typeface="Arial" panose="020B0604020202020204" pitchFamily="34" charset="0"/>
                        <a:buChar char="•"/>
                      </a:pPr>
                      <a:r>
                        <a:rPr lang="en-CA" sz="1200" dirty="0"/>
                        <a:t>Maintient la </a:t>
                      </a:r>
                      <a:r>
                        <a:rPr lang="en-CA" sz="1200" b="1" dirty="0"/>
                        <a:t>responsabilité globale</a:t>
                      </a:r>
                      <a:r>
                        <a:rPr lang="en-CA" sz="1200" dirty="0"/>
                        <a:t> du rendement des maillons santé, RLISS par RLISS </a:t>
                      </a:r>
                    </a:p>
                    <a:p>
                      <a:pPr marL="285750" indent="-285750">
                        <a:lnSpc>
                          <a:spcPct val="120000"/>
                        </a:lnSpc>
                        <a:buFont typeface="Arial" panose="020B0604020202020204" pitchFamily="34" charset="0"/>
                        <a:buChar char="•"/>
                      </a:pPr>
                      <a:r>
                        <a:rPr lang="en-CA" sz="1200" dirty="0"/>
                        <a:t>Dirige les activités grâce à la mise en œuvre de plans et du soutien à l’adoption d’outils provinciaux </a:t>
                      </a:r>
                    </a:p>
                    <a:p>
                      <a:pPr marL="285750" indent="-285750">
                        <a:lnSpc>
                          <a:spcPct val="120000"/>
                        </a:lnSpc>
                        <a:buFont typeface="Arial" panose="020B0604020202020204" pitchFamily="34" charset="0"/>
                        <a:buChar char="•"/>
                      </a:pPr>
                      <a:r>
                        <a:rPr lang="en-CA" sz="1200" dirty="0"/>
                        <a:t>Identifie et </a:t>
                      </a:r>
                      <a:r>
                        <a:rPr lang="en-CA" sz="1200" b="1" dirty="0"/>
                        <a:t>met en œuvre</a:t>
                      </a:r>
                      <a:r>
                        <a:rPr lang="en-CA" sz="1200" dirty="0"/>
                        <a:t> les soutiens et les outils régionaux au besoin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10001"/>
                  </a:ext>
                </a:extLst>
              </a:tr>
              <a:tr h="401480">
                <a:tc gridSpan="2">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1200" b="1" kern="0" dirty="0">
                          <a:solidFill>
                            <a:schemeClr val="bg1"/>
                          </a:solidFill>
                        </a:rPr>
                        <a:t>Qualité des services de santé Ontario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hMerge="1">
                  <a:txBody>
                    <a:bodyPr/>
                    <a:lstStyle/>
                    <a:p>
                      <a:endParaRPr lang="en-CA" dirty="0"/>
                    </a:p>
                  </a:txBody>
                  <a:tcPr/>
                </a:tc>
                <a:extLst>
                  <a:ext uri="{0D108BD9-81ED-4DB2-BD59-A6C34878D82A}">
                    <a16:row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10002"/>
                  </a:ext>
                </a:extLst>
              </a:tr>
              <a:tr h="1265144">
                <a:tc gridSpan="2">
                  <a:txBody>
                    <a:bodyPr/>
                    <a:lstStyle/>
                    <a:p>
                      <a:pPr marL="285750" indent="-285750">
                        <a:lnSpc>
                          <a:spcPct val="120000"/>
                        </a:lnSpc>
                        <a:buFont typeface="Arial" panose="020B0604020202020204" pitchFamily="34" charset="0"/>
                        <a:buChar char="•"/>
                      </a:pPr>
                      <a:r>
                        <a:rPr lang="en-US" sz="1200" dirty="0"/>
                        <a:t>Soutient la collecte de données, les rapports opportuns et l’analyse</a:t>
                      </a:r>
                    </a:p>
                    <a:p>
                      <a:pPr marL="285750" indent="-285750">
                        <a:lnSpc>
                          <a:spcPct val="120000"/>
                        </a:lnSpc>
                        <a:buFont typeface="Arial" panose="020B0604020202020204" pitchFamily="34" charset="0"/>
                        <a:buChar char="•"/>
                      </a:pPr>
                      <a:r>
                        <a:rPr lang="en-US" sz="1200" dirty="0"/>
                        <a:t>Dirige l’identification systématique des innovations et des meilleures pratiques émergentes </a:t>
                      </a:r>
                    </a:p>
                    <a:p>
                      <a:pPr marL="285750" indent="-285750">
                        <a:lnSpc>
                          <a:spcPct val="120000"/>
                        </a:lnSpc>
                        <a:buFont typeface="Arial" panose="020B0604020202020204" pitchFamily="34" charset="0"/>
                        <a:buChar char="•"/>
                      </a:pPr>
                      <a:r>
                        <a:rPr lang="en-CA" sz="1200" dirty="0"/>
                        <a:t>Augmente le taux de progrès et de normalisation des meilleures pratiques dans tous les maillons santé</a:t>
                      </a:r>
                    </a:p>
                    <a:p>
                      <a:pPr marL="285750" indent="-285750">
                        <a:lnSpc>
                          <a:spcPct val="120000"/>
                        </a:lnSpc>
                        <a:buFont typeface="Arial" panose="020B0604020202020204" pitchFamily="34" charset="0"/>
                        <a:buChar char="•"/>
                      </a:pPr>
                      <a:r>
                        <a:rPr lang="en-CA" sz="1200" dirty="0"/>
                        <a:t>Soutient l’échange de leçons retenues entre les maillons santé à l’échelle régionale ou provinciale </a:t>
                      </a:r>
                    </a:p>
                    <a:p>
                      <a:pPr marL="285750" indent="-285750">
                        <a:lnSpc>
                          <a:spcPct val="120000"/>
                        </a:lnSpc>
                        <a:buFont typeface="Arial" panose="020B0604020202020204" pitchFamily="34" charset="0"/>
                        <a:buChar char="•"/>
                      </a:pPr>
                      <a:r>
                        <a:rPr lang="en-CA" sz="1200" dirty="0"/>
                        <a:t>Met en relation les responsables des MS des RLISS avec d’autres initiatives provinciales de qualité pertinentes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CA" dirty="0"/>
                    </a:p>
                  </a:txBody>
                  <a:tcPr/>
                </a:tc>
                <a:extLst>
                  <a:ext uri="{0D108BD9-81ED-4DB2-BD59-A6C34878D82A}">
                    <a16:row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10003"/>
                  </a:ext>
                </a:extLst>
              </a:tr>
            </a:tbl>
          </a:graphicData>
        </a:graphic>
      </p:graphicFrame>
    </p:spTree>
    <p:extLst>
      <p:ext uri="{BB962C8B-B14F-4D97-AF65-F5344CB8AC3E}">
        <p14:creationId xmlns:p14="http://schemas.microsoft.com/office/powerpoint/2010/main" val="33623371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noFill/>
        </p:spPr>
        <p:txBody>
          <a:bodyPr/>
          <a:lstStyle/>
          <a:p>
            <a:r>
              <a:rPr lang="fr-CA" smtClean="0"/>
              <a:t>Pour commencer – Mise à jour du 4</a:t>
            </a:r>
            <a:r>
              <a:rPr lang="fr-CA" baseline="30000" smtClean="0"/>
              <a:t>e</a:t>
            </a:r>
            <a:r>
              <a:rPr lang="fr-CA" smtClean="0"/>
              <a:t> trimestre</a:t>
            </a:r>
          </a:p>
        </p:txBody>
      </p:sp>
      <p:sp>
        <p:nvSpPr>
          <p:cNvPr id="17" name="Text Placeholder 16"/>
          <p:cNvSpPr>
            <a:spLocks noGrp="1"/>
          </p:cNvSpPr>
          <p:nvPr>
            <p:ph type="body" sz="quarter" idx="3"/>
          </p:nvPr>
        </p:nvSpPr>
        <p:spPr>
          <a:xfrm>
            <a:off x="457200" y="1389281"/>
            <a:ext cx="8382000" cy="402059"/>
          </a:xfrm>
          <a:solidFill>
            <a:srgbClr val="00788A"/>
          </a:solidFill>
        </p:spPr>
        <p:txBody>
          <a:bodyPr/>
          <a:lstStyle/>
          <a:p>
            <a:pPr algn="ctr"/>
            <a:r>
              <a:rPr lang="fr-CA" sz="1600" dirty="0">
                <a:solidFill>
                  <a:schemeClr val="bg1"/>
                </a:solidFill>
              </a:rPr>
              <a:t>Les maillons santé passent de la planification au recrutement de patients</a:t>
            </a:r>
          </a:p>
        </p:txBody>
      </p:sp>
      <p:sp>
        <p:nvSpPr>
          <p:cNvPr id="4" name="Footer Placeholder 3"/>
          <p:cNvSpPr>
            <a:spLocks noGrp="1"/>
          </p:cNvSpPr>
          <p:nvPr>
            <p:ph type="ftr" sz="quarter" idx="10"/>
          </p:nvPr>
        </p:nvSpPr>
        <p:spPr/>
        <p:txBody>
          <a:bodyPr/>
          <a:lstStyle/>
          <a:p>
            <a:pPr>
              <a:defRPr/>
            </a:pPr>
            <a:r>
              <a:rPr lang="fr-CA" smtClean="0"/>
              <a:t>www.HQOntario.ca</a:t>
            </a:r>
            <a:endParaRPr lang="fr-CA" dirty="0"/>
          </a:p>
        </p:txBody>
      </p:sp>
      <p:sp>
        <p:nvSpPr>
          <p:cNvPr id="19" name="Content Placeholder 15"/>
          <p:cNvSpPr>
            <a:spLocks noGrp="1"/>
          </p:cNvSpPr>
          <p:nvPr>
            <p:ph sz="half" idx="2"/>
          </p:nvPr>
        </p:nvSpPr>
        <p:spPr>
          <a:xfrm>
            <a:off x="5982789" y="1967198"/>
            <a:ext cx="2856412" cy="3910279"/>
          </a:xfrm>
        </p:spPr>
        <p:txBody>
          <a:bodyPr/>
          <a:lstStyle/>
          <a:p>
            <a:r>
              <a:rPr lang="fr-CA" sz="1300" dirty="0"/>
              <a:t>En plus des maillons santé financés par le MSSLD, certains RLISS ont pris l’initiative de constituer </a:t>
            </a:r>
            <a:r>
              <a:rPr lang="fr-CA" sz="1300" b="1" dirty="0">
                <a:solidFill>
                  <a:srgbClr val="00788A"/>
                </a:solidFill>
              </a:rPr>
              <a:t>9 maillons santé supplémentaires</a:t>
            </a:r>
            <a:r>
              <a:rPr lang="fr-CA" sz="1600" dirty="0"/>
              <a:t> </a:t>
            </a:r>
            <a:r>
              <a:rPr lang="fr-CA" sz="1300" dirty="0"/>
              <a:t>(pour un total de 91)</a:t>
            </a:r>
          </a:p>
          <a:p>
            <a:r>
              <a:rPr lang="fr-CA" sz="1300" b="1" dirty="0" smtClean="0">
                <a:solidFill>
                  <a:srgbClr val="00788A"/>
                </a:solidFill>
              </a:rPr>
              <a:t>80 maillons santé sur 91</a:t>
            </a:r>
            <a:r>
              <a:rPr lang="fr-CA" sz="1300" dirty="0"/>
              <a:t> recrutaient activement des patients, ce qui représente une augmentation par rapport aux maillons santé pendant le 4</a:t>
            </a:r>
            <a:r>
              <a:rPr lang="fr-CA" sz="1300" b="1" dirty="0" smtClean="0">
                <a:solidFill>
                  <a:srgbClr val="00788A"/>
                </a:solidFill>
              </a:rPr>
              <a:t>e</a:t>
            </a:r>
            <a:r>
              <a:rPr lang="fr-CA" sz="1300" dirty="0"/>
              <a:t> trimestre</a:t>
            </a:r>
          </a:p>
          <a:p>
            <a:r>
              <a:rPr lang="fr-CA" sz="1300" dirty="0"/>
              <a:t>Les autres maillons santé ont poursuivi leur planification</a:t>
            </a:r>
          </a:p>
        </p:txBody>
      </p:sp>
      <p:sp>
        <p:nvSpPr>
          <p:cNvPr id="9" name="Rectangle 3"/>
          <p:cNvSpPr>
            <a:spLocks noChangeArrowheads="1"/>
          </p:cNvSpPr>
          <p:nvPr/>
        </p:nvSpPr>
        <p:spPr bwMode="auto">
          <a:xfrm>
            <a:off x="535073" y="5993895"/>
            <a:ext cx="635622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fr-CA" altLang="en-US" sz="900" i="1" dirty="0">
                <a:latin typeface="Calibri" panose="020F0502020204030204" pitchFamily="34" charset="0"/>
              </a:rPr>
              <a:t>Source des données :  Quality Improvement Reporting and Analysis Platform (QIRAP) de Qualité des services de santé Ontario – autodéclaré par les maillons santé</a:t>
            </a:r>
            <a:endParaRPr kumimoji="0" lang="fr-CA" altLang="en-US" sz="1800" b="0" i="1" u="none" strike="noStrike" cap="none" normalizeH="0" baseline="0" dirty="0">
              <a:ln>
                <a:noFill/>
              </a:ln>
              <a:solidFill>
                <a:schemeClr val="tx1"/>
              </a:solidFill>
              <a:effectLst/>
              <a:latin typeface="Arial" panose="020B0604020202020204" pitchFamily="34" charset="0"/>
            </a:endParaRPr>
          </a:p>
        </p:txBody>
      </p:sp>
      <p:graphicFrame>
        <p:nvGraphicFramePr>
          <p:cNvPr id="8" name="Chart 7"/>
          <p:cNvGraphicFramePr/>
          <p:nvPr>
            <p:extLst>
              <p:ext uri="{D42A27DB-BD31-4B8C-83A1-F6EECF244321}">
                <p14:modId xmlns:p14="http://schemas.microsoft.com/office/powerpoint/2010/main" val="1072573106"/>
              </p:ext>
            </p:extLst>
          </p:nvPr>
        </p:nvGraphicFramePr>
        <p:xfrm>
          <a:off x="644109" y="1967197"/>
          <a:ext cx="5025171" cy="402669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50748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4914" cy="706437"/>
          </a:xfrm>
        </p:spPr>
        <p:txBody>
          <a:bodyPr/>
          <a:lstStyle/>
          <a:p>
            <a:r>
              <a:rPr lang="fr-CA" sz="3200" dirty="0" smtClean="0"/>
              <a:t>Coup d’œil sur les maillons santé – Mise à jour du 4</a:t>
            </a:r>
            <a:r>
              <a:rPr lang="fr-CA" sz="3200" baseline="30000" dirty="0" smtClean="0"/>
              <a:t>e</a:t>
            </a:r>
            <a:r>
              <a:rPr lang="fr-CA" sz="3200" dirty="0" smtClean="0"/>
              <a:t> trimestre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46776215"/>
              </p:ext>
            </p:extLst>
          </p:nvPr>
        </p:nvGraphicFramePr>
        <p:xfrm>
          <a:off x="539750" y="1916237"/>
          <a:ext cx="8155859" cy="3925824"/>
        </p:xfrm>
        <a:graphic>
          <a:graphicData uri="http://schemas.openxmlformats.org/drawingml/2006/table">
            <a:tbl>
              <a:tblPr firstRow="1" firstCol="1" bandRow="1"/>
              <a:tblGrid>
                <a:gridCol w="1352886"/>
                <a:gridCol w="2074575"/>
                <a:gridCol w="2364199"/>
                <a:gridCol w="2364199"/>
              </a:tblGrid>
              <a:tr h="813322">
                <a:tc>
                  <a:txBody>
                    <a:bodyPr/>
                    <a:lstStyle/>
                    <a:p>
                      <a:pPr marL="457200" algn="ctr">
                        <a:lnSpc>
                          <a:spcPct val="115000"/>
                        </a:lnSpc>
                        <a:spcAft>
                          <a:spcPts val="0"/>
                        </a:spcAft>
                      </a:pPr>
                      <a:r>
                        <a:rPr lang="fr-CA" sz="1600" b="1" dirty="0">
                          <a:solidFill>
                            <a:srgbClr val="FFFFFF"/>
                          </a:solidFill>
                          <a:effectLst/>
                          <a:latin typeface="Calibri" panose="020F0502020204030204" pitchFamily="34" charset="0"/>
                        </a:rPr>
                        <a:t> </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indent="0" algn="ctr">
                        <a:lnSpc>
                          <a:spcPct val="115000"/>
                        </a:lnSpc>
                        <a:spcAft>
                          <a:spcPts val="0"/>
                        </a:spcAft>
                      </a:pPr>
                      <a:r>
                        <a:rPr lang="fr-CA" sz="1600" b="1" dirty="0">
                          <a:solidFill>
                            <a:srgbClr val="FFFFFF"/>
                          </a:solidFill>
                          <a:effectLst/>
                          <a:latin typeface="Calibri" panose="020F0502020204030204" pitchFamily="34" charset="0"/>
                        </a:rPr>
                        <a:t>Nombre de </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15000"/>
                        </a:lnSpc>
                        <a:spcAft>
                          <a:spcPts val="0"/>
                        </a:spcAft>
                      </a:pPr>
                      <a:r>
                        <a:rPr lang="fr-CA" sz="1600" b="1" dirty="0">
                          <a:solidFill>
                            <a:srgbClr val="FFFFFF"/>
                          </a:solidFill>
                          <a:effectLst/>
                          <a:latin typeface="Calibri" panose="020F0502020204030204" pitchFamily="34" charset="0"/>
                        </a:rPr>
                        <a:t>MS qui recrutent activement des patients</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indent="0" algn="ctr">
                        <a:lnSpc>
                          <a:spcPct val="115000"/>
                        </a:lnSpc>
                        <a:spcAft>
                          <a:spcPts val="0"/>
                        </a:spcAft>
                      </a:pPr>
                      <a:r>
                        <a:rPr lang="fr-CA" sz="1600" b="1" dirty="0">
                          <a:solidFill>
                            <a:srgbClr val="FFFFFF"/>
                          </a:solidFill>
                          <a:effectLst/>
                          <a:latin typeface="Calibri" panose="020F0502020204030204" pitchFamily="34" charset="0"/>
                        </a:rPr>
                        <a:t>Nombre de </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15000"/>
                        </a:lnSpc>
                        <a:spcAft>
                          <a:spcPts val="0"/>
                        </a:spcAft>
                      </a:pPr>
                      <a:r>
                        <a:rPr lang="fr-CA" sz="1600" b="1" dirty="0">
                          <a:solidFill>
                            <a:srgbClr val="FFFFFF"/>
                          </a:solidFill>
                          <a:effectLst/>
                          <a:latin typeface="Calibri" panose="020F0502020204030204" pitchFamily="34" charset="0"/>
                        </a:rPr>
                        <a:t>plans de soins coordonnés achevés</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indent="0" algn="ctr">
                        <a:lnSpc>
                          <a:spcPct val="115000"/>
                        </a:lnSpc>
                        <a:spcAft>
                          <a:spcPts val="0"/>
                        </a:spcAft>
                      </a:pPr>
                      <a:r>
                        <a:rPr lang="fr-CA" sz="1600" b="1" dirty="0">
                          <a:solidFill>
                            <a:srgbClr val="FFFFFF"/>
                          </a:solidFill>
                          <a:effectLst/>
                          <a:latin typeface="Calibri" panose="020F0502020204030204" pitchFamily="34" charset="0"/>
                        </a:rPr>
                        <a:t>Nombre de </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15000"/>
                        </a:lnSpc>
                        <a:spcAft>
                          <a:spcPts val="0"/>
                        </a:spcAft>
                      </a:pPr>
                      <a:r>
                        <a:rPr lang="fr-CA" sz="1600" b="1" dirty="0">
                          <a:solidFill>
                            <a:srgbClr val="FFFFFF"/>
                          </a:solidFill>
                          <a:effectLst/>
                          <a:latin typeface="Calibri" panose="020F0502020204030204" pitchFamily="34" charset="0"/>
                        </a:rPr>
                        <a:t>patients ayant accès à un</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15000"/>
                        </a:lnSpc>
                        <a:spcAft>
                          <a:spcPts val="0"/>
                        </a:spcAft>
                      </a:pPr>
                      <a:r>
                        <a:rPr lang="fr-CA" sz="1600" b="1" dirty="0">
                          <a:solidFill>
                            <a:srgbClr val="FFFFFF"/>
                          </a:solidFill>
                          <a:effectLst/>
                          <a:latin typeface="Calibri" panose="020F0502020204030204" pitchFamily="34" charset="0"/>
                        </a:rPr>
                        <a:t>fournisseur de soins primaires</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r>
              <a:tr h="809036">
                <a:tc>
                  <a:txBody>
                    <a:bodyPr/>
                    <a:lstStyle/>
                    <a:p>
                      <a:pPr marL="0" indent="0" algn="ctr">
                        <a:lnSpc>
                          <a:spcPct val="115000"/>
                        </a:lnSpc>
                        <a:spcAft>
                          <a:spcPts val="0"/>
                        </a:spcAft>
                      </a:pPr>
                      <a:r>
                        <a:rPr lang="fr-CA" sz="1600" b="1" dirty="0">
                          <a:effectLst/>
                          <a:latin typeface="Calibri" panose="020F0502020204030204" pitchFamily="34" charset="0"/>
                        </a:rPr>
                        <a:t>T3 2015-2016</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600">
                          <a:effectLst/>
                          <a:latin typeface="Calibri" panose="020F0502020204030204" pitchFamily="34" charset="0"/>
                        </a:rPr>
                        <a:t>75</a:t>
                      </a:r>
                      <a:endParaRPr lang="fr-C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600" dirty="0">
                          <a:effectLst/>
                          <a:latin typeface="Calibri" panose="020F0502020204030204" pitchFamily="34" charset="0"/>
                        </a:rPr>
                        <a:t>2 680</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fr-CA" sz="1600" dirty="0">
                          <a:effectLst/>
                          <a:latin typeface="Calibri" panose="020F0502020204030204" pitchFamily="34" charset="0"/>
                        </a:rPr>
                        <a:t>(déclaré par 73 maillons santé sur 75)</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600" dirty="0">
                          <a:effectLst/>
                          <a:latin typeface="Calibri" panose="020F0502020204030204" pitchFamily="34" charset="0"/>
                        </a:rPr>
                        <a:t>3 934</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fr-CA" sz="1600" dirty="0">
                          <a:effectLst/>
                          <a:latin typeface="Calibri" panose="020F0502020204030204" pitchFamily="34" charset="0"/>
                        </a:rPr>
                        <a:t>(déclaré par 71 maillons santé sur 75)</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9036">
                <a:tc>
                  <a:txBody>
                    <a:bodyPr/>
                    <a:lstStyle/>
                    <a:p>
                      <a:pPr marL="0" indent="0" algn="ctr" defTabSz="914400" rtl="0" eaLnBrk="1" latinLnBrk="0" hangingPunct="1">
                        <a:lnSpc>
                          <a:spcPct val="115000"/>
                        </a:lnSpc>
                        <a:spcAft>
                          <a:spcPts val="0"/>
                        </a:spcAft>
                      </a:pPr>
                      <a:r>
                        <a:rPr lang="fr-CA" sz="1600" b="1" kern="1200" dirty="0">
                          <a:solidFill>
                            <a:schemeClr val="tx1"/>
                          </a:solidFill>
                          <a:effectLst/>
                          <a:latin typeface="Calibri" panose="020F0502020204030204" pitchFamily="34" charset="0"/>
                        </a:rPr>
                        <a:t>T4 2015-2016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600" dirty="0">
                          <a:effectLst/>
                          <a:latin typeface="Calibri" panose="020F0502020204030204" pitchFamily="34" charset="0"/>
                        </a:rPr>
                        <a:t>80</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600" dirty="0">
                          <a:effectLst/>
                          <a:latin typeface="Calibri" panose="020F0502020204030204" pitchFamily="34" charset="0"/>
                        </a:rPr>
                        <a:t>4 622</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15000"/>
                        </a:lnSpc>
                        <a:spcAft>
                          <a:spcPts val="0"/>
                        </a:spcAft>
                      </a:pPr>
                      <a:r>
                        <a:rPr lang="fr-CA" sz="1600" dirty="0">
                          <a:effectLst/>
                          <a:latin typeface="Calibri" panose="020F0502020204030204" pitchFamily="34" charset="0"/>
                        </a:rPr>
                        <a:t>(déclaré par 76 maillons santé sur 80)</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600" dirty="0">
                          <a:effectLst/>
                          <a:latin typeface="Calibri" panose="020F0502020204030204" pitchFamily="34" charset="0"/>
                        </a:rPr>
                        <a:t>5 713</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15000"/>
                        </a:lnSpc>
                        <a:spcAft>
                          <a:spcPts val="0"/>
                        </a:spcAft>
                      </a:pPr>
                      <a:r>
                        <a:rPr lang="fr-CA" sz="1600" dirty="0">
                          <a:effectLst/>
                          <a:latin typeface="Calibri" panose="020F0502020204030204" pitchFamily="34" charset="0"/>
                        </a:rPr>
                        <a:t>(déclaré par 72 maillons santé sur 80) </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9036">
                <a:tc>
                  <a:txBody>
                    <a:bodyPr/>
                    <a:lstStyle/>
                    <a:p>
                      <a:pPr marL="0" indent="0" algn="ctr" defTabSz="914400" rtl="0" eaLnBrk="1" latinLnBrk="0" hangingPunct="1">
                        <a:lnSpc>
                          <a:spcPct val="115000"/>
                        </a:lnSpc>
                        <a:spcAft>
                          <a:spcPts val="0"/>
                        </a:spcAft>
                      </a:pPr>
                      <a:r>
                        <a:rPr lang="fr-CA" sz="1600" b="1" dirty="0" smtClean="0">
                          <a:effectLst/>
                          <a:latin typeface="Calibri" panose="020F0502020204030204" pitchFamily="34" charset="0"/>
                        </a:rPr>
                        <a:t>Total cumulatif jusqu’à aujourd’hui</a:t>
                      </a:r>
                      <a:endParaRPr lang="fr-CA" sz="16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600" dirty="0">
                          <a:effectLst/>
                          <a:latin typeface="Calibri" panose="020F0502020204030204" pitchFamily="34" charset="0"/>
                        </a:rPr>
                        <a:t>80</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600" dirty="0">
                          <a:effectLst/>
                          <a:latin typeface="Calibri" panose="020F0502020204030204" pitchFamily="34" charset="0"/>
                        </a:rPr>
                        <a:t>18 926</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600" dirty="0">
                          <a:effectLst/>
                          <a:latin typeface="Calibri" panose="020F0502020204030204" pitchFamily="34" charset="0"/>
                        </a:rPr>
                        <a:t>29 946</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Footer Placeholder 3"/>
          <p:cNvSpPr>
            <a:spLocks noGrp="1"/>
          </p:cNvSpPr>
          <p:nvPr>
            <p:ph type="ftr" sz="quarter" idx="10"/>
          </p:nvPr>
        </p:nvSpPr>
        <p:spPr/>
        <p:txBody>
          <a:bodyPr/>
          <a:lstStyle/>
          <a:p>
            <a:pPr>
              <a:defRPr/>
            </a:pPr>
            <a:r>
              <a:rPr lang="fr-CA" smtClean="0">
                <a:solidFill>
                  <a:srgbClr val="FFFFFF"/>
                </a:solidFill>
              </a:rPr>
              <a:t>www.HQOntario.ca</a:t>
            </a:r>
            <a:endParaRPr lang="fr-CA" dirty="0">
              <a:solidFill>
                <a:srgbClr val="FFFFFF"/>
              </a:solidFill>
            </a:endParaRPr>
          </a:p>
        </p:txBody>
      </p:sp>
    </p:spTree>
    <p:extLst>
      <p:ext uri="{BB962C8B-B14F-4D97-AF65-F5344CB8AC3E}">
        <p14:creationId xmlns:p14="http://schemas.microsoft.com/office/powerpoint/2010/main" val="40327630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fr-CA" dirty="0">
                <a:solidFill>
                  <a:srgbClr val="FFFFFF"/>
                </a:solidFill>
              </a:rPr>
              <a:t>www.HQOntario.ca</a:t>
            </a:r>
          </a:p>
        </p:txBody>
      </p:sp>
      <p:pic>
        <p:nvPicPr>
          <p:cNvPr id="6" name="Content Placeholder 5"/>
          <p:cNvPicPr>
            <a:picLocks noGrp="1" noChangeAspect="1"/>
          </p:cNvPicPr>
          <p:nvPr>
            <p:ph idx="1"/>
          </p:nvPr>
        </p:nvPicPr>
        <p:blipFill>
          <a:blip r:embed="rId2" cstate="print"/>
          <a:stretch>
            <a:fillRect/>
          </a:stretch>
        </p:blipFill>
        <p:spPr>
          <a:xfrm>
            <a:off x="856961" y="1356360"/>
            <a:ext cx="6501101" cy="3578384"/>
          </a:xfrm>
          <a:prstGeom prst="rect">
            <a:avLst/>
          </a:prstGeom>
        </p:spPr>
      </p:pic>
      <p:sp>
        <p:nvSpPr>
          <p:cNvPr id="7" name="Rectangle 6"/>
          <p:cNvSpPr/>
          <p:nvPr/>
        </p:nvSpPr>
        <p:spPr>
          <a:xfrm>
            <a:off x="856961" y="5290373"/>
            <a:ext cx="7568381" cy="338554"/>
          </a:xfrm>
          <a:prstGeom prst="rect">
            <a:avLst/>
          </a:prstGeom>
        </p:spPr>
        <p:txBody>
          <a:bodyPr wrap="square">
            <a:spAutoFit/>
          </a:bodyPr>
          <a:lstStyle/>
          <a:p>
            <a:r>
              <a:rPr lang="fr-CA" sz="1600" u="sng" dirty="0">
                <a:solidFill>
                  <a:srgbClr val="0000FF"/>
                </a:solidFill>
                <a:latin typeface="Calibri" panose="020F0502020204030204" pitchFamily="34" charset="0"/>
                <a:hlinkClick r:id="rId3"/>
              </a:rPr>
              <a:t>http://healthcareathome.ca/northwest/en/who/Pages/Health-Links.aspx</a:t>
            </a:r>
            <a:endParaRPr lang="fr-CA" sz="1600" dirty="0"/>
          </a:p>
        </p:txBody>
      </p:sp>
      <p:sp>
        <p:nvSpPr>
          <p:cNvPr id="8" name="Title 7"/>
          <p:cNvSpPr>
            <a:spLocks noGrp="1"/>
          </p:cNvSpPr>
          <p:nvPr>
            <p:ph type="title"/>
          </p:nvPr>
        </p:nvSpPr>
        <p:spPr/>
        <p:txBody>
          <a:bodyPr/>
          <a:lstStyle/>
          <a:p>
            <a:r>
              <a:rPr lang="fr-CA" smtClean="0"/>
              <a:t>L’histoire de Jaun-Paul</a:t>
            </a:r>
            <a:endParaRPr lang="fr-CA" dirty="0"/>
          </a:p>
        </p:txBody>
      </p:sp>
    </p:spTree>
    <p:extLst>
      <p:ext uri="{BB962C8B-B14F-4D97-AF65-F5344CB8AC3E}">
        <p14:creationId xmlns:p14="http://schemas.microsoft.com/office/powerpoint/2010/main" val="24168652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noFill/>
        </p:spPr>
        <p:txBody>
          <a:bodyPr/>
          <a:lstStyle/>
          <a:p>
            <a:r>
              <a:rPr lang="fr-CA" smtClean="0"/>
              <a:t>Répercussion des maillons santé – Mise à jour du 4</a:t>
            </a:r>
            <a:r>
              <a:rPr lang="fr-CA" baseline="30000" smtClean="0"/>
              <a:t>e</a:t>
            </a:r>
            <a:r>
              <a:rPr lang="fr-CA" smtClean="0"/>
              <a:t> trimestre</a:t>
            </a:r>
          </a:p>
        </p:txBody>
      </p:sp>
      <p:sp>
        <p:nvSpPr>
          <p:cNvPr id="15" name="Text Placeholder 14"/>
          <p:cNvSpPr>
            <a:spLocks noGrp="1"/>
          </p:cNvSpPr>
          <p:nvPr>
            <p:ph type="body" idx="1"/>
          </p:nvPr>
        </p:nvSpPr>
        <p:spPr>
          <a:xfrm>
            <a:off x="169632" y="1389281"/>
            <a:ext cx="4297479" cy="402060"/>
          </a:xfrm>
          <a:solidFill>
            <a:srgbClr val="00788A"/>
          </a:solidFill>
        </p:spPr>
        <p:txBody>
          <a:bodyPr/>
          <a:lstStyle/>
          <a:p>
            <a:pPr algn="ctr"/>
            <a:r>
              <a:rPr lang="fr-CA" sz="1600" dirty="0">
                <a:solidFill>
                  <a:schemeClr val="bg1"/>
                </a:solidFill>
              </a:rPr>
              <a:t>Plans de soins coordonnés </a:t>
            </a:r>
          </a:p>
        </p:txBody>
      </p:sp>
      <p:sp>
        <p:nvSpPr>
          <p:cNvPr id="16" name="Content Placeholder 15"/>
          <p:cNvSpPr>
            <a:spLocks noGrp="1"/>
          </p:cNvSpPr>
          <p:nvPr>
            <p:ph sz="half" idx="2"/>
          </p:nvPr>
        </p:nvSpPr>
        <p:spPr>
          <a:xfrm>
            <a:off x="169633" y="4863690"/>
            <a:ext cx="4297478" cy="711732"/>
          </a:xfrm>
        </p:spPr>
        <p:txBody>
          <a:bodyPr/>
          <a:lstStyle/>
          <a:p>
            <a:pPr marL="0" indent="0">
              <a:buNone/>
            </a:pPr>
            <a:r>
              <a:rPr lang="fr-CA" sz="1600" b="1" dirty="0" smtClean="0">
                <a:solidFill>
                  <a:srgbClr val="0C6577"/>
                </a:solidFill>
              </a:rPr>
              <a:t>18 926 </a:t>
            </a:r>
            <a:r>
              <a:rPr lang="fr-CA" sz="1600" dirty="0" smtClean="0"/>
              <a:t>patients aux besoins complexes ont obtenu des plans de soins coordonnés par l’entremise des maillons santé</a:t>
            </a:r>
          </a:p>
        </p:txBody>
      </p:sp>
      <p:sp>
        <p:nvSpPr>
          <p:cNvPr id="17" name="Text Placeholder 16"/>
          <p:cNvSpPr>
            <a:spLocks noGrp="1"/>
          </p:cNvSpPr>
          <p:nvPr>
            <p:ph type="body" sz="quarter" idx="3"/>
          </p:nvPr>
        </p:nvSpPr>
        <p:spPr>
          <a:xfrm>
            <a:off x="4572000" y="1389281"/>
            <a:ext cx="4297479" cy="402059"/>
          </a:xfrm>
          <a:solidFill>
            <a:srgbClr val="00788A"/>
          </a:solidFill>
        </p:spPr>
        <p:txBody>
          <a:bodyPr/>
          <a:lstStyle/>
          <a:p>
            <a:pPr algn="ctr"/>
            <a:r>
              <a:rPr lang="fr-CA" sz="1600" dirty="0">
                <a:solidFill>
                  <a:schemeClr val="bg1"/>
                </a:solidFill>
              </a:rPr>
              <a:t>Accès aux soins primaires</a:t>
            </a:r>
          </a:p>
        </p:txBody>
      </p:sp>
      <p:sp>
        <p:nvSpPr>
          <p:cNvPr id="4" name="Footer Placeholder 3"/>
          <p:cNvSpPr>
            <a:spLocks noGrp="1"/>
          </p:cNvSpPr>
          <p:nvPr>
            <p:ph type="ftr" sz="quarter" idx="10"/>
          </p:nvPr>
        </p:nvSpPr>
        <p:spPr/>
        <p:txBody>
          <a:bodyPr/>
          <a:lstStyle/>
          <a:p>
            <a:pPr>
              <a:defRPr/>
            </a:pPr>
            <a:r>
              <a:rPr lang="fr-CA" smtClean="0"/>
              <a:t>www.HQOntario.ca</a:t>
            </a:r>
            <a:endParaRPr lang="fr-CA" dirty="0"/>
          </a:p>
        </p:txBody>
      </p:sp>
      <p:sp>
        <p:nvSpPr>
          <p:cNvPr id="19" name="Content Placeholder 15"/>
          <p:cNvSpPr>
            <a:spLocks noGrp="1"/>
          </p:cNvSpPr>
          <p:nvPr>
            <p:ph sz="half" idx="2"/>
          </p:nvPr>
        </p:nvSpPr>
        <p:spPr>
          <a:xfrm>
            <a:off x="4572000" y="4863690"/>
            <a:ext cx="4268789" cy="798821"/>
          </a:xfrm>
        </p:spPr>
        <p:txBody>
          <a:bodyPr/>
          <a:lstStyle/>
          <a:p>
            <a:pPr marL="0" indent="0">
              <a:buNone/>
            </a:pPr>
            <a:r>
              <a:rPr lang="fr-CA" sz="1600" b="1" dirty="0" smtClean="0">
                <a:solidFill>
                  <a:srgbClr val="0C6577"/>
                </a:solidFill>
              </a:rPr>
              <a:t>29 946</a:t>
            </a:r>
            <a:r>
              <a:rPr lang="fr-CA" dirty="0" smtClean="0"/>
              <a:t> </a:t>
            </a:r>
            <a:r>
              <a:rPr lang="fr-CA" sz="1600" dirty="0"/>
              <a:t>patients des maillons santé ont eu accès à un accès régulier et rapide aux soins primaires</a:t>
            </a:r>
          </a:p>
        </p:txBody>
      </p:sp>
      <p:sp>
        <p:nvSpPr>
          <p:cNvPr id="11" name="Rectangle 3"/>
          <p:cNvSpPr>
            <a:spLocks noChangeArrowheads="1"/>
          </p:cNvSpPr>
          <p:nvPr/>
        </p:nvSpPr>
        <p:spPr bwMode="auto">
          <a:xfrm>
            <a:off x="982947" y="5795379"/>
            <a:ext cx="635622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fr-CA" altLang="en-US" sz="900" i="1" dirty="0">
                <a:latin typeface="Calibri" panose="020F0502020204030204" pitchFamily="34" charset="0"/>
              </a:rPr>
              <a:t>Source des données :  Quality Improvement Reporting and Analysis Platform (QIRAP) de Qualité des services de santé Ontario – autodéclaré par les maillons santé</a:t>
            </a:r>
            <a:endParaRPr kumimoji="0" lang="fr-CA" altLang="en-US" sz="1800" b="0" i="1" u="none" strike="noStrike" cap="none" normalizeH="0" baseline="0" dirty="0">
              <a:ln>
                <a:noFill/>
              </a:ln>
              <a:solidFill>
                <a:schemeClr val="tx1"/>
              </a:solidFill>
              <a:effectLst/>
              <a:latin typeface="Arial" panose="020B0604020202020204" pitchFamily="34" charset="0"/>
            </a:endParaRPr>
          </a:p>
        </p:txBody>
      </p:sp>
      <p:pic>
        <p:nvPicPr>
          <p:cNvPr id="5" name="Picture 4"/>
          <p:cNvPicPr>
            <a:picLocks noChangeAspect="1"/>
          </p:cNvPicPr>
          <p:nvPr/>
        </p:nvPicPr>
        <p:blipFill rotWithShape="1">
          <a:blip r:embed="rId3" cstate="print"/>
          <a:srcRect l="1279" t="3138" r="1854" b="3582"/>
          <a:stretch/>
        </p:blipFill>
        <p:spPr>
          <a:xfrm>
            <a:off x="336984" y="2115953"/>
            <a:ext cx="4130127" cy="2533607"/>
          </a:xfrm>
          <a:prstGeom prst="rect">
            <a:avLst/>
          </a:prstGeom>
        </p:spPr>
      </p:pic>
      <p:pic>
        <p:nvPicPr>
          <p:cNvPr id="8" name="Picture 7"/>
          <p:cNvPicPr>
            <a:picLocks noChangeAspect="1"/>
          </p:cNvPicPr>
          <p:nvPr/>
        </p:nvPicPr>
        <p:blipFill>
          <a:blip r:embed="rId4" cstate="print"/>
          <a:stretch>
            <a:fillRect/>
          </a:stretch>
        </p:blipFill>
        <p:spPr>
          <a:xfrm>
            <a:off x="4630001" y="2077810"/>
            <a:ext cx="4181475" cy="2571750"/>
          </a:xfrm>
          <a:prstGeom prst="rect">
            <a:avLst/>
          </a:prstGeom>
        </p:spPr>
      </p:pic>
    </p:spTree>
    <p:extLst>
      <p:ext uri="{BB962C8B-B14F-4D97-AF65-F5344CB8AC3E}">
        <p14:creationId xmlns:p14="http://schemas.microsoft.com/office/powerpoint/2010/main" val="36205775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noFill/>
        </p:spPr>
        <p:txBody>
          <a:bodyPr/>
          <a:lstStyle/>
          <a:p>
            <a:r>
              <a:rPr lang="fr-CA" smtClean="0"/>
              <a:t>Population cible par RLISS</a:t>
            </a:r>
          </a:p>
        </p:txBody>
      </p:sp>
      <p:sp>
        <p:nvSpPr>
          <p:cNvPr id="4" name="Footer Placeholder 3"/>
          <p:cNvSpPr>
            <a:spLocks noGrp="1"/>
          </p:cNvSpPr>
          <p:nvPr>
            <p:ph type="ftr" sz="quarter" idx="10"/>
          </p:nvPr>
        </p:nvSpPr>
        <p:spPr/>
        <p:txBody>
          <a:bodyPr/>
          <a:lstStyle/>
          <a:p>
            <a:pPr>
              <a:defRPr/>
            </a:pPr>
            <a:r>
              <a:rPr lang="fr-CA" smtClean="0"/>
              <a:t>www.HQOntario.ca</a:t>
            </a:r>
            <a:endParaRPr lang="fr-CA" dirty="0"/>
          </a:p>
        </p:txBody>
      </p:sp>
      <p:sp>
        <p:nvSpPr>
          <p:cNvPr id="7" name="Rectangle 6"/>
          <p:cNvSpPr/>
          <p:nvPr/>
        </p:nvSpPr>
        <p:spPr>
          <a:xfrm>
            <a:off x="1534344" y="5850701"/>
            <a:ext cx="6021769" cy="400110"/>
          </a:xfrm>
          <a:prstGeom prst="rect">
            <a:avLst/>
          </a:prstGeom>
        </p:spPr>
        <p:txBody>
          <a:bodyPr wrap="square">
            <a:spAutoFit/>
          </a:bodyPr>
          <a:lstStyle/>
          <a:p>
            <a:pPr lvl="0" algn="ctr"/>
            <a:r>
              <a:rPr lang="fr-CA" sz="1000" i="1" dirty="0">
                <a:solidFill>
                  <a:srgbClr val="000000"/>
                </a:solidFill>
              </a:rPr>
              <a:t>*Des maillons santé supplémentaires en sont aux premières étapes de la planification (le financement opérationnel n’est pas encore approuvé par le MSSLD)</a:t>
            </a:r>
          </a:p>
        </p:txBody>
      </p:sp>
      <p:sp>
        <p:nvSpPr>
          <p:cNvPr id="6" name="Rectangle 1"/>
          <p:cNvSpPr>
            <a:spLocks noChangeArrowheads="1"/>
          </p:cNvSpPr>
          <p:nvPr/>
        </p:nvSpPr>
        <p:spPr bwMode="auto">
          <a:xfrm>
            <a:off x="1381125" y="206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t/>
            </a:r>
            <a:br/>
            <a:endParaRPr kumimoji="0" lang="fr-CA" altLang="en-US" sz="1800" b="0" i="0" u="none" strike="noStrike" cap="none" normalizeH="0" baseline="0" dirty="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3" cstate="print"/>
          <a:stretch>
            <a:fillRect/>
          </a:stretch>
        </p:blipFill>
        <p:spPr>
          <a:xfrm>
            <a:off x="1946275" y="1389928"/>
            <a:ext cx="5197908" cy="4210768"/>
          </a:xfrm>
          <a:prstGeom prst="rect">
            <a:avLst/>
          </a:prstGeom>
        </p:spPr>
      </p:pic>
      <p:pic>
        <p:nvPicPr>
          <p:cNvPr id="3" name="Picture 2"/>
          <p:cNvPicPr>
            <a:picLocks noChangeAspect="1"/>
          </p:cNvPicPr>
          <p:nvPr/>
        </p:nvPicPr>
        <p:blipFill>
          <a:blip r:embed="rId4" cstate="print"/>
          <a:stretch>
            <a:fillRect/>
          </a:stretch>
        </p:blipFill>
        <p:spPr>
          <a:xfrm>
            <a:off x="1857375" y="1233487"/>
            <a:ext cx="5429250" cy="4391025"/>
          </a:xfrm>
          <a:prstGeom prst="rect">
            <a:avLst/>
          </a:prstGeom>
        </p:spPr>
      </p:pic>
    </p:spTree>
    <p:extLst>
      <p:ext uri="{BB962C8B-B14F-4D97-AF65-F5344CB8AC3E}">
        <p14:creationId xmlns:p14="http://schemas.microsoft.com/office/powerpoint/2010/main" val="1595688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noFill/>
        </p:spPr>
        <p:txBody>
          <a:bodyPr/>
          <a:lstStyle/>
          <a:p>
            <a:r>
              <a:rPr lang="fr-CA" smtClean="0"/>
              <a:t>Progrès par RLISS – Mise à jour du 4</a:t>
            </a:r>
            <a:r>
              <a:rPr lang="fr-CA" baseline="30000" smtClean="0"/>
              <a:t>e</a:t>
            </a:r>
            <a:r>
              <a:rPr lang="fr-CA" smtClean="0"/>
              <a:t> trimestre</a:t>
            </a:r>
          </a:p>
        </p:txBody>
      </p:sp>
      <p:sp>
        <p:nvSpPr>
          <p:cNvPr id="4" name="Footer Placeholder 3"/>
          <p:cNvSpPr>
            <a:spLocks noGrp="1"/>
          </p:cNvSpPr>
          <p:nvPr>
            <p:ph type="ftr" sz="quarter" idx="10"/>
          </p:nvPr>
        </p:nvSpPr>
        <p:spPr/>
        <p:txBody>
          <a:bodyPr/>
          <a:lstStyle/>
          <a:p>
            <a:pPr>
              <a:defRPr/>
            </a:pPr>
            <a:r>
              <a:rPr lang="fr-CA" smtClean="0"/>
              <a:t>www.HQOntario.ca</a:t>
            </a:r>
            <a:endParaRPr lang="fr-CA" dirty="0"/>
          </a:p>
        </p:txBody>
      </p:sp>
      <p:sp>
        <p:nvSpPr>
          <p:cNvPr id="23" name="Rectangle 4"/>
          <p:cNvSpPr>
            <a:spLocks noChangeArrowheads="1"/>
          </p:cNvSpPr>
          <p:nvPr/>
        </p:nvSpPr>
        <p:spPr bwMode="auto">
          <a:xfrm>
            <a:off x="1309688" y="18589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t/>
            </a:r>
            <a:br/>
            <a:endParaRPr kumimoji="0" lang="fr-CA"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1"/>
          <p:cNvSpPr>
            <a:spLocks noChangeArrowheads="1"/>
          </p:cNvSpPr>
          <p:nvPr/>
        </p:nvSpPr>
        <p:spPr bwMode="auto">
          <a:xfrm>
            <a:off x="1381125" y="206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t/>
            </a:r>
            <a:br/>
            <a:endParaRPr kumimoji="0" lang="fr-CA" altLang="en-US" sz="1800" b="0" i="0" u="none" strike="noStrike" cap="none" normalizeH="0" baseline="0" dirty="0">
              <a:ln>
                <a:noFill/>
              </a:ln>
              <a:solidFill>
                <a:schemeClr val="tx1"/>
              </a:solidFill>
              <a:effectLst/>
              <a:latin typeface="Arial" panose="020B0604020202020204" pitchFamily="34" charset="0"/>
            </a:endParaRPr>
          </a:p>
        </p:txBody>
      </p:sp>
      <p:sp>
        <p:nvSpPr>
          <p:cNvPr id="9" name="Rectangle 3"/>
          <p:cNvSpPr>
            <a:spLocks noChangeArrowheads="1"/>
          </p:cNvSpPr>
          <p:nvPr/>
        </p:nvSpPr>
        <p:spPr bwMode="auto">
          <a:xfrm>
            <a:off x="177165" y="5775600"/>
            <a:ext cx="814678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900" b="0" i="0" u="none" strike="noStrike" cap="none" normalizeH="0" baseline="30000" dirty="0" bmk="">
                <a:ln>
                  <a:noFill/>
                </a:ln>
                <a:solidFill>
                  <a:schemeClr val="tx1"/>
                </a:solidFill>
                <a:effectLst/>
                <a:latin typeface="Calibri" panose="020F0502020204030204" pitchFamily="34" charset="0"/>
                <a:hlinkClick r:id=""/>
              </a:rPr>
              <a:t>[</a:t>
            </a:r>
            <a:r>
              <a:rPr lang="fr-CA" altLang="en-US" sz="900" baseline="30000" dirty="0" bmk="">
                <a:latin typeface="Calibri" panose="020F0502020204030204" pitchFamily="34" charset="0"/>
                <a:hlinkClick r:id=""/>
              </a:rPr>
              <a:t>1</a:t>
            </a:r>
            <a:r>
              <a:rPr kumimoji="0" lang="fr-CA" altLang="en-US" sz="900" b="0" i="0" u="none" strike="noStrike" cap="none" normalizeH="0" baseline="30000" dirty="0" bmk="">
                <a:ln>
                  <a:noFill/>
                </a:ln>
                <a:solidFill>
                  <a:schemeClr val="tx1"/>
                </a:solidFill>
                <a:effectLst/>
                <a:latin typeface="Calibri" panose="020F0502020204030204" pitchFamily="34" charset="0"/>
                <a:hlinkClick r:id=""/>
              </a:rPr>
              <a:t>]</a:t>
            </a:r>
            <a:r>
              <a:rPr kumimoji="0" lang="fr-CA" altLang="en-US" sz="900" b="0" i="0" u="none" strike="noStrike" cap="none" normalizeH="0" baseline="0" dirty="0">
                <a:ln>
                  <a:noFill/>
                </a:ln>
                <a:solidFill>
                  <a:schemeClr val="tx1"/>
                </a:solidFill>
                <a:effectLst/>
                <a:latin typeface="Calibri" panose="020F0502020204030204" pitchFamily="34" charset="0"/>
              </a:rPr>
              <a:t>Les objectifs sont définis par le maillon santé et le RLISS et reflètent la maturité du maillon santé (c.-à-d. les nouveaux maillons santé ont des objectifs moins élevés afin </a:t>
            </a:r>
            <a:endParaRPr kumimoji="0" lang="fr-CA" altLang="en-US" sz="900" b="0" i="0" u="none" strike="noStrike" cap="none" normalizeH="0" baseline="0" dirty="0" smtClean="0">
              <a:ln>
                <a:noFill/>
              </a:ln>
              <a:solidFill>
                <a:schemeClr val="tx1"/>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900" b="0" i="0" u="none" strike="noStrike" cap="none" normalizeH="0" baseline="0" dirty="0" smtClean="0">
                <a:ln>
                  <a:noFill/>
                </a:ln>
                <a:solidFill>
                  <a:schemeClr val="tx1"/>
                </a:solidFill>
                <a:effectLst/>
                <a:latin typeface="Calibri" panose="020F0502020204030204" pitchFamily="34" charset="0"/>
              </a:rPr>
              <a:t>de </a:t>
            </a:r>
            <a:r>
              <a:rPr kumimoji="0" lang="fr-CA" altLang="en-US" sz="900" b="0" i="0" u="none" strike="noStrike" cap="none" normalizeH="0" baseline="0" dirty="0">
                <a:ln>
                  <a:noFill/>
                </a:ln>
                <a:solidFill>
                  <a:schemeClr val="tx1"/>
                </a:solidFill>
                <a:effectLst/>
                <a:latin typeface="Calibri" panose="020F0502020204030204" pitchFamily="34" charset="0"/>
              </a:rPr>
              <a:t>leur laisser le temps de mettre en place les processus).</a:t>
            </a:r>
            <a:endParaRPr kumimoji="0" lang="fr-CA"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3"/>
          <p:cNvSpPr>
            <a:spLocks noChangeArrowheads="1"/>
          </p:cNvSpPr>
          <p:nvPr/>
        </p:nvSpPr>
        <p:spPr bwMode="auto">
          <a:xfrm>
            <a:off x="177165" y="6055270"/>
            <a:ext cx="635622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fr-CA" altLang="en-US" sz="900" i="1" dirty="0">
                <a:latin typeface="Calibri" panose="020F0502020204030204" pitchFamily="34" charset="0"/>
              </a:rPr>
              <a:t>Source des données :  Quality Improvement Reporting and Analysis Platform (QIRAP) de Qualité des services de santé Ontario – autodéclaré par les maillons santé</a:t>
            </a:r>
            <a:endParaRPr kumimoji="0" lang="fr-CA" altLang="en-US" sz="1800" b="0" i="1" u="none" strike="noStrike" cap="none" normalizeH="0" baseline="0" dirty="0">
              <a:ln>
                <a:noFill/>
              </a:ln>
              <a:solidFill>
                <a:schemeClr val="tx1"/>
              </a:solidFill>
              <a:effectLst/>
              <a:latin typeface="Arial" panose="020B0604020202020204" pitchFamily="34" charset="0"/>
            </a:endParaRPr>
          </a:p>
        </p:txBody>
      </p:sp>
      <p:pic>
        <p:nvPicPr>
          <p:cNvPr id="3" name="Picture 2"/>
          <p:cNvPicPr>
            <a:picLocks noChangeAspect="1"/>
          </p:cNvPicPr>
          <p:nvPr/>
        </p:nvPicPr>
        <p:blipFill>
          <a:blip r:embed="rId3" cstate="print"/>
          <a:stretch>
            <a:fillRect/>
          </a:stretch>
        </p:blipFill>
        <p:spPr>
          <a:xfrm>
            <a:off x="143282" y="1167084"/>
            <a:ext cx="8949543" cy="4304076"/>
          </a:xfrm>
          <a:prstGeom prst="rect">
            <a:avLst/>
          </a:prstGeom>
        </p:spPr>
      </p:pic>
    </p:spTree>
    <p:extLst>
      <p:ext uri="{BB962C8B-B14F-4D97-AF65-F5344CB8AC3E}">
        <p14:creationId xmlns:p14="http://schemas.microsoft.com/office/powerpoint/2010/main" val="315793473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Slides op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irst Slide Only">
  <a:themeElements>
    <a:clrScheme name="Health Quality Ontario">
      <a:dk1>
        <a:srgbClr val="FFFFFF"/>
      </a:dk1>
      <a:lt1>
        <a:srgbClr val="FFFFFF"/>
      </a:lt1>
      <a:dk2>
        <a:srgbClr val="FFFFFF"/>
      </a:dk2>
      <a:lt2>
        <a:srgbClr val="FFFFFF"/>
      </a:lt2>
      <a:accent1>
        <a:srgbClr val="00A0AF"/>
      </a:accent1>
      <a:accent2>
        <a:srgbClr val="00788A"/>
      </a:accent2>
      <a:accent3>
        <a:srgbClr val="CE8E00"/>
      </a:accent3>
      <a:accent4>
        <a:srgbClr val="D47600"/>
      </a:accent4>
      <a:accent5>
        <a:srgbClr val="693A77"/>
      </a:accent5>
      <a:accent6>
        <a:srgbClr val="58A618"/>
      </a:accent6>
      <a:hlink>
        <a:srgbClr val="00B9E4"/>
      </a:hlink>
      <a:folHlink>
        <a:srgbClr val="18A29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HQO_Slide">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Presentation">
  <a:themeElements>
    <a:clrScheme name="">
      <a:dk1>
        <a:srgbClr val="000000"/>
      </a:dk1>
      <a:lt1>
        <a:srgbClr val="FFFFFF"/>
      </a:lt1>
      <a:dk2>
        <a:srgbClr val="007A87"/>
      </a:dk2>
      <a:lt2>
        <a:srgbClr val="8D988F"/>
      </a:lt2>
      <a:accent1>
        <a:srgbClr val="633C82"/>
      </a:accent1>
      <a:accent2>
        <a:srgbClr val="54B247"/>
      </a:accent2>
      <a:accent3>
        <a:srgbClr val="FFFFFF"/>
      </a:accent3>
      <a:accent4>
        <a:srgbClr val="000000"/>
      </a:accent4>
      <a:accent5>
        <a:srgbClr val="B7AFC1"/>
      </a:accent5>
      <a:accent6>
        <a:srgbClr val="4BA13F"/>
      </a:accent6>
      <a:hlink>
        <a:srgbClr val="739AB3"/>
      </a:hlink>
      <a:folHlink>
        <a:srgbClr val="475285"/>
      </a:folHlink>
    </a:clrScheme>
    <a:fontScheme name="Blank Presentation">
      <a:majorFont>
        <a:latin typeface="Arial Narrow"/>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lides option">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End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18597</TotalTime>
  <Words>504</Words>
  <Application>Microsoft Office PowerPoint</Application>
  <PresentationFormat>On-screen Show (4:3)</PresentationFormat>
  <Paragraphs>111</Paragraphs>
  <Slides>10</Slides>
  <Notes>6</Notes>
  <HiddenSlides>0</HiddenSlides>
  <MMClips>0</MMClips>
  <ScaleCrop>false</ScaleCrop>
  <HeadingPairs>
    <vt:vector size="6" baseType="variant">
      <vt:variant>
        <vt:lpstr>Fonts Used</vt:lpstr>
      </vt:variant>
      <vt:variant>
        <vt:i4>9</vt:i4>
      </vt:variant>
      <vt:variant>
        <vt:lpstr>Theme</vt:lpstr>
      </vt:variant>
      <vt:variant>
        <vt:i4>6</vt:i4>
      </vt:variant>
      <vt:variant>
        <vt:lpstr>Slide Titles</vt:lpstr>
      </vt:variant>
      <vt:variant>
        <vt:i4>10</vt:i4>
      </vt:variant>
    </vt:vector>
  </HeadingPairs>
  <TitlesOfParts>
    <vt:vector size="25" baseType="lpstr">
      <vt:lpstr>MS PGothic</vt:lpstr>
      <vt:lpstr>MS PGothic</vt:lpstr>
      <vt:lpstr>Arial</vt:lpstr>
      <vt:lpstr>Arial Narrow</vt:lpstr>
      <vt:lpstr>Calibri</vt:lpstr>
      <vt:lpstr>Helvetica Neue Medium</vt:lpstr>
      <vt:lpstr>Times</vt:lpstr>
      <vt:lpstr>Times New Roman</vt:lpstr>
      <vt:lpstr>Wingdings</vt:lpstr>
      <vt:lpstr>1_Slides option</vt:lpstr>
      <vt:lpstr>First Slide Only</vt:lpstr>
      <vt:lpstr>HQO_Slide</vt:lpstr>
      <vt:lpstr>1_Blank Presentation</vt:lpstr>
      <vt:lpstr>Slides option</vt:lpstr>
      <vt:lpstr>1_End slide</vt:lpstr>
      <vt:lpstr>PowerPoint Presentation</vt:lpstr>
      <vt:lpstr>Maillons santé :  Amélioration des soins intégrés pour les patients ayant de multiples troubles de santé et des besoins complexes</vt:lpstr>
      <vt:lpstr>Responsabilités provinciales et régionales à l’intérieur du modèle des maillons santé</vt:lpstr>
      <vt:lpstr>Pour commencer – Mise à jour du 4e trimestre</vt:lpstr>
      <vt:lpstr>Coup d’œil sur les maillons santé – Mise à jour du 4e trimestre</vt:lpstr>
      <vt:lpstr>L’histoire de Jaun-Paul</vt:lpstr>
      <vt:lpstr>Répercussion des maillons santé – Mise à jour du 4e trimestre</vt:lpstr>
      <vt:lpstr>Population cible par RLISS</vt:lpstr>
      <vt:lpstr>Progrès par RLISS – Mise à jour du 4e trimestre</vt:lpstr>
      <vt:lpstr>PowerPoint Presentation</vt:lpstr>
    </vt:vector>
  </TitlesOfParts>
  <Company>Government of Ontario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Ministry of Health and Long-Term Care</dc:creator>
  <cp:lastModifiedBy>Taylor, Susan</cp:lastModifiedBy>
  <cp:revision>418</cp:revision>
  <cp:lastPrinted>2016-03-02T15:33:21Z</cp:lastPrinted>
  <dcterms:created xsi:type="dcterms:W3CDTF">2008-02-01T20:05:28Z</dcterms:created>
  <dcterms:modified xsi:type="dcterms:W3CDTF">2016-06-10T17:48:19Z</dcterms:modified>
</cp:coreProperties>
</file>