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1"/>
  </p:notesMasterIdLst>
  <p:sldIdLst>
    <p:sldId id="258" r:id="rId2"/>
    <p:sldId id="378" r:id="rId3"/>
    <p:sldId id="356" r:id="rId4"/>
    <p:sldId id="357" r:id="rId5"/>
    <p:sldId id="359" r:id="rId6"/>
    <p:sldId id="358" r:id="rId7"/>
    <p:sldId id="360" r:id="rId8"/>
    <p:sldId id="364" r:id="rId9"/>
    <p:sldId id="361" r:id="rId10"/>
    <p:sldId id="394" r:id="rId11"/>
    <p:sldId id="377" r:id="rId12"/>
    <p:sldId id="375" r:id="rId13"/>
    <p:sldId id="376" r:id="rId14"/>
    <p:sldId id="379" r:id="rId15"/>
    <p:sldId id="371" r:id="rId16"/>
    <p:sldId id="374" r:id="rId17"/>
    <p:sldId id="343" r:id="rId18"/>
    <p:sldId id="282" r:id="rId19"/>
    <p:sldId id="349" r:id="rId20"/>
    <p:sldId id="348" r:id="rId21"/>
    <p:sldId id="336" r:id="rId22"/>
    <p:sldId id="327" r:id="rId23"/>
    <p:sldId id="345" r:id="rId24"/>
    <p:sldId id="347" r:id="rId25"/>
    <p:sldId id="353" r:id="rId26"/>
    <p:sldId id="342" r:id="rId27"/>
    <p:sldId id="354" r:id="rId28"/>
    <p:sldId id="395" r:id="rId29"/>
    <p:sldId id="380" r:id="rId30"/>
    <p:sldId id="381" r:id="rId31"/>
    <p:sldId id="382" r:id="rId32"/>
    <p:sldId id="383" r:id="rId33"/>
    <p:sldId id="384" r:id="rId34"/>
    <p:sldId id="385" r:id="rId35"/>
    <p:sldId id="386" r:id="rId36"/>
    <p:sldId id="388" r:id="rId37"/>
    <p:sldId id="387" r:id="rId38"/>
    <p:sldId id="396" r:id="rId39"/>
    <p:sldId id="397" r:id="rId40"/>
    <p:sldId id="398" r:id="rId41"/>
    <p:sldId id="399" r:id="rId42"/>
    <p:sldId id="400" r:id="rId43"/>
    <p:sldId id="401" r:id="rId44"/>
    <p:sldId id="402" r:id="rId45"/>
    <p:sldId id="403" r:id="rId46"/>
    <p:sldId id="404" r:id="rId47"/>
    <p:sldId id="405" r:id="rId48"/>
    <p:sldId id="406" r:id="rId49"/>
    <p:sldId id="407"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60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38" autoAdjust="0"/>
    <p:restoredTop sz="87050" autoAdjust="0"/>
  </p:normalViewPr>
  <p:slideViewPr>
    <p:cSldViewPr snapToGrid="0" snapToObjects="1">
      <p:cViewPr varScale="1">
        <p:scale>
          <a:sx n="76" d="100"/>
          <a:sy n="76" d="100"/>
        </p:scale>
        <p:origin x="-1590" y="-84"/>
      </p:cViewPr>
      <p:guideLst>
        <p:guide orient="horz" pos="2160"/>
        <p:guide pos="2880"/>
      </p:guideLst>
    </p:cSldViewPr>
  </p:slideViewPr>
  <p:notesTextViewPr>
    <p:cViewPr>
      <p:scale>
        <a:sx n="100" d="100"/>
        <a:sy n="100" d="100"/>
      </p:scale>
      <p:origin x="0" y="0"/>
    </p:cViewPr>
  </p:notesTextViewPr>
  <p:sorterViewPr>
    <p:cViewPr>
      <p:scale>
        <a:sx n="124" d="100"/>
        <a:sy n="124" d="100"/>
      </p:scale>
      <p:origin x="0" y="121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49B4F1-C609-4E16-932C-D46230E9AAE6}" type="doc">
      <dgm:prSet loTypeId="urn:microsoft.com/office/officeart/2009/3/layout/IncreasingArrowsProcess" loCatId="process" qsTypeId="urn:microsoft.com/office/officeart/2005/8/quickstyle/simple1" qsCatId="simple" csTypeId="urn:microsoft.com/office/officeart/2005/8/colors/colorful3" csCatId="colorful" phldr="1"/>
      <dgm:spPr/>
      <dgm:t>
        <a:bodyPr/>
        <a:lstStyle/>
        <a:p>
          <a:endParaRPr lang="en-US"/>
        </a:p>
      </dgm:t>
    </dgm:pt>
    <dgm:pt modelId="{ABCC0B0D-4F3D-4FA9-A1F8-CEEB5616C40B}">
      <dgm:prSet phldrT="[Text]" custT="1"/>
      <dgm:spPr>
        <a:solidFill>
          <a:srgbClr val="666633"/>
        </a:solidFill>
      </dgm:spPr>
      <dgm:t>
        <a:bodyPr/>
        <a:lstStyle/>
        <a:p>
          <a:pPr algn="l"/>
          <a:r>
            <a:rPr lang="en-US" sz="1500" b="1" dirty="0">
              <a:latin typeface="Calibri" panose="020F0502020204030204" pitchFamily="34" charset="0"/>
            </a:rPr>
            <a:t>Contexte</a:t>
          </a:r>
        </a:p>
      </dgm:t>
    </dgm:pt>
    <dgm:pt modelId="{B874D1B0-EBB6-44B1-A0E8-EB1B518F0809}" type="parTrans" cxnId="{A5F44353-A967-4570-B949-9EAF277ACB4D}">
      <dgm:prSet/>
      <dgm:spPr/>
      <dgm:t>
        <a:bodyPr/>
        <a:lstStyle/>
        <a:p>
          <a:endParaRPr lang="en-US"/>
        </a:p>
      </dgm:t>
    </dgm:pt>
    <dgm:pt modelId="{569BBB51-74E7-40D5-A516-2AF780827A6B}" type="sibTrans" cxnId="{A5F44353-A967-4570-B949-9EAF277ACB4D}">
      <dgm:prSet/>
      <dgm:spPr/>
      <dgm:t>
        <a:bodyPr/>
        <a:lstStyle/>
        <a:p>
          <a:endParaRPr lang="en-US"/>
        </a:p>
      </dgm:t>
    </dgm:pt>
    <dgm:pt modelId="{7D5BF218-2FA3-47B3-BE0A-3F95092592F2}">
      <dgm:prSet phldrT="[Text]" custT="1"/>
      <dgm:spPr>
        <a:ln cap="sq">
          <a:solidFill>
            <a:srgbClr val="666633"/>
          </a:solidFill>
          <a:miter lim="800000"/>
        </a:ln>
      </dgm:spPr>
      <dgm:t>
        <a:bodyPr/>
        <a:lstStyle/>
        <a:p>
          <a:r>
            <a:rPr lang="en-US" sz="1250" b="0" dirty="0">
              <a:latin typeface="Calibri" panose="020F0502020204030204" pitchFamily="34" charset="0"/>
            </a:rPr>
            <a:t>Gouvernance, leadership et partenariats</a:t>
          </a:r>
        </a:p>
      </dgm:t>
    </dgm:pt>
    <dgm:pt modelId="{E19959C5-D381-4FC7-A013-5CBB20BEC71C}" type="parTrans" cxnId="{844702D4-5D0A-4EA9-95E9-16A982C4AB85}">
      <dgm:prSet/>
      <dgm:spPr/>
      <dgm:t>
        <a:bodyPr/>
        <a:lstStyle/>
        <a:p>
          <a:endParaRPr lang="en-US"/>
        </a:p>
      </dgm:t>
    </dgm:pt>
    <dgm:pt modelId="{632AFD7F-E07E-45A9-8D55-01295E8BF496}" type="sibTrans" cxnId="{844702D4-5D0A-4EA9-95E9-16A982C4AB85}">
      <dgm:prSet/>
      <dgm:spPr/>
      <dgm:t>
        <a:bodyPr/>
        <a:lstStyle/>
        <a:p>
          <a:endParaRPr lang="en-US"/>
        </a:p>
      </dgm:t>
    </dgm:pt>
    <dgm:pt modelId="{A72906B1-31CB-4F0C-802A-40C04F03143C}">
      <dgm:prSet phldrT="[Text]" custT="1"/>
      <dgm:spPr/>
      <dgm:t>
        <a:bodyPr/>
        <a:lstStyle/>
        <a:p>
          <a:r>
            <a:rPr lang="en-US" sz="1500" b="1">
              <a:latin typeface="Calibri" panose="020F0502020204030204" pitchFamily="34" charset="0"/>
            </a:rPr>
            <a:t>Mécanismes du succès</a:t>
          </a:r>
          <a:endParaRPr lang="fr-CA" sz="1500" b="1" dirty="0">
            <a:latin typeface="Calibri" panose="020F0502020204030204" pitchFamily="34" charset="0"/>
          </a:endParaRPr>
        </a:p>
      </dgm:t>
    </dgm:pt>
    <dgm:pt modelId="{6F0B2E43-BA4A-477E-876B-4A94750D36C4}" type="parTrans" cxnId="{69C251B5-E1A5-4C48-8D0E-62D7396E42CD}">
      <dgm:prSet/>
      <dgm:spPr/>
      <dgm:t>
        <a:bodyPr/>
        <a:lstStyle/>
        <a:p>
          <a:endParaRPr lang="en-US"/>
        </a:p>
      </dgm:t>
    </dgm:pt>
    <dgm:pt modelId="{8B1062DB-64A5-4A82-B8BA-CDF90E3624DF}" type="sibTrans" cxnId="{69C251B5-E1A5-4C48-8D0E-62D7396E42CD}">
      <dgm:prSet/>
      <dgm:spPr/>
      <dgm:t>
        <a:bodyPr/>
        <a:lstStyle/>
        <a:p>
          <a:endParaRPr lang="en-US"/>
        </a:p>
      </dgm:t>
    </dgm:pt>
    <dgm:pt modelId="{9E4CF867-A62D-4735-82E5-6509293B786B}">
      <dgm:prSet phldrT="[Text]" custT="1"/>
      <dgm:spPr>
        <a:ln>
          <a:solidFill>
            <a:srgbClr val="5EAFA6"/>
          </a:solidFill>
          <a:miter lim="800000"/>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250" b="0" dirty="0">
              <a:latin typeface="Calibri" panose="020F0502020204030204" pitchFamily="34" charset="0"/>
            </a:rPr>
            <a:t>Relations </a:t>
          </a:r>
          <a:r>
            <a:t/>
          </a:r>
          <a:br/>
          <a:r>
            <a:rPr lang="en-US" sz="1250" b="0" dirty="0">
              <a:latin typeface="Calibri" panose="020F0502020204030204" pitchFamily="34" charset="0"/>
            </a:rPr>
            <a:t>(p. ex., confiance, vision commune et responsabilisation)</a:t>
          </a:r>
        </a:p>
        <a:p>
          <a:pPr marL="0" marR="0" indent="0" defTabSz="914400" eaLnBrk="1" fontAlgn="auto" latinLnBrk="0" hangingPunct="1">
            <a:lnSpc>
              <a:spcPct val="100000"/>
            </a:lnSpc>
            <a:spcBef>
              <a:spcPts val="0"/>
            </a:spcBef>
            <a:spcAft>
              <a:spcPts val="0"/>
            </a:spcAft>
            <a:buClrTx/>
            <a:buSzTx/>
            <a:buFontTx/>
            <a:buNone/>
            <a:tabLst/>
            <a:defRPr/>
          </a:pPr>
          <a:endParaRPr lang="fr-CA" sz="800" b="0" dirty="0">
            <a:latin typeface="Calibri" panose="020F0502020204030204" pitchFamily="34" charset="0"/>
          </a:endParaRPr>
        </a:p>
        <a:p>
          <a:pPr defTabSz="555625">
            <a:lnSpc>
              <a:spcPct val="90000"/>
            </a:lnSpc>
            <a:spcBef>
              <a:spcPct val="0"/>
            </a:spcBef>
            <a:spcAft>
              <a:spcPct val="35000"/>
            </a:spcAft>
          </a:pPr>
          <a:r>
            <a:rPr lang="en-US" sz="1250" b="0" dirty="0">
              <a:latin typeface="Calibri" panose="020F0502020204030204" pitchFamily="34" charset="0"/>
            </a:rPr>
            <a:t>Clarté et portée des rôles</a:t>
          </a:r>
        </a:p>
      </dgm:t>
    </dgm:pt>
    <dgm:pt modelId="{70119B2F-AE38-4275-B83F-1D50624BF48F}" type="parTrans" cxnId="{EA289EDF-3E22-4D5A-973A-12169077D1B1}">
      <dgm:prSet/>
      <dgm:spPr/>
      <dgm:t>
        <a:bodyPr/>
        <a:lstStyle/>
        <a:p>
          <a:endParaRPr lang="en-US"/>
        </a:p>
      </dgm:t>
    </dgm:pt>
    <dgm:pt modelId="{0FEA6D89-1308-4B7E-9E22-975D6E29B0AA}" type="sibTrans" cxnId="{EA289EDF-3E22-4D5A-973A-12169077D1B1}">
      <dgm:prSet/>
      <dgm:spPr/>
      <dgm:t>
        <a:bodyPr/>
        <a:lstStyle/>
        <a:p>
          <a:endParaRPr lang="en-US"/>
        </a:p>
      </dgm:t>
    </dgm:pt>
    <dgm:pt modelId="{5C24E0FC-649A-4F48-B5BA-A46DB105363A}">
      <dgm:prSet phldrT="[Text]" custT="1"/>
      <dgm:spPr>
        <a:solidFill>
          <a:schemeClr val="accent4">
            <a:lumMod val="75000"/>
          </a:schemeClr>
        </a:solidFill>
      </dgm:spPr>
      <dgm:t>
        <a:bodyPr/>
        <a:lstStyle/>
        <a:p>
          <a:r>
            <a:rPr lang="en-US" sz="1500" b="1">
              <a:latin typeface="Calibri" panose="020F0502020204030204" pitchFamily="34" charset="0"/>
            </a:rPr>
            <a:t>Intervention</a:t>
          </a:r>
          <a:endParaRPr lang="fr-CA" sz="1500" b="1" dirty="0">
            <a:latin typeface="Calibri" panose="020F0502020204030204" pitchFamily="34" charset="0"/>
          </a:endParaRPr>
        </a:p>
      </dgm:t>
    </dgm:pt>
    <dgm:pt modelId="{C7951C1E-4025-404C-AE20-18F11DFA50F9}" type="parTrans" cxnId="{9001A58D-83DC-497E-8FAF-2C7AF56E3FF2}">
      <dgm:prSet/>
      <dgm:spPr/>
      <dgm:t>
        <a:bodyPr/>
        <a:lstStyle/>
        <a:p>
          <a:endParaRPr lang="en-US"/>
        </a:p>
      </dgm:t>
    </dgm:pt>
    <dgm:pt modelId="{355C6F31-CDCB-4387-9D6C-2F6BFDADD614}" type="sibTrans" cxnId="{9001A58D-83DC-497E-8FAF-2C7AF56E3FF2}">
      <dgm:prSet/>
      <dgm:spPr/>
      <dgm:t>
        <a:bodyPr/>
        <a:lstStyle/>
        <a:p>
          <a:endParaRPr lang="en-US"/>
        </a:p>
      </dgm:t>
    </dgm:pt>
    <dgm:pt modelId="{61F5ABBB-978F-4A8C-9316-A13D69E7BB75}">
      <dgm:prSet phldrT="[Text]" custT="1"/>
      <dgm:spPr>
        <a:ln>
          <a:solidFill>
            <a:schemeClr val="accent4">
              <a:lumMod val="75000"/>
            </a:schemeClr>
          </a:solidFill>
          <a:miter lim="800000"/>
        </a:ln>
      </dgm:spPr>
      <dgm:t>
        <a:bodyPr/>
        <a:lstStyle/>
        <a:p>
          <a:r>
            <a:rPr lang="en-US" sz="1250" b="0" dirty="0">
              <a:latin typeface="Calibri" panose="020F0502020204030204" pitchFamily="34" charset="0"/>
            </a:rPr>
            <a:t>Mise en œuvre d'un financement regroupé couvrant la totalité de l'épisode de soins d'un patient</a:t>
          </a:r>
        </a:p>
      </dgm:t>
    </dgm:pt>
    <dgm:pt modelId="{5799E2DA-6EDC-416F-B52D-864495BBEF4E}" type="parTrans" cxnId="{8535463B-F3DF-41E7-80B6-CC60511AC95C}">
      <dgm:prSet/>
      <dgm:spPr/>
      <dgm:t>
        <a:bodyPr/>
        <a:lstStyle/>
        <a:p>
          <a:endParaRPr lang="en-US"/>
        </a:p>
      </dgm:t>
    </dgm:pt>
    <dgm:pt modelId="{1D2F12F0-AF5D-4874-9A36-0848CF27FFAC}" type="sibTrans" cxnId="{8535463B-F3DF-41E7-80B6-CC60511AC95C}">
      <dgm:prSet/>
      <dgm:spPr/>
      <dgm:t>
        <a:bodyPr/>
        <a:lstStyle/>
        <a:p>
          <a:endParaRPr lang="en-US"/>
        </a:p>
      </dgm:t>
    </dgm:pt>
    <dgm:pt modelId="{C04F0A88-30C2-46DE-AA88-95B96CD8A024}">
      <dgm:prSet phldrT="[Text]" custT="1"/>
      <dgm:spPr>
        <a:ln cap="sq">
          <a:solidFill>
            <a:srgbClr val="666633"/>
          </a:solidFill>
          <a:miter lim="800000"/>
        </a:ln>
      </dgm:spPr>
      <dgm:t>
        <a:bodyPr/>
        <a:lstStyle/>
        <a:p>
          <a:r>
            <a:rPr lang="en-US" sz="1250" b="0" dirty="0">
              <a:latin typeface="Calibri" panose="020F0502020204030204" pitchFamily="34" charset="0"/>
            </a:rPr>
            <a:t>Préparation organisationnelle</a:t>
          </a:r>
        </a:p>
      </dgm:t>
    </dgm:pt>
    <dgm:pt modelId="{99FF3402-E9AB-4483-97F0-ECDC27E22B74}" type="parTrans" cxnId="{1ACE7942-E2C1-413A-A014-1724645C350C}">
      <dgm:prSet/>
      <dgm:spPr/>
      <dgm:t>
        <a:bodyPr/>
        <a:lstStyle/>
        <a:p>
          <a:endParaRPr lang="en-US"/>
        </a:p>
      </dgm:t>
    </dgm:pt>
    <dgm:pt modelId="{2BD51D37-2DFF-423F-BD83-4DB2C175530C}" type="sibTrans" cxnId="{1ACE7942-E2C1-413A-A014-1724645C350C}">
      <dgm:prSet/>
      <dgm:spPr/>
      <dgm:t>
        <a:bodyPr/>
        <a:lstStyle/>
        <a:p>
          <a:endParaRPr lang="en-US"/>
        </a:p>
      </dgm:t>
    </dgm:pt>
    <dgm:pt modelId="{66938ED5-F215-44B3-AD44-AE33C173ACDD}">
      <dgm:prSet phldrT="[Text]" custT="1"/>
      <dgm:spPr>
        <a:ln cap="sq">
          <a:solidFill>
            <a:srgbClr val="666633"/>
          </a:solidFill>
          <a:miter lim="800000"/>
        </a:ln>
      </dgm:spPr>
      <dgm:t>
        <a:bodyPr/>
        <a:lstStyle/>
        <a:p>
          <a:r>
            <a:rPr lang="en-US" sz="1250" b="0" dirty="0">
              <a:latin typeface="Calibri" panose="020F0502020204030204" pitchFamily="34" charset="0"/>
            </a:rPr>
            <a:t>Gestion de l'information</a:t>
          </a:r>
        </a:p>
      </dgm:t>
    </dgm:pt>
    <dgm:pt modelId="{360A0E89-A3FD-482C-89D9-3DA214B56A89}" type="parTrans" cxnId="{E9E6A928-59AD-4527-B9F2-C9159F4463BF}">
      <dgm:prSet/>
      <dgm:spPr/>
      <dgm:t>
        <a:bodyPr/>
        <a:lstStyle/>
        <a:p>
          <a:endParaRPr lang="en-US"/>
        </a:p>
      </dgm:t>
    </dgm:pt>
    <dgm:pt modelId="{537BB876-D4FE-4BD5-A350-9B5AF242B2F2}" type="sibTrans" cxnId="{E9E6A928-59AD-4527-B9F2-C9159F4463BF}">
      <dgm:prSet/>
      <dgm:spPr/>
      <dgm:t>
        <a:bodyPr/>
        <a:lstStyle/>
        <a:p>
          <a:endParaRPr lang="en-US"/>
        </a:p>
      </dgm:t>
    </dgm:pt>
    <dgm:pt modelId="{7D160895-A18F-4BDD-B3AE-E193EB7F6B60}">
      <dgm:prSet phldrT="[Text]" custT="1"/>
      <dgm:spPr>
        <a:ln cap="sq">
          <a:solidFill>
            <a:srgbClr val="666633"/>
          </a:solidFill>
          <a:miter lim="800000"/>
        </a:ln>
      </dgm:spPr>
      <dgm:t>
        <a:bodyPr/>
        <a:lstStyle/>
        <a:p>
          <a:r>
            <a:rPr lang="en-US" sz="1250" b="0" dirty="0">
              <a:latin typeface="Calibri" panose="020F0502020204030204" pitchFamily="34" charset="0"/>
            </a:rPr>
            <a:t>Participations des équipes cliniques</a:t>
          </a:r>
        </a:p>
      </dgm:t>
    </dgm:pt>
    <dgm:pt modelId="{0CF43FB4-8840-433A-8D03-0EA2CDF0DB27}" type="parTrans" cxnId="{B4D9902A-C4A3-49EA-9683-2BBE479D57BD}">
      <dgm:prSet/>
      <dgm:spPr/>
      <dgm:t>
        <a:bodyPr/>
        <a:lstStyle/>
        <a:p>
          <a:endParaRPr lang="en-US"/>
        </a:p>
      </dgm:t>
    </dgm:pt>
    <dgm:pt modelId="{21E84164-BCC5-434B-85E1-C72832033EEF}" type="sibTrans" cxnId="{B4D9902A-C4A3-49EA-9683-2BBE479D57BD}">
      <dgm:prSet/>
      <dgm:spPr/>
      <dgm:t>
        <a:bodyPr/>
        <a:lstStyle/>
        <a:p>
          <a:endParaRPr lang="en-US"/>
        </a:p>
      </dgm:t>
    </dgm:pt>
    <dgm:pt modelId="{843DE2A5-17A2-438B-B88E-233FB7CA3D95}">
      <dgm:prSet phldrT="[Text]" custT="1"/>
      <dgm:spPr>
        <a:ln cap="sq">
          <a:solidFill>
            <a:srgbClr val="666633"/>
          </a:solidFill>
          <a:miter lim="800000"/>
        </a:ln>
      </dgm:spPr>
      <dgm:t>
        <a:bodyPr/>
        <a:lstStyle/>
        <a:p>
          <a:endParaRPr lang="en-US" sz="1250" b="0" dirty="0">
            <a:latin typeface="Calibri" panose="020F0502020204030204" pitchFamily="34" charset="0"/>
          </a:endParaRPr>
        </a:p>
      </dgm:t>
    </dgm:pt>
    <dgm:pt modelId="{67E9940D-63E5-4B8E-BDAF-ED759ACCECF4}" type="parTrans" cxnId="{E77FE367-FC23-43C2-B3A6-2090902D5209}">
      <dgm:prSet/>
      <dgm:spPr/>
      <dgm:t>
        <a:bodyPr/>
        <a:lstStyle/>
        <a:p>
          <a:endParaRPr lang="en-US"/>
        </a:p>
      </dgm:t>
    </dgm:pt>
    <dgm:pt modelId="{3D9C3A49-BCD6-43C2-8691-7960A789CB7B}" type="sibTrans" cxnId="{E77FE367-FC23-43C2-B3A6-2090902D5209}">
      <dgm:prSet/>
      <dgm:spPr/>
      <dgm:t>
        <a:bodyPr/>
        <a:lstStyle/>
        <a:p>
          <a:endParaRPr lang="en-US"/>
        </a:p>
      </dgm:t>
    </dgm:pt>
    <dgm:pt modelId="{3557FC44-94F1-4645-84B2-42749DDD8055}" type="pres">
      <dgm:prSet presAssocID="{BE49B4F1-C609-4E16-932C-D46230E9AAE6}" presName="Name0" presStyleCnt="0">
        <dgm:presLayoutVars>
          <dgm:chMax val="5"/>
          <dgm:chPref val="5"/>
          <dgm:dir/>
          <dgm:animLvl val="lvl"/>
        </dgm:presLayoutVars>
      </dgm:prSet>
      <dgm:spPr/>
      <dgm:t>
        <a:bodyPr/>
        <a:lstStyle/>
        <a:p>
          <a:endParaRPr lang="en-CA"/>
        </a:p>
      </dgm:t>
    </dgm:pt>
    <dgm:pt modelId="{CCD89AD0-198F-400E-8F5F-C5A58F748AAA}" type="pres">
      <dgm:prSet presAssocID="{ABCC0B0D-4F3D-4FA9-A1F8-CEEB5616C40B}" presName="parentText1" presStyleLbl="node1" presStyleIdx="0" presStyleCnt="3" custLinFactNeighborY="10591">
        <dgm:presLayoutVars>
          <dgm:chMax/>
          <dgm:chPref val="3"/>
          <dgm:bulletEnabled val="1"/>
        </dgm:presLayoutVars>
      </dgm:prSet>
      <dgm:spPr/>
      <dgm:t>
        <a:bodyPr/>
        <a:lstStyle/>
        <a:p>
          <a:endParaRPr lang="en-CA"/>
        </a:p>
      </dgm:t>
    </dgm:pt>
    <dgm:pt modelId="{04AA7988-0EA1-4E26-A2C4-FFC62852DECE}" type="pres">
      <dgm:prSet presAssocID="{ABCC0B0D-4F3D-4FA9-A1F8-CEEB5616C40B}" presName="childText1" presStyleLbl="solidAlignAcc1" presStyleIdx="0" presStyleCnt="3" custScaleX="98531" custScaleY="114625" custLinFactNeighborX="-734" custLinFactNeighborY="12945">
        <dgm:presLayoutVars>
          <dgm:chMax val="0"/>
          <dgm:chPref val="0"/>
          <dgm:bulletEnabled val="1"/>
        </dgm:presLayoutVars>
      </dgm:prSet>
      <dgm:spPr/>
      <dgm:t>
        <a:bodyPr/>
        <a:lstStyle/>
        <a:p>
          <a:endParaRPr lang="en-CA"/>
        </a:p>
      </dgm:t>
    </dgm:pt>
    <dgm:pt modelId="{C572296A-8D98-4F5F-82B2-4DDAB8DE83AA}" type="pres">
      <dgm:prSet presAssocID="{A72906B1-31CB-4F0C-802A-40C04F03143C}" presName="parentText2" presStyleLbl="node1" presStyleIdx="1" presStyleCnt="3" custLinFactNeighborY="10591">
        <dgm:presLayoutVars>
          <dgm:chMax/>
          <dgm:chPref val="3"/>
          <dgm:bulletEnabled val="1"/>
        </dgm:presLayoutVars>
      </dgm:prSet>
      <dgm:spPr/>
      <dgm:t>
        <a:bodyPr/>
        <a:lstStyle/>
        <a:p>
          <a:endParaRPr lang="en-CA"/>
        </a:p>
      </dgm:t>
    </dgm:pt>
    <dgm:pt modelId="{045AF8EA-3EA9-4AD7-8B70-D35D6CD770A9}" type="pres">
      <dgm:prSet presAssocID="{A72906B1-31CB-4F0C-802A-40C04F03143C}" presName="childText2" presStyleLbl="solidAlignAcc1" presStyleIdx="1" presStyleCnt="3" custScaleX="98734" custScaleY="97042" custLinFactNeighborX="-683" custLinFactNeighborY="4575">
        <dgm:presLayoutVars>
          <dgm:chMax val="0"/>
          <dgm:chPref val="0"/>
          <dgm:bulletEnabled val="1"/>
        </dgm:presLayoutVars>
      </dgm:prSet>
      <dgm:spPr/>
      <dgm:t>
        <a:bodyPr/>
        <a:lstStyle/>
        <a:p>
          <a:endParaRPr lang="en-CA"/>
        </a:p>
      </dgm:t>
    </dgm:pt>
    <dgm:pt modelId="{DC70B2D6-6092-4757-9E32-6C52405539B5}" type="pres">
      <dgm:prSet presAssocID="{5C24E0FC-649A-4F48-B5BA-A46DB105363A}" presName="parentText3" presStyleLbl="node1" presStyleIdx="2" presStyleCnt="3" custLinFactNeighborY="10591">
        <dgm:presLayoutVars>
          <dgm:chMax/>
          <dgm:chPref val="3"/>
          <dgm:bulletEnabled val="1"/>
        </dgm:presLayoutVars>
      </dgm:prSet>
      <dgm:spPr/>
      <dgm:t>
        <a:bodyPr/>
        <a:lstStyle/>
        <a:p>
          <a:endParaRPr lang="en-CA"/>
        </a:p>
      </dgm:t>
    </dgm:pt>
    <dgm:pt modelId="{5BBE977F-17EE-491E-AD19-092333798BD4}" type="pres">
      <dgm:prSet presAssocID="{5C24E0FC-649A-4F48-B5BA-A46DB105363A}" presName="childText3" presStyleLbl="solidAlignAcc1" presStyleIdx="2" presStyleCnt="3" custScaleX="99342" custScaleY="81090" custLinFactNeighborX="-226" custLinFactNeighborY="-3429">
        <dgm:presLayoutVars>
          <dgm:chMax val="0"/>
          <dgm:chPref val="0"/>
          <dgm:bulletEnabled val="1"/>
        </dgm:presLayoutVars>
      </dgm:prSet>
      <dgm:spPr/>
      <dgm:t>
        <a:bodyPr/>
        <a:lstStyle/>
        <a:p>
          <a:endParaRPr lang="en-CA"/>
        </a:p>
      </dgm:t>
    </dgm:pt>
  </dgm:ptLst>
  <dgm:cxnLst>
    <dgm:cxn modelId="{B27BC1A6-0402-3840-BE40-B256DD9EFDB4}" type="presOf" srcId="{BE49B4F1-C609-4E16-932C-D46230E9AAE6}" destId="{3557FC44-94F1-4645-84B2-42749DDD8055}" srcOrd="0" destOrd="0" presId="urn:microsoft.com/office/officeart/2009/3/layout/IncreasingArrowsProcess"/>
    <dgm:cxn modelId="{E2A76058-D360-A644-BDB3-6807EA346EAF}" type="presOf" srcId="{5C24E0FC-649A-4F48-B5BA-A46DB105363A}" destId="{DC70B2D6-6092-4757-9E32-6C52405539B5}" srcOrd="0" destOrd="0" presId="urn:microsoft.com/office/officeart/2009/3/layout/IncreasingArrowsProcess"/>
    <dgm:cxn modelId="{2F11B6B5-F489-9A47-9149-7F4FBFC65823}" type="presOf" srcId="{A72906B1-31CB-4F0C-802A-40C04F03143C}" destId="{C572296A-8D98-4F5F-82B2-4DDAB8DE83AA}" srcOrd="0" destOrd="0" presId="urn:microsoft.com/office/officeart/2009/3/layout/IncreasingArrowsProcess"/>
    <dgm:cxn modelId="{116C2EF8-CF2F-8347-89E6-EBF9B0F30914}" type="presOf" srcId="{ABCC0B0D-4F3D-4FA9-A1F8-CEEB5616C40B}" destId="{CCD89AD0-198F-400E-8F5F-C5A58F748AAA}" srcOrd="0" destOrd="0" presId="urn:microsoft.com/office/officeart/2009/3/layout/IncreasingArrowsProcess"/>
    <dgm:cxn modelId="{B4D9902A-C4A3-49EA-9683-2BBE479D57BD}" srcId="{ABCC0B0D-4F3D-4FA9-A1F8-CEEB5616C40B}" destId="{7D160895-A18F-4BDD-B3AE-E193EB7F6B60}" srcOrd="3" destOrd="0" parTransId="{0CF43FB4-8840-433A-8D03-0EA2CDF0DB27}" sibTransId="{21E84164-BCC5-434B-85E1-C72832033EEF}"/>
    <dgm:cxn modelId="{E77FE367-FC23-43C2-B3A6-2090902D5209}" srcId="{ABCC0B0D-4F3D-4FA9-A1F8-CEEB5616C40B}" destId="{843DE2A5-17A2-438B-B88E-233FB7CA3D95}" srcOrd="4" destOrd="0" parTransId="{67E9940D-63E5-4B8E-BDAF-ED759ACCECF4}" sibTransId="{3D9C3A49-BCD6-43C2-8691-7960A789CB7B}"/>
    <dgm:cxn modelId="{D0E11DBA-3014-EF41-ACF3-C33F17025CC5}" type="presOf" srcId="{66938ED5-F215-44B3-AD44-AE33C173ACDD}" destId="{04AA7988-0EA1-4E26-A2C4-FFC62852DECE}" srcOrd="0" destOrd="2" presId="urn:microsoft.com/office/officeart/2009/3/layout/IncreasingArrowsProcess"/>
    <dgm:cxn modelId="{9001A58D-83DC-497E-8FAF-2C7AF56E3FF2}" srcId="{BE49B4F1-C609-4E16-932C-D46230E9AAE6}" destId="{5C24E0FC-649A-4F48-B5BA-A46DB105363A}" srcOrd="2" destOrd="0" parTransId="{C7951C1E-4025-404C-AE20-18F11DFA50F9}" sibTransId="{355C6F31-CDCB-4387-9D6C-2F6BFDADD614}"/>
    <dgm:cxn modelId="{C7AE2539-2546-2C4F-8C95-FA5ED3F36C62}" type="presOf" srcId="{843DE2A5-17A2-438B-B88E-233FB7CA3D95}" destId="{04AA7988-0EA1-4E26-A2C4-FFC62852DECE}" srcOrd="0" destOrd="4" presId="urn:microsoft.com/office/officeart/2009/3/layout/IncreasingArrowsProcess"/>
    <dgm:cxn modelId="{844702D4-5D0A-4EA9-95E9-16A982C4AB85}" srcId="{ABCC0B0D-4F3D-4FA9-A1F8-CEEB5616C40B}" destId="{7D5BF218-2FA3-47B3-BE0A-3F95092592F2}" srcOrd="0" destOrd="0" parTransId="{E19959C5-D381-4FC7-A013-5CBB20BEC71C}" sibTransId="{632AFD7F-E07E-45A9-8D55-01295E8BF496}"/>
    <dgm:cxn modelId="{A5F44353-A967-4570-B949-9EAF277ACB4D}" srcId="{BE49B4F1-C609-4E16-932C-D46230E9AAE6}" destId="{ABCC0B0D-4F3D-4FA9-A1F8-CEEB5616C40B}" srcOrd="0" destOrd="0" parTransId="{B874D1B0-EBB6-44B1-A0E8-EB1B518F0809}" sibTransId="{569BBB51-74E7-40D5-A516-2AF780827A6B}"/>
    <dgm:cxn modelId="{970ABB36-3486-C441-8DE3-B0A249E23F24}" type="presOf" srcId="{C04F0A88-30C2-46DE-AA88-95B96CD8A024}" destId="{04AA7988-0EA1-4E26-A2C4-FFC62852DECE}" srcOrd="0" destOrd="1" presId="urn:microsoft.com/office/officeart/2009/3/layout/IncreasingArrowsProcess"/>
    <dgm:cxn modelId="{FA186EE6-CE52-4C4D-85EA-6B577A1D1820}" type="presOf" srcId="{7D5BF218-2FA3-47B3-BE0A-3F95092592F2}" destId="{04AA7988-0EA1-4E26-A2C4-FFC62852DECE}" srcOrd="0" destOrd="0" presId="urn:microsoft.com/office/officeart/2009/3/layout/IncreasingArrowsProcess"/>
    <dgm:cxn modelId="{E9E6A928-59AD-4527-B9F2-C9159F4463BF}" srcId="{ABCC0B0D-4F3D-4FA9-A1F8-CEEB5616C40B}" destId="{66938ED5-F215-44B3-AD44-AE33C173ACDD}" srcOrd="2" destOrd="0" parTransId="{360A0E89-A3FD-482C-89D9-3DA214B56A89}" sibTransId="{537BB876-D4FE-4BD5-A350-9B5AF242B2F2}"/>
    <dgm:cxn modelId="{1F1827D8-2131-C346-AC7A-6F66CF5B3FE1}" type="presOf" srcId="{61F5ABBB-978F-4A8C-9316-A13D69E7BB75}" destId="{5BBE977F-17EE-491E-AD19-092333798BD4}" srcOrd="0" destOrd="0" presId="urn:microsoft.com/office/officeart/2009/3/layout/IncreasingArrowsProcess"/>
    <dgm:cxn modelId="{8535463B-F3DF-41E7-80B6-CC60511AC95C}" srcId="{5C24E0FC-649A-4F48-B5BA-A46DB105363A}" destId="{61F5ABBB-978F-4A8C-9316-A13D69E7BB75}" srcOrd="0" destOrd="0" parTransId="{5799E2DA-6EDC-416F-B52D-864495BBEF4E}" sibTransId="{1D2F12F0-AF5D-4874-9A36-0848CF27FFAC}"/>
    <dgm:cxn modelId="{EA289EDF-3E22-4D5A-973A-12169077D1B1}" srcId="{A72906B1-31CB-4F0C-802A-40C04F03143C}" destId="{9E4CF867-A62D-4735-82E5-6509293B786B}" srcOrd="0" destOrd="0" parTransId="{70119B2F-AE38-4275-B83F-1D50624BF48F}" sibTransId="{0FEA6D89-1308-4B7E-9E22-975D6E29B0AA}"/>
    <dgm:cxn modelId="{69C251B5-E1A5-4C48-8D0E-62D7396E42CD}" srcId="{BE49B4F1-C609-4E16-932C-D46230E9AAE6}" destId="{A72906B1-31CB-4F0C-802A-40C04F03143C}" srcOrd="1" destOrd="0" parTransId="{6F0B2E43-BA4A-477E-876B-4A94750D36C4}" sibTransId="{8B1062DB-64A5-4A82-B8BA-CDF90E3624DF}"/>
    <dgm:cxn modelId="{1ACE7942-E2C1-413A-A014-1724645C350C}" srcId="{ABCC0B0D-4F3D-4FA9-A1F8-CEEB5616C40B}" destId="{C04F0A88-30C2-46DE-AA88-95B96CD8A024}" srcOrd="1" destOrd="0" parTransId="{99FF3402-E9AB-4483-97F0-ECDC27E22B74}" sibTransId="{2BD51D37-2DFF-423F-BD83-4DB2C175530C}"/>
    <dgm:cxn modelId="{EB1C97A7-E88D-8B41-9054-E2C3272A17F5}" type="presOf" srcId="{7D160895-A18F-4BDD-B3AE-E193EB7F6B60}" destId="{04AA7988-0EA1-4E26-A2C4-FFC62852DECE}" srcOrd="0" destOrd="3" presId="urn:microsoft.com/office/officeart/2009/3/layout/IncreasingArrowsProcess"/>
    <dgm:cxn modelId="{C8DFD50E-B0B8-F34D-A048-07D6FF67D7F7}" type="presOf" srcId="{9E4CF867-A62D-4735-82E5-6509293B786B}" destId="{045AF8EA-3EA9-4AD7-8B70-D35D6CD770A9}" srcOrd="0" destOrd="0" presId="urn:microsoft.com/office/officeart/2009/3/layout/IncreasingArrowsProcess"/>
    <dgm:cxn modelId="{B2C04A5E-4F91-5341-8B4F-F457F5AAFFE3}" type="presParOf" srcId="{3557FC44-94F1-4645-84B2-42749DDD8055}" destId="{CCD89AD0-198F-400E-8F5F-C5A58F748AAA}" srcOrd="0" destOrd="0" presId="urn:microsoft.com/office/officeart/2009/3/layout/IncreasingArrowsProcess"/>
    <dgm:cxn modelId="{3BFCE7F8-127C-7745-87B0-AE75E1559E17}" type="presParOf" srcId="{3557FC44-94F1-4645-84B2-42749DDD8055}" destId="{04AA7988-0EA1-4E26-A2C4-FFC62852DECE}" srcOrd="1" destOrd="0" presId="urn:microsoft.com/office/officeart/2009/3/layout/IncreasingArrowsProcess"/>
    <dgm:cxn modelId="{E8157F3E-E182-A740-9B88-548CB9EE3DC5}" type="presParOf" srcId="{3557FC44-94F1-4645-84B2-42749DDD8055}" destId="{C572296A-8D98-4F5F-82B2-4DDAB8DE83AA}" srcOrd="2" destOrd="0" presId="urn:microsoft.com/office/officeart/2009/3/layout/IncreasingArrowsProcess"/>
    <dgm:cxn modelId="{51EE3B5D-7F55-CE40-9A4B-20A2D34A0C98}" type="presParOf" srcId="{3557FC44-94F1-4645-84B2-42749DDD8055}" destId="{045AF8EA-3EA9-4AD7-8B70-D35D6CD770A9}" srcOrd="3" destOrd="0" presId="urn:microsoft.com/office/officeart/2009/3/layout/IncreasingArrowsProcess"/>
    <dgm:cxn modelId="{14F60515-D4FE-2743-AD9B-3461D3B00291}" type="presParOf" srcId="{3557FC44-94F1-4645-84B2-42749DDD8055}" destId="{DC70B2D6-6092-4757-9E32-6C52405539B5}" srcOrd="4" destOrd="0" presId="urn:microsoft.com/office/officeart/2009/3/layout/IncreasingArrowsProcess"/>
    <dgm:cxn modelId="{4D441F07-A722-3D4F-A098-2DDBD4F2EDA1}" type="presParOf" srcId="{3557FC44-94F1-4645-84B2-42749DDD8055}" destId="{5BBE977F-17EE-491E-AD19-092333798BD4}"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BAF3D0-C697-4CC4-9E91-E7062336714A}" type="doc">
      <dgm:prSet loTypeId="urn:microsoft.com/office/officeart/2005/8/layout/vList2" loCatId="list" qsTypeId="urn:microsoft.com/office/officeart/2005/8/quickstyle/3d1" qsCatId="3D" csTypeId="urn:microsoft.com/office/officeart/2005/8/colors/accent1_4" csCatId="accent1" phldr="1"/>
      <dgm:spPr/>
      <dgm:t>
        <a:bodyPr/>
        <a:lstStyle/>
        <a:p>
          <a:endParaRPr lang="en-US"/>
        </a:p>
      </dgm:t>
    </dgm:pt>
    <dgm:pt modelId="{DAA0C8A5-2A1D-4362-943E-D75382DFEB62}">
      <dgm:prSet phldrT="[Text]" custT="1"/>
      <dgm:spPr>
        <a:solidFill>
          <a:schemeClr val="accent6">
            <a:lumMod val="75000"/>
          </a:schemeClr>
        </a:solidFill>
        <a:ln w="25400">
          <a:solidFill>
            <a:schemeClr val="bg1"/>
          </a:solidFill>
          <a:miter lim="800000"/>
        </a:ln>
        <a:effectLst/>
        <a:scene3d>
          <a:camera prst="orthographicFront"/>
          <a:lightRig rig="flat" dir="t"/>
        </a:scene3d>
        <a:sp3d prstMaterial="plastic"/>
      </dgm:spPr>
      <dgm:t>
        <a:bodyPr/>
        <a:lstStyle/>
        <a:p>
          <a:pPr algn="ctr"/>
          <a:r>
            <a:rPr lang="en-US" sz="1500" b="1" dirty="0">
              <a:latin typeface="Calibri" panose="020F0502020204030204" pitchFamily="34" charset="0"/>
            </a:rPr>
            <a:t>Résultats</a:t>
          </a:r>
        </a:p>
      </dgm:t>
    </dgm:pt>
    <dgm:pt modelId="{5EE4A50D-5FBF-49CC-9729-3ACA00CDFFA2}" type="parTrans" cxnId="{D2615012-AA25-4AC3-97C7-00EE0DBCB209}">
      <dgm:prSet/>
      <dgm:spPr/>
      <dgm:t>
        <a:bodyPr/>
        <a:lstStyle/>
        <a:p>
          <a:endParaRPr lang="en-US"/>
        </a:p>
      </dgm:t>
    </dgm:pt>
    <dgm:pt modelId="{7F9ED7C9-4C61-4304-9591-AD4185DAB37F}" type="sibTrans" cxnId="{D2615012-AA25-4AC3-97C7-00EE0DBCB209}">
      <dgm:prSet/>
      <dgm:spPr/>
      <dgm:t>
        <a:bodyPr/>
        <a:lstStyle/>
        <a:p>
          <a:endParaRPr lang="en-US"/>
        </a:p>
      </dgm:t>
    </dgm:pt>
    <dgm:pt modelId="{36288E4B-9782-4C62-BD56-3770CDD1ACE1}">
      <dgm:prSet phldrT="[Text]" custT="1"/>
      <dgm:spPr>
        <a:solidFill>
          <a:schemeClr val="bg2"/>
        </a:solidFill>
        <a:ln w="25400">
          <a:solidFill>
            <a:schemeClr val="accent6">
              <a:lumMod val="75000"/>
            </a:schemeClr>
          </a:solidFill>
        </a:ln>
        <a:effectLst/>
      </dgm:spPr>
      <dgm:t>
        <a:bodyPr/>
        <a:lstStyle/>
        <a:p>
          <a:pPr algn="l"/>
          <a:r>
            <a:rPr lang="en-US" sz="1250" b="0" dirty="0">
              <a:latin typeface="Calibri" panose="020F0502020204030204" pitchFamily="34" charset="0"/>
            </a:rPr>
            <a:t>Meilleurs soins</a:t>
          </a:r>
          <a:r>
            <a:t/>
          </a:r>
          <a:br/>
          <a:r>
            <a:rPr lang="en-US" sz="1250" b="0" dirty="0">
              <a:latin typeface="Calibri" panose="020F0502020204030204" pitchFamily="34" charset="0"/>
            </a:rPr>
            <a:t>(p. ex., moins de réadmissions)</a:t>
          </a:r>
        </a:p>
      </dgm:t>
    </dgm:pt>
    <dgm:pt modelId="{A28A1DBE-A7D8-48C6-B544-BA7AF0E6342D}" type="parTrans" cxnId="{CAD8CFA9-D2E1-43E2-A21D-63E4357C13CE}">
      <dgm:prSet/>
      <dgm:spPr/>
      <dgm:t>
        <a:bodyPr/>
        <a:lstStyle/>
        <a:p>
          <a:endParaRPr lang="en-US"/>
        </a:p>
      </dgm:t>
    </dgm:pt>
    <dgm:pt modelId="{16E586B1-27A3-407A-97B6-DDA684DB0753}" type="sibTrans" cxnId="{CAD8CFA9-D2E1-43E2-A21D-63E4357C13CE}">
      <dgm:prSet/>
      <dgm:spPr/>
      <dgm:t>
        <a:bodyPr/>
        <a:lstStyle/>
        <a:p>
          <a:endParaRPr lang="en-US"/>
        </a:p>
      </dgm:t>
    </dgm:pt>
    <dgm:pt modelId="{92F37860-28B6-4330-A2ED-52E03A18C68A}">
      <dgm:prSet phldrT="[Text]" custT="1"/>
      <dgm:spPr>
        <a:solidFill>
          <a:schemeClr val="bg2"/>
        </a:solidFill>
        <a:ln w="25400">
          <a:solidFill>
            <a:schemeClr val="accent6">
              <a:lumMod val="75000"/>
            </a:schemeClr>
          </a:solidFill>
        </a:ln>
        <a:effectLst/>
      </dgm:spPr>
      <dgm:t>
        <a:bodyPr/>
        <a:lstStyle/>
        <a:p>
          <a:pPr algn="l"/>
          <a:r>
            <a:rPr lang="en-US" sz="1250" b="0" dirty="0">
              <a:latin typeface="Calibri" panose="020F0502020204030204" pitchFamily="34" charset="0"/>
            </a:rPr>
            <a:t>Amélioration de l'expérience des patients</a:t>
          </a:r>
        </a:p>
      </dgm:t>
    </dgm:pt>
    <dgm:pt modelId="{975AE694-44BC-4914-A7D1-5A23DF90A630}" type="parTrans" cxnId="{A16E9131-361C-49DD-9B7E-45F23AD69D3F}">
      <dgm:prSet/>
      <dgm:spPr/>
      <dgm:t>
        <a:bodyPr/>
        <a:lstStyle/>
        <a:p>
          <a:endParaRPr lang="en-US"/>
        </a:p>
      </dgm:t>
    </dgm:pt>
    <dgm:pt modelId="{3BB1A0B1-5976-4D0E-A2EF-47767F92AB24}" type="sibTrans" cxnId="{A16E9131-361C-49DD-9B7E-45F23AD69D3F}">
      <dgm:prSet/>
      <dgm:spPr/>
      <dgm:t>
        <a:bodyPr/>
        <a:lstStyle/>
        <a:p>
          <a:endParaRPr lang="en-US"/>
        </a:p>
      </dgm:t>
    </dgm:pt>
    <dgm:pt modelId="{12DC0AB9-E06E-407A-9D11-341AAE26F510}">
      <dgm:prSet phldrT="[Text]" custT="1"/>
      <dgm:spPr>
        <a:solidFill>
          <a:schemeClr val="bg2"/>
        </a:solidFill>
        <a:ln w="25400">
          <a:solidFill>
            <a:schemeClr val="accent6">
              <a:lumMod val="75000"/>
            </a:schemeClr>
          </a:solidFill>
        </a:ln>
        <a:effectLst/>
      </dgm:spPr>
      <dgm:t>
        <a:bodyPr/>
        <a:lstStyle/>
        <a:p>
          <a:pPr algn="l"/>
          <a:r>
            <a:rPr lang="en-US" sz="1250" b="0" dirty="0">
              <a:latin typeface="Calibri" panose="020F0502020204030204" pitchFamily="34" charset="0"/>
            </a:rPr>
            <a:t>Réduction des coûts totaux</a:t>
          </a:r>
        </a:p>
      </dgm:t>
    </dgm:pt>
    <dgm:pt modelId="{2F851BBC-F70F-4F5E-81B3-25F6D3BCA3B5}" type="parTrans" cxnId="{D8D7490E-64CE-46F5-97FD-979C8DD28F50}">
      <dgm:prSet/>
      <dgm:spPr/>
      <dgm:t>
        <a:bodyPr/>
        <a:lstStyle/>
        <a:p>
          <a:endParaRPr lang="en-US"/>
        </a:p>
      </dgm:t>
    </dgm:pt>
    <dgm:pt modelId="{9B3419CC-B1AC-4A6B-A8C2-CD6711A34E52}" type="sibTrans" cxnId="{D8D7490E-64CE-46F5-97FD-979C8DD28F50}">
      <dgm:prSet/>
      <dgm:spPr/>
      <dgm:t>
        <a:bodyPr/>
        <a:lstStyle/>
        <a:p>
          <a:endParaRPr lang="en-US"/>
        </a:p>
      </dgm:t>
    </dgm:pt>
    <dgm:pt modelId="{35CD95AB-AA25-4CCE-8464-90CD09D3ACE8}" type="pres">
      <dgm:prSet presAssocID="{9BBAF3D0-C697-4CC4-9E91-E7062336714A}" presName="linear" presStyleCnt="0">
        <dgm:presLayoutVars>
          <dgm:animLvl val="lvl"/>
          <dgm:resizeHandles val="exact"/>
        </dgm:presLayoutVars>
      </dgm:prSet>
      <dgm:spPr/>
      <dgm:t>
        <a:bodyPr/>
        <a:lstStyle/>
        <a:p>
          <a:endParaRPr lang="en-CA"/>
        </a:p>
      </dgm:t>
    </dgm:pt>
    <dgm:pt modelId="{567E8EA4-FF9D-4DFE-B2C5-88AFB3DB0EE3}" type="pres">
      <dgm:prSet presAssocID="{DAA0C8A5-2A1D-4362-943E-D75382DFEB62}" presName="parentText" presStyleLbl="node1" presStyleIdx="0" presStyleCnt="1" custScaleY="53750" custLinFactNeighborY="4127">
        <dgm:presLayoutVars>
          <dgm:chMax val="0"/>
          <dgm:bulletEnabled val="1"/>
        </dgm:presLayoutVars>
      </dgm:prSet>
      <dgm:spPr>
        <a:prstGeom prst="rect">
          <a:avLst/>
        </a:prstGeom>
      </dgm:spPr>
      <dgm:t>
        <a:bodyPr/>
        <a:lstStyle/>
        <a:p>
          <a:endParaRPr lang="en-CA"/>
        </a:p>
      </dgm:t>
    </dgm:pt>
    <dgm:pt modelId="{E5590C30-1200-4607-806E-0E64C6546D14}" type="pres">
      <dgm:prSet presAssocID="{DAA0C8A5-2A1D-4362-943E-D75382DFEB62}" presName="childText" presStyleLbl="revTx" presStyleIdx="0" presStyleCnt="1" custScaleY="142003" custLinFactNeighborY="8379">
        <dgm:presLayoutVars>
          <dgm:bulletEnabled val="1"/>
        </dgm:presLayoutVars>
      </dgm:prSet>
      <dgm:spPr/>
      <dgm:t>
        <a:bodyPr/>
        <a:lstStyle/>
        <a:p>
          <a:endParaRPr lang="en-CA"/>
        </a:p>
      </dgm:t>
    </dgm:pt>
  </dgm:ptLst>
  <dgm:cxnLst>
    <dgm:cxn modelId="{D8D7490E-64CE-46F5-97FD-979C8DD28F50}" srcId="{DAA0C8A5-2A1D-4362-943E-D75382DFEB62}" destId="{12DC0AB9-E06E-407A-9D11-341AAE26F510}" srcOrd="2" destOrd="0" parTransId="{2F851BBC-F70F-4F5E-81B3-25F6D3BCA3B5}" sibTransId="{9B3419CC-B1AC-4A6B-A8C2-CD6711A34E52}"/>
    <dgm:cxn modelId="{D2615012-AA25-4AC3-97C7-00EE0DBCB209}" srcId="{9BBAF3D0-C697-4CC4-9E91-E7062336714A}" destId="{DAA0C8A5-2A1D-4362-943E-D75382DFEB62}" srcOrd="0" destOrd="0" parTransId="{5EE4A50D-5FBF-49CC-9729-3ACA00CDFFA2}" sibTransId="{7F9ED7C9-4C61-4304-9591-AD4185DAB37F}"/>
    <dgm:cxn modelId="{CAD8CFA9-D2E1-43E2-A21D-63E4357C13CE}" srcId="{DAA0C8A5-2A1D-4362-943E-D75382DFEB62}" destId="{36288E4B-9782-4C62-BD56-3770CDD1ACE1}" srcOrd="0" destOrd="0" parTransId="{A28A1DBE-A7D8-48C6-B544-BA7AF0E6342D}" sibTransId="{16E586B1-27A3-407A-97B6-DDA684DB0753}"/>
    <dgm:cxn modelId="{A16E9131-361C-49DD-9B7E-45F23AD69D3F}" srcId="{DAA0C8A5-2A1D-4362-943E-D75382DFEB62}" destId="{92F37860-28B6-4330-A2ED-52E03A18C68A}" srcOrd="1" destOrd="0" parTransId="{975AE694-44BC-4914-A7D1-5A23DF90A630}" sibTransId="{3BB1A0B1-5976-4D0E-A2EF-47767F92AB24}"/>
    <dgm:cxn modelId="{50BD7E93-6FB6-9F4D-AD0A-980ED83AEF92}" type="presOf" srcId="{36288E4B-9782-4C62-BD56-3770CDD1ACE1}" destId="{E5590C30-1200-4607-806E-0E64C6546D14}" srcOrd="0" destOrd="0" presId="urn:microsoft.com/office/officeart/2005/8/layout/vList2"/>
    <dgm:cxn modelId="{F3B638E6-53B2-4D41-9D7F-67A1F01F494C}" type="presOf" srcId="{9BBAF3D0-C697-4CC4-9E91-E7062336714A}" destId="{35CD95AB-AA25-4CCE-8464-90CD09D3ACE8}" srcOrd="0" destOrd="0" presId="urn:microsoft.com/office/officeart/2005/8/layout/vList2"/>
    <dgm:cxn modelId="{C40E788D-8E60-EA4D-86B4-03886F4AF8FD}" type="presOf" srcId="{DAA0C8A5-2A1D-4362-943E-D75382DFEB62}" destId="{567E8EA4-FF9D-4DFE-B2C5-88AFB3DB0EE3}" srcOrd="0" destOrd="0" presId="urn:microsoft.com/office/officeart/2005/8/layout/vList2"/>
    <dgm:cxn modelId="{410B065A-9C97-104B-94AC-3B0B5333E93D}" type="presOf" srcId="{12DC0AB9-E06E-407A-9D11-341AAE26F510}" destId="{E5590C30-1200-4607-806E-0E64C6546D14}" srcOrd="0" destOrd="2" presId="urn:microsoft.com/office/officeart/2005/8/layout/vList2"/>
    <dgm:cxn modelId="{B6C46ADB-A166-E744-9701-EB23162C3879}" type="presOf" srcId="{92F37860-28B6-4330-A2ED-52E03A18C68A}" destId="{E5590C30-1200-4607-806E-0E64C6546D14}" srcOrd="0" destOrd="1" presId="urn:microsoft.com/office/officeart/2005/8/layout/vList2"/>
    <dgm:cxn modelId="{770D5D2C-0BC2-A345-B5DB-1B1347D22D14}" type="presParOf" srcId="{35CD95AB-AA25-4CCE-8464-90CD09D3ACE8}" destId="{567E8EA4-FF9D-4DFE-B2C5-88AFB3DB0EE3}" srcOrd="0" destOrd="0" presId="urn:microsoft.com/office/officeart/2005/8/layout/vList2"/>
    <dgm:cxn modelId="{B483B620-2DD4-0445-8E4C-BD685D01535F}" type="presParOf" srcId="{35CD95AB-AA25-4CCE-8464-90CD09D3ACE8}" destId="{E5590C30-1200-4607-806E-0E64C6546D14}"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D89AD0-198F-400E-8F5F-C5A58F748AAA}">
      <dsp:nvSpPr>
        <dsp:cNvPr id="0" name=""/>
        <dsp:cNvSpPr/>
      </dsp:nvSpPr>
      <dsp:spPr>
        <a:xfrm>
          <a:off x="16622" y="364884"/>
          <a:ext cx="5731978" cy="834794"/>
        </a:xfrm>
        <a:prstGeom prst="rightArrow">
          <a:avLst>
            <a:gd name="adj1" fmla="val 50000"/>
            <a:gd name="adj2" fmla="val 50000"/>
          </a:avLst>
        </a:prstGeom>
        <a:solidFill>
          <a:srgbClr val="666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254000" bIns="132524" numCol="1" spcCol="1270" anchor="ctr" anchorCtr="0">
          <a:noAutofit/>
        </a:bodyPr>
        <a:lstStyle/>
        <a:p>
          <a:pPr lvl="0" algn="l" defTabSz="666750">
            <a:lnSpc>
              <a:spcPct val="90000"/>
            </a:lnSpc>
            <a:spcBef>
              <a:spcPct val="0"/>
            </a:spcBef>
            <a:spcAft>
              <a:spcPct val="35000"/>
            </a:spcAft>
          </a:pPr>
          <a:r>
            <a:rPr lang="en-US" sz="1500" b="1" kern="1200" dirty="0">
              <a:latin typeface="Calibri" panose="020F0502020204030204" pitchFamily="34" charset="0"/>
            </a:rPr>
            <a:t>Contexte</a:t>
          </a:r>
        </a:p>
      </dsp:txBody>
      <dsp:txXfrm>
        <a:off x="16622" y="573583"/>
        <a:ext cx="5523280" cy="417397"/>
      </dsp:txXfrm>
    </dsp:sp>
    <dsp:sp modelId="{04AA7988-0EA1-4E26-A2C4-FFC62852DECE}">
      <dsp:nvSpPr>
        <dsp:cNvPr id="0" name=""/>
        <dsp:cNvSpPr/>
      </dsp:nvSpPr>
      <dsp:spPr>
        <a:xfrm>
          <a:off x="16631" y="1010796"/>
          <a:ext cx="1739514" cy="1843309"/>
        </a:xfrm>
        <a:prstGeom prst="rect">
          <a:avLst/>
        </a:prstGeom>
        <a:solidFill>
          <a:schemeClr val="lt1">
            <a:hueOff val="0"/>
            <a:satOff val="0"/>
            <a:lumOff val="0"/>
            <a:alphaOff val="0"/>
          </a:schemeClr>
        </a:solidFill>
        <a:ln w="25400" cap="sq" cmpd="sng" algn="ctr">
          <a:solidFill>
            <a:srgbClr val="66663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55625">
            <a:lnSpc>
              <a:spcPct val="90000"/>
            </a:lnSpc>
            <a:spcBef>
              <a:spcPct val="0"/>
            </a:spcBef>
            <a:spcAft>
              <a:spcPct val="35000"/>
            </a:spcAft>
          </a:pPr>
          <a:r>
            <a:rPr lang="en-US" sz="1250" b="0" kern="1200" dirty="0">
              <a:latin typeface="Calibri" panose="020F0502020204030204" pitchFamily="34" charset="0"/>
            </a:rPr>
            <a:t>Gouvernance, leadership et partenariats</a:t>
          </a:r>
        </a:p>
        <a:p>
          <a:pPr lvl="0" algn="l" defTabSz="555625">
            <a:lnSpc>
              <a:spcPct val="90000"/>
            </a:lnSpc>
            <a:spcBef>
              <a:spcPct val="0"/>
            </a:spcBef>
            <a:spcAft>
              <a:spcPct val="35000"/>
            </a:spcAft>
          </a:pPr>
          <a:r>
            <a:rPr lang="en-US" sz="1250" b="0" kern="1200" dirty="0">
              <a:latin typeface="Calibri" panose="020F0502020204030204" pitchFamily="34" charset="0"/>
            </a:rPr>
            <a:t>Préparation organisationnelle</a:t>
          </a:r>
        </a:p>
        <a:p>
          <a:pPr lvl="0" algn="l" defTabSz="555625">
            <a:lnSpc>
              <a:spcPct val="90000"/>
            </a:lnSpc>
            <a:spcBef>
              <a:spcPct val="0"/>
            </a:spcBef>
            <a:spcAft>
              <a:spcPct val="35000"/>
            </a:spcAft>
          </a:pPr>
          <a:r>
            <a:rPr lang="en-US" sz="1250" b="0" kern="1200" dirty="0">
              <a:latin typeface="Calibri" panose="020F0502020204030204" pitchFamily="34" charset="0"/>
            </a:rPr>
            <a:t>Gestion de l'information</a:t>
          </a:r>
        </a:p>
        <a:p>
          <a:pPr lvl="0" algn="l" defTabSz="555625">
            <a:lnSpc>
              <a:spcPct val="90000"/>
            </a:lnSpc>
            <a:spcBef>
              <a:spcPct val="0"/>
            </a:spcBef>
            <a:spcAft>
              <a:spcPct val="35000"/>
            </a:spcAft>
          </a:pPr>
          <a:r>
            <a:rPr lang="en-US" sz="1250" b="0" kern="1200" dirty="0">
              <a:latin typeface="Calibri" panose="020F0502020204030204" pitchFamily="34" charset="0"/>
            </a:rPr>
            <a:t>Participations des équipes cliniques</a:t>
          </a:r>
        </a:p>
        <a:p>
          <a:pPr lvl="0" algn="l" defTabSz="555625">
            <a:lnSpc>
              <a:spcPct val="90000"/>
            </a:lnSpc>
            <a:spcBef>
              <a:spcPct val="0"/>
            </a:spcBef>
            <a:spcAft>
              <a:spcPct val="35000"/>
            </a:spcAft>
          </a:pPr>
          <a:endParaRPr lang="en-US" sz="1250" b="0" kern="1200" dirty="0">
            <a:latin typeface="Calibri" panose="020F0502020204030204" pitchFamily="34" charset="0"/>
          </a:endParaRPr>
        </a:p>
      </dsp:txBody>
      <dsp:txXfrm>
        <a:off x="16631" y="1010796"/>
        <a:ext cx="1739514" cy="1843309"/>
      </dsp:txXfrm>
    </dsp:sp>
    <dsp:sp modelId="{C572296A-8D98-4F5F-82B2-4DDAB8DE83AA}">
      <dsp:nvSpPr>
        <dsp:cNvPr id="0" name=""/>
        <dsp:cNvSpPr/>
      </dsp:nvSpPr>
      <dsp:spPr>
        <a:xfrm>
          <a:off x="1782072" y="643149"/>
          <a:ext cx="3966529" cy="834794"/>
        </a:xfrm>
        <a:prstGeom prst="rightArrow">
          <a:avLst>
            <a:gd name="adj1" fmla="val 50000"/>
            <a:gd name="adj2" fmla="val 5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254000" bIns="132524" numCol="1" spcCol="1270" anchor="ctr" anchorCtr="0">
          <a:noAutofit/>
        </a:bodyPr>
        <a:lstStyle/>
        <a:p>
          <a:pPr lvl="0" algn="l" defTabSz="666750">
            <a:lnSpc>
              <a:spcPct val="90000"/>
            </a:lnSpc>
            <a:spcBef>
              <a:spcPct val="0"/>
            </a:spcBef>
            <a:spcAft>
              <a:spcPct val="35000"/>
            </a:spcAft>
          </a:pPr>
          <a:r>
            <a:rPr lang="en-US" sz="1500" b="1" kern="1200">
              <a:latin typeface="Calibri" panose="020F0502020204030204" pitchFamily="34" charset="0"/>
            </a:rPr>
            <a:t>Mécanismes du succès</a:t>
          </a:r>
          <a:endParaRPr lang="fr-CA" sz="1500" b="1" kern="1200" dirty="0">
            <a:latin typeface="Calibri" panose="020F0502020204030204" pitchFamily="34" charset="0"/>
          </a:endParaRPr>
        </a:p>
      </dsp:txBody>
      <dsp:txXfrm>
        <a:off x="1782072" y="851848"/>
        <a:ext cx="3757831" cy="417397"/>
      </dsp:txXfrm>
    </dsp:sp>
    <dsp:sp modelId="{045AF8EA-3EA9-4AD7-8B70-D35D6CD770A9}">
      <dsp:nvSpPr>
        <dsp:cNvPr id="0" name=""/>
        <dsp:cNvSpPr/>
      </dsp:nvSpPr>
      <dsp:spPr>
        <a:xfrm>
          <a:off x="1781189" y="1295839"/>
          <a:ext cx="1743098" cy="1560553"/>
        </a:xfrm>
        <a:prstGeom prst="rect">
          <a:avLst/>
        </a:prstGeom>
        <a:solidFill>
          <a:schemeClr val="lt1">
            <a:hueOff val="0"/>
            <a:satOff val="0"/>
            <a:lumOff val="0"/>
            <a:alphaOff val="0"/>
          </a:schemeClr>
        </a:solidFill>
        <a:ln w="25400" cap="flat" cmpd="sng" algn="ctr">
          <a:solidFill>
            <a:srgbClr val="5EAFA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250" b="0" kern="1200" dirty="0">
              <a:latin typeface="Calibri" panose="020F0502020204030204" pitchFamily="34" charset="0"/>
            </a:rPr>
            <a:t>Relations </a:t>
          </a:r>
          <a:r>
            <a:rPr kern="1200"/>
            <a:t/>
          </a:r>
          <a:br>
            <a:rPr kern="1200"/>
          </a:br>
          <a:r>
            <a:rPr lang="en-US" sz="1250" b="0" kern="1200" dirty="0">
              <a:latin typeface="Calibri" panose="020F0502020204030204" pitchFamily="34" charset="0"/>
            </a:rPr>
            <a:t>(p. ex., confiance, vision commune et responsabilisation)</a:t>
          </a:r>
        </a:p>
        <a:p>
          <a:pPr marL="0" marR="0" lvl="0" indent="0" algn="l" defTabSz="914400" eaLnBrk="1" fontAlgn="auto" latinLnBrk="0" hangingPunct="1">
            <a:lnSpc>
              <a:spcPct val="100000"/>
            </a:lnSpc>
            <a:spcBef>
              <a:spcPct val="0"/>
            </a:spcBef>
            <a:spcAft>
              <a:spcPts val="0"/>
            </a:spcAft>
            <a:buClrTx/>
            <a:buSzTx/>
            <a:buFontTx/>
            <a:buNone/>
            <a:tabLst/>
            <a:defRPr/>
          </a:pPr>
          <a:endParaRPr lang="fr-CA" sz="800" b="0" kern="1200" dirty="0">
            <a:latin typeface="Calibri" panose="020F0502020204030204" pitchFamily="34" charset="0"/>
          </a:endParaRPr>
        </a:p>
        <a:p>
          <a:pPr lvl="0" algn="l" defTabSz="555625">
            <a:lnSpc>
              <a:spcPct val="90000"/>
            </a:lnSpc>
            <a:spcBef>
              <a:spcPct val="0"/>
            </a:spcBef>
            <a:spcAft>
              <a:spcPct val="35000"/>
            </a:spcAft>
          </a:pPr>
          <a:r>
            <a:rPr lang="en-US" sz="1250" b="0" kern="1200" dirty="0">
              <a:latin typeface="Calibri" panose="020F0502020204030204" pitchFamily="34" charset="0"/>
            </a:rPr>
            <a:t>Clarté et portée des rôles</a:t>
          </a:r>
        </a:p>
      </dsp:txBody>
      <dsp:txXfrm>
        <a:off x="1781189" y="1295839"/>
        <a:ext cx="1743098" cy="1560553"/>
      </dsp:txXfrm>
    </dsp:sp>
    <dsp:sp modelId="{DC70B2D6-6092-4757-9E32-6C52405539B5}">
      <dsp:nvSpPr>
        <dsp:cNvPr id="0" name=""/>
        <dsp:cNvSpPr/>
      </dsp:nvSpPr>
      <dsp:spPr>
        <a:xfrm>
          <a:off x="3547521" y="921414"/>
          <a:ext cx="2201079" cy="834794"/>
        </a:xfrm>
        <a:prstGeom prst="rightArrow">
          <a:avLst>
            <a:gd name="adj1" fmla="val 50000"/>
            <a:gd name="adj2" fmla="val 5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254000" bIns="132524" numCol="1" spcCol="1270" anchor="ctr" anchorCtr="0">
          <a:noAutofit/>
        </a:bodyPr>
        <a:lstStyle/>
        <a:p>
          <a:pPr lvl="0" algn="l" defTabSz="666750">
            <a:lnSpc>
              <a:spcPct val="90000"/>
            </a:lnSpc>
            <a:spcBef>
              <a:spcPct val="0"/>
            </a:spcBef>
            <a:spcAft>
              <a:spcPct val="35000"/>
            </a:spcAft>
          </a:pPr>
          <a:r>
            <a:rPr lang="en-US" sz="1500" b="1" kern="1200">
              <a:latin typeface="Calibri" panose="020F0502020204030204" pitchFamily="34" charset="0"/>
            </a:rPr>
            <a:t>Intervention</a:t>
          </a:r>
          <a:endParaRPr lang="fr-CA" sz="1500" b="1" kern="1200" dirty="0">
            <a:latin typeface="Calibri" panose="020F0502020204030204" pitchFamily="34" charset="0"/>
          </a:endParaRPr>
        </a:p>
      </dsp:txBody>
      <dsp:txXfrm>
        <a:off x="3547521" y="1130113"/>
        <a:ext cx="1992381" cy="417397"/>
      </dsp:txXfrm>
    </dsp:sp>
    <dsp:sp modelId="{5BBE977F-17EE-491E-AD19-092333798BD4}">
      <dsp:nvSpPr>
        <dsp:cNvPr id="0" name=""/>
        <dsp:cNvSpPr/>
      </dsp:nvSpPr>
      <dsp:spPr>
        <a:xfrm>
          <a:off x="3549339" y="1572235"/>
          <a:ext cx="1753832" cy="1284941"/>
        </a:xfrm>
        <a:prstGeom prst="rect">
          <a:avLst/>
        </a:prstGeom>
        <a:solidFill>
          <a:schemeClr val="lt1">
            <a:hueOff val="0"/>
            <a:satOff val="0"/>
            <a:lumOff val="0"/>
            <a:alphaOff val="0"/>
          </a:schemeClr>
        </a:solidFill>
        <a:ln w="254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55625">
            <a:lnSpc>
              <a:spcPct val="90000"/>
            </a:lnSpc>
            <a:spcBef>
              <a:spcPct val="0"/>
            </a:spcBef>
            <a:spcAft>
              <a:spcPct val="35000"/>
            </a:spcAft>
          </a:pPr>
          <a:r>
            <a:rPr lang="en-US" sz="1250" b="0" kern="1200" dirty="0">
              <a:latin typeface="Calibri" panose="020F0502020204030204" pitchFamily="34" charset="0"/>
            </a:rPr>
            <a:t>Mise en œuvre d'un financement regroupé couvrant la totalité de l'épisode de soins d'un patient</a:t>
          </a:r>
        </a:p>
      </dsp:txBody>
      <dsp:txXfrm>
        <a:off x="3549339" y="1572235"/>
        <a:ext cx="1753832" cy="12849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7E8EA4-FF9D-4DFE-B2C5-88AFB3DB0EE3}">
      <dsp:nvSpPr>
        <dsp:cNvPr id="0" name=""/>
        <dsp:cNvSpPr/>
      </dsp:nvSpPr>
      <dsp:spPr>
        <a:xfrm>
          <a:off x="0" y="193104"/>
          <a:ext cx="2451690" cy="654030"/>
        </a:xfrm>
        <a:prstGeom prst="rect">
          <a:avLst/>
        </a:prstGeom>
        <a:solidFill>
          <a:schemeClr val="accent6">
            <a:lumMod val="75000"/>
          </a:schemeClr>
        </a:solidFill>
        <a:ln w="25400">
          <a:solidFill>
            <a:schemeClr val="bg1"/>
          </a:solidFill>
          <a:miter lim="800000"/>
        </a:ln>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latin typeface="Calibri" panose="020F0502020204030204" pitchFamily="34" charset="0"/>
            </a:rPr>
            <a:t>Résultats</a:t>
          </a:r>
        </a:p>
      </dsp:txBody>
      <dsp:txXfrm>
        <a:off x="0" y="193104"/>
        <a:ext cx="2451690" cy="654030"/>
      </dsp:txXfrm>
    </dsp:sp>
    <dsp:sp modelId="{E5590C30-1200-4607-806E-0E64C6546D14}">
      <dsp:nvSpPr>
        <dsp:cNvPr id="0" name=""/>
        <dsp:cNvSpPr/>
      </dsp:nvSpPr>
      <dsp:spPr>
        <a:xfrm>
          <a:off x="0" y="904667"/>
          <a:ext cx="2451690" cy="1528520"/>
        </a:xfrm>
        <a:prstGeom prst="rect">
          <a:avLst/>
        </a:prstGeom>
        <a:solidFill>
          <a:schemeClr val="bg2"/>
        </a:solidFill>
        <a:ln w="25400">
          <a:solidFill>
            <a:schemeClr val="accent6">
              <a:lumMod val="75000"/>
            </a:schemeClr>
          </a:solidFill>
        </a:ln>
        <a:effectLst/>
      </dsp:spPr>
      <dsp:style>
        <a:lnRef idx="0">
          <a:scrgbClr r="0" g="0" b="0"/>
        </a:lnRef>
        <a:fillRef idx="0">
          <a:scrgbClr r="0" g="0" b="0"/>
        </a:fillRef>
        <a:effectRef idx="0">
          <a:scrgbClr r="0" g="0" b="0"/>
        </a:effectRef>
        <a:fontRef idx="minor"/>
      </dsp:style>
      <dsp:txBody>
        <a:bodyPr spcFirstLastPara="0" vert="horz" wrap="square" lIns="77841" tIns="16510" rIns="92456" bIns="16510" numCol="1" spcCol="1270" anchor="t" anchorCtr="0">
          <a:noAutofit/>
        </a:bodyPr>
        <a:lstStyle/>
        <a:p>
          <a:pPr marL="114300" lvl="1" indent="-114300" algn="l" defTabSz="555625">
            <a:lnSpc>
              <a:spcPct val="90000"/>
            </a:lnSpc>
            <a:spcBef>
              <a:spcPct val="0"/>
            </a:spcBef>
            <a:spcAft>
              <a:spcPct val="20000"/>
            </a:spcAft>
            <a:buChar char="••"/>
          </a:pPr>
          <a:r>
            <a:rPr lang="en-US" sz="1250" b="0" kern="1200" dirty="0">
              <a:latin typeface="Calibri" panose="020F0502020204030204" pitchFamily="34" charset="0"/>
            </a:rPr>
            <a:t>Meilleurs soins</a:t>
          </a:r>
          <a:r>
            <a:rPr kern="1200"/>
            <a:t/>
          </a:r>
          <a:br>
            <a:rPr kern="1200"/>
          </a:br>
          <a:r>
            <a:rPr lang="en-US" sz="1250" b="0" kern="1200" dirty="0">
              <a:latin typeface="Calibri" panose="020F0502020204030204" pitchFamily="34" charset="0"/>
            </a:rPr>
            <a:t>(p. ex., moins de réadmissions)</a:t>
          </a:r>
        </a:p>
        <a:p>
          <a:pPr marL="114300" lvl="1" indent="-114300" algn="l" defTabSz="555625">
            <a:lnSpc>
              <a:spcPct val="90000"/>
            </a:lnSpc>
            <a:spcBef>
              <a:spcPct val="0"/>
            </a:spcBef>
            <a:spcAft>
              <a:spcPct val="20000"/>
            </a:spcAft>
            <a:buChar char="••"/>
          </a:pPr>
          <a:r>
            <a:rPr lang="en-US" sz="1250" b="0" kern="1200" dirty="0">
              <a:latin typeface="Calibri" panose="020F0502020204030204" pitchFamily="34" charset="0"/>
            </a:rPr>
            <a:t>Amélioration de l'expérience des patients</a:t>
          </a:r>
        </a:p>
        <a:p>
          <a:pPr marL="114300" lvl="1" indent="-114300" algn="l" defTabSz="555625">
            <a:lnSpc>
              <a:spcPct val="90000"/>
            </a:lnSpc>
            <a:spcBef>
              <a:spcPct val="0"/>
            </a:spcBef>
            <a:spcAft>
              <a:spcPct val="20000"/>
            </a:spcAft>
            <a:buChar char="••"/>
          </a:pPr>
          <a:r>
            <a:rPr lang="en-US" sz="1250" b="0" kern="1200" dirty="0">
              <a:latin typeface="Calibri" panose="020F0502020204030204" pitchFamily="34" charset="0"/>
            </a:rPr>
            <a:t>Réduction des coûts totaux</a:t>
          </a:r>
        </a:p>
      </dsp:txBody>
      <dsp:txXfrm>
        <a:off x="0" y="904667"/>
        <a:ext cx="2451690" cy="1528520"/>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295A93-871F-F348-AE6B-488CDC0101C6}" type="datetimeFigureOut">
              <a:rPr lang="en-US" smtClean="0"/>
              <a:t>6/17/2016</a:t>
            </a:fld>
            <a:endParaRPr lang="fr-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2995B0-011F-924B-9660-DC66C8ABD0DB}" type="slidenum">
              <a:rPr lang="en-US" smtClean="0"/>
              <a:t>‹N°›</a:t>
            </a:fld>
            <a:endParaRPr lang="fr-CA"/>
          </a:p>
        </p:txBody>
      </p:sp>
    </p:spTree>
    <p:extLst>
      <p:ext uri="{BB962C8B-B14F-4D97-AF65-F5344CB8AC3E}">
        <p14:creationId xmlns:p14="http://schemas.microsoft.com/office/powerpoint/2010/main" val="13284086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A2995B0-011F-924B-9660-DC66C8ABD0DB}" type="slidenum">
              <a:rPr lang="en-US" smtClean="0"/>
              <a:t>1</a:t>
            </a:fld>
            <a:endParaRPr lang="en-US"/>
          </a:p>
        </p:txBody>
      </p:sp>
    </p:spTree>
    <p:extLst>
      <p:ext uri="{BB962C8B-B14F-4D97-AF65-F5344CB8AC3E}">
        <p14:creationId xmlns:p14="http://schemas.microsoft.com/office/powerpoint/2010/main" val="1802731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506"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a:defRPr/>
            </a:pPr>
            <a:r>
              <a:rPr lang="en-US" sz="1400" dirty="0">
                <a:latin typeface="Calibri" charset="0"/>
                <a:ea typeface="MS PGothic" charset="0"/>
              </a:rPr>
              <a:t>3. Part 3: How are health links creating value and the next challenge - Healthy </a:t>
            </a:r>
            <a:r>
              <a:rPr lang="en-US" sz="1400" dirty="0" smtClean="0">
                <a:latin typeface="Calibri" charset="0"/>
                <a:ea typeface="MS PGothic" charset="0"/>
              </a:rPr>
              <a:t>communities</a:t>
            </a:r>
          </a:p>
          <a:p>
            <a:pPr>
              <a:defRPr/>
            </a:pPr>
            <a:r>
              <a:rPr lang="en-US" sz="1400" dirty="0" smtClean="0">
                <a:latin typeface="Calibri" charset="0"/>
                <a:ea typeface="MS PGothic" charset="0"/>
              </a:rPr>
              <a:t>- What the graph shows/ explain</a:t>
            </a:r>
            <a:endParaRPr lang="en-US" sz="1400" dirty="0">
              <a:latin typeface="Calibri" charset="0"/>
              <a:ea typeface="MS PGothic" charset="0"/>
            </a:endParaRPr>
          </a:p>
          <a:p>
            <a:pPr>
              <a:defRPr/>
            </a:pPr>
            <a:r>
              <a:rPr lang="en-US" sz="1400" dirty="0">
                <a:latin typeface="Calibri" charset="0"/>
                <a:ea typeface="MS PGothic" charset="0"/>
              </a:rPr>
              <a:t>Findings from HSPRN AHRQ 3-paper series on Health Links. Health Links are needing to show value quickly but the ministry is primarily interested in broad system improvements which might take more time to observe at the population level. There are two points to emphasize. The first of these is that value is being created at the local level through improved collaborative care. Health links are reporting exactly that: existing partnerships are being strengthened with the focus on complex patients through the health links and new partnerships are being formed between acute, primary care and community care groups. </a:t>
            </a:r>
          </a:p>
          <a:p>
            <a:pPr>
              <a:defRPr/>
            </a:pPr>
            <a:endParaRPr lang="en-US" sz="1400" dirty="0">
              <a:latin typeface="Calibri" charset="0"/>
              <a:ea typeface="MS PGothic" charset="0"/>
            </a:endParaRPr>
          </a:p>
          <a:p>
            <a:pPr>
              <a:defRPr/>
            </a:pPr>
            <a:r>
              <a:rPr lang="en-US" sz="1400" dirty="0">
                <a:latin typeface="Calibri" charset="0"/>
                <a:ea typeface="MS PGothic" charset="0"/>
              </a:rPr>
              <a:t>From the system performance level we have analyzed the baseline performance of all health links. The most striking finding that we have found is that there is significant variation in baseline performance but that this variation is also systematically related to </a:t>
            </a:r>
            <a:r>
              <a:rPr lang="en-US" sz="1400" dirty="0" err="1">
                <a:latin typeface="Calibri" charset="0"/>
                <a:ea typeface="MS PGothic" charset="0"/>
              </a:rPr>
              <a:t>rurality</a:t>
            </a:r>
            <a:r>
              <a:rPr lang="en-US" sz="1400" dirty="0">
                <a:latin typeface="Calibri" charset="0"/>
                <a:ea typeface="MS PGothic" charset="0"/>
              </a:rPr>
              <a:t> and to community SES. So different health links are working and operating in different community contexts - some communities have a lot more local socio-economic challenges and deprivation. For these groups there are other non-medical challenges to address and making improvements will require a more community-based focus assessing and addressing such issues as housing, food-security, and access to a broad array of social and health services. There are also important aspects related to care in rural communities compared to urban settings. </a:t>
            </a:r>
          </a:p>
          <a:p>
            <a:pPr>
              <a:defRPr/>
            </a:pPr>
            <a:endParaRPr lang="en-US" sz="1400" dirty="0">
              <a:latin typeface="Calibri" charset="0"/>
              <a:ea typeface="MS PGothic" charset="0"/>
            </a:endParaRPr>
          </a:p>
          <a:p>
            <a:pPr>
              <a:defRPr/>
            </a:pPr>
            <a:r>
              <a:rPr lang="en-US" sz="1400" dirty="0">
                <a:latin typeface="Calibri" charset="0"/>
                <a:ea typeface="MS PGothic" charset="0"/>
              </a:rPr>
              <a:t>This should provide some useful segue to other social-care oriented </a:t>
            </a:r>
            <a:r>
              <a:rPr lang="en-US" sz="1400" dirty="0" smtClean="0">
                <a:latin typeface="Calibri" charset="0"/>
                <a:ea typeface="MS PGothic" charset="0"/>
              </a:rPr>
              <a:t>speakers – particularly in the Silo-busting session this afternoon. I look forward to that.</a:t>
            </a:r>
            <a:r>
              <a:rPr lang="en-US" sz="1400" dirty="0">
                <a:latin typeface="Calibri" charset="0"/>
                <a:ea typeface="MS PGothic" charset="0"/>
              </a:rPr>
              <a:t> </a:t>
            </a:r>
          </a:p>
          <a:p>
            <a:pPr>
              <a:defRPr/>
            </a:pPr>
            <a:endParaRPr lang="en-US" sz="1400" dirty="0">
              <a:latin typeface="Calibri" charset="0"/>
              <a:ea typeface="MS PGothic" charset="0"/>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0C18284-A3AC-B343-9B13-C5D433A51B9D}" type="slidenum">
              <a:rPr lang="en-US" sz="1200">
                <a:latin typeface="Calibri" charset="0"/>
              </a:rPr>
              <a:pPr/>
              <a:t>12</a:t>
            </a:fld>
            <a:endParaRPr lang="en-US" sz="12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6862038-61CE-1647-B684-0AC713F1616E}" type="slidenum">
              <a:rPr lang="en-US" sz="1200">
                <a:latin typeface="Calibri" charset="0"/>
              </a:rPr>
              <a:pPr/>
              <a:t>13</a:t>
            </a:fld>
            <a:endParaRPr lang="en-US" sz="12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6862038-61CE-1647-B684-0AC713F1616E}" type="slidenum">
              <a:rPr lang="en-US" sz="1200">
                <a:latin typeface="Calibri" charset="0"/>
              </a:rPr>
              <a:pPr/>
              <a:t>14</a:t>
            </a:fld>
            <a:endParaRPr lang="en-US"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800" dirty="0">
              <a:latin typeface="Calibri" charset="0"/>
              <a:ea typeface="MS PGothic"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44A36D2-346A-4919-8545-DEE9C03560F2}" type="slidenum">
              <a:rPr lang="en-US" altLang="en-US" sz="1200">
                <a:latin typeface="Calibri" panose="020F0502020204030204" pitchFamily="34" charset="0"/>
              </a:rPr>
              <a:pPr/>
              <a:t>15</a:t>
            </a:fld>
            <a:endParaRPr lang="en-US" altLang="en-US" sz="1200">
              <a:latin typeface="Calibri" panose="020F0502020204030204" pitchFamily="34" charset="0"/>
            </a:endParaRPr>
          </a:p>
        </p:txBody>
      </p:sp>
    </p:spTree>
    <p:extLst>
      <p:ext uri="{BB962C8B-B14F-4D97-AF65-F5344CB8AC3E}">
        <p14:creationId xmlns:p14="http://schemas.microsoft.com/office/powerpoint/2010/main" val="363582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FA2995B0-011F-924B-9660-DC66C8ABD0DB}" type="slidenum">
              <a:rPr lang="en-US" smtClean="0"/>
              <a:t>17</a:t>
            </a:fld>
            <a:endParaRPr lang="en-US"/>
          </a:p>
        </p:txBody>
      </p:sp>
    </p:spTree>
    <p:extLst>
      <p:ext uri="{BB962C8B-B14F-4D97-AF65-F5344CB8AC3E}">
        <p14:creationId xmlns:p14="http://schemas.microsoft.com/office/powerpoint/2010/main" val="3702093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FA2995B0-011F-924B-9660-DC66C8ABD0DB}" type="slidenum">
              <a:rPr lang="en-US" smtClean="0"/>
              <a:t>18</a:t>
            </a:fld>
            <a:endParaRPr lang="en-US"/>
          </a:p>
        </p:txBody>
      </p:sp>
    </p:spTree>
    <p:extLst>
      <p:ext uri="{BB962C8B-B14F-4D97-AF65-F5344CB8AC3E}">
        <p14:creationId xmlns:p14="http://schemas.microsoft.com/office/powerpoint/2010/main" val="3702093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MS PGothic" charset="0"/>
              <a:cs typeface="MS PGothic"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29057" indent="-280406">
              <a:defRPr sz="2400">
                <a:solidFill>
                  <a:schemeClr val="tx1"/>
                </a:solidFill>
                <a:latin typeface="Arial" charset="0"/>
                <a:ea typeface="ヒラギノ角ゴ Pro W3" charset="0"/>
                <a:cs typeface="ヒラギノ角ゴ Pro W3" charset="0"/>
              </a:defRPr>
            </a:lvl2pPr>
            <a:lvl3pPr marL="1121626" indent="-224325">
              <a:defRPr sz="2400">
                <a:solidFill>
                  <a:schemeClr val="tx1"/>
                </a:solidFill>
                <a:latin typeface="Arial" charset="0"/>
                <a:ea typeface="ヒラギノ角ゴ Pro W3" charset="0"/>
                <a:cs typeface="ヒラギノ角ゴ Pro W3" charset="0"/>
              </a:defRPr>
            </a:lvl3pPr>
            <a:lvl4pPr marL="1570276" indent="-224325">
              <a:defRPr sz="2400">
                <a:solidFill>
                  <a:schemeClr val="tx1"/>
                </a:solidFill>
                <a:latin typeface="Arial" charset="0"/>
                <a:ea typeface="ヒラギノ角ゴ Pro W3" charset="0"/>
                <a:cs typeface="ヒラギノ角ゴ Pro W3" charset="0"/>
              </a:defRPr>
            </a:lvl4pPr>
            <a:lvl5pPr marL="2018927" indent="-224325">
              <a:defRPr sz="2400">
                <a:solidFill>
                  <a:schemeClr val="tx1"/>
                </a:solidFill>
                <a:latin typeface="Arial" charset="0"/>
                <a:ea typeface="ヒラギノ角ゴ Pro W3" charset="0"/>
                <a:cs typeface="ヒラギノ角ゴ Pro W3" charset="0"/>
              </a:defRPr>
            </a:lvl5pPr>
            <a:lvl6pPr marL="2467577" indent="-224325"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16227" indent="-224325"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364878" indent="-224325"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13528" indent="-224325"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464A1386-428B-294D-A3C3-520DF2620F19}" type="slidenum">
              <a:rPr lang="en-US" sz="1200">
                <a:latin typeface="Calibri" charset="0"/>
              </a:rPr>
              <a:pPr/>
              <a:t>19</a:t>
            </a:fld>
            <a:endParaRPr lang="en-US" sz="1200">
              <a:latin typeface="Calibri" charset="0"/>
            </a:endParaRPr>
          </a:p>
        </p:txBody>
      </p:sp>
    </p:spTree>
    <p:extLst>
      <p:ext uri="{BB962C8B-B14F-4D97-AF65-F5344CB8AC3E}">
        <p14:creationId xmlns:p14="http://schemas.microsoft.com/office/powerpoint/2010/main" val="4081713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MS PGothic" charset="0"/>
              <a:cs typeface="MS PGothic"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29057" indent="-280406">
              <a:defRPr sz="2400">
                <a:solidFill>
                  <a:schemeClr val="tx1"/>
                </a:solidFill>
                <a:latin typeface="Arial" charset="0"/>
                <a:ea typeface="ヒラギノ角ゴ Pro W3" charset="0"/>
                <a:cs typeface="ヒラギノ角ゴ Pro W3" charset="0"/>
              </a:defRPr>
            </a:lvl2pPr>
            <a:lvl3pPr marL="1121626" indent="-224325">
              <a:defRPr sz="2400">
                <a:solidFill>
                  <a:schemeClr val="tx1"/>
                </a:solidFill>
                <a:latin typeface="Arial" charset="0"/>
                <a:ea typeface="ヒラギノ角ゴ Pro W3" charset="0"/>
                <a:cs typeface="ヒラギノ角ゴ Pro W3" charset="0"/>
              </a:defRPr>
            </a:lvl3pPr>
            <a:lvl4pPr marL="1570276" indent="-224325">
              <a:defRPr sz="2400">
                <a:solidFill>
                  <a:schemeClr val="tx1"/>
                </a:solidFill>
                <a:latin typeface="Arial" charset="0"/>
                <a:ea typeface="ヒラギノ角ゴ Pro W3" charset="0"/>
                <a:cs typeface="ヒラギノ角ゴ Pro W3" charset="0"/>
              </a:defRPr>
            </a:lvl4pPr>
            <a:lvl5pPr marL="2018927" indent="-224325">
              <a:defRPr sz="2400">
                <a:solidFill>
                  <a:schemeClr val="tx1"/>
                </a:solidFill>
                <a:latin typeface="Arial" charset="0"/>
                <a:ea typeface="ヒラギノ角ゴ Pro W3" charset="0"/>
                <a:cs typeface="ヒラギノ角ゴ Pro W3" charset="0"/>
              </a:defRPr>
            </a:lvl5pPr>
            <a:lvl6pPr marL="2467577" indent="-224325"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16227" indent="-224325"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364878" indent="-224325"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13528" indent="-224325"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464A1386-428B-294D-A3C3-520DF2620F19}" type="slidenum">
              <a:rPr lang="en-US" sz="1200">
                <a:latin typeface="Calibri" charset="0"/>
              </a:rPr>
              <a:pPr/>
              <a:t>20</a:t>
            </a:fld>
            <a:endParaRPr lang="en-US" sz="1200">
              <a:latin typeface="Calibri" charset="0"/>
            </a:endParaRPr>
          </a:p>
        </p:txBody>
      </p:sp>
    </p:spTree>
    <p:extLst>
      <p:ext uri="{BB962C8B-B14F-4D97-AF65-F5344CB8AC3E}">
        <p14:creationId xmlns:p14="http://schemas.microsoft.com/office/powerpoint/2010/main" val="714067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MS PGothic" charset="0"/>
              <a:cs typeface="MS PGothic"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29057" indent="-280406">
              <a:defRPr sz="2400">
                <a:solidFill>
                  <a:schemeClr val="tx1"/>
                </a:solidFill>
                <a:latin typeface="Arial" charset="0"/>
                <a:ea typeface="ヒラギノ角ゴ Pro W3" charset="0"/>
                <a:cs typeface="ヒラギノ角ゴ Pro W3" charset="0"/>
              </a:defRPr>
            </a:lvl2pPr>
            <a:lvl3pPr marL="1121626" indent="-224325">
              <a:defRPr sz="2400">
                <a:solidFill>
                  <a:schemeClr val="tx1"/>
                </a:solidFill>
                <a:latin typeface="Arial" charset="0"/>
                <a:ea typeface="ヒラギノ角ゴ Pro W3" charset="0"/>
                <a:cs typeface="ヒラギノ角ゴ Pro W3" charset="0"/>
              </a:defRPr>
            </a:lvl3pPr>
            <a:lvl4pPr marL="1570276" indent="-224325">
              <a:defRPr sz="2400">
                <a:solidFill>
                  <a:schemeClr val="tx1"/>
                </a:solidFill>
                <a:latin typeface="Arial" charset="0"/>
                <a:ea typeface="ヒラギノ角ゴ Pro W3" charset="0"/>
                <a:cs typeface="ヒラギノ角ゴ Pro W3" charset="0"/>
              </a:defRPr>
            </a:lvl4pPr>
            <a:lvl5pPr marL="2018927" indent="-224325">
              <a:defRPr sz="2400">
                <a:solidFill>
                  <a:schemeClr val="tx1"/>
                </a:solidFill>
                <a:latin typeface="Arial" charset="0"/>
                <a:ea typeface="ヒラギノ角ゴ Pro W3" charset="0"/>
                <a:cs typeface="ヒラギノ角ゴ Pro W3" charset="0"/>
              </a:defRPr>
            </a:lvl5pPr>
            <a:lvl6pPr marL="2467577" indent="-224325"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16227" indent="-224325"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364878" indent="-224325"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13528" indent="-224325"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464A1386-428B-294D-A3C3-520DF2620F19}" type="slidenum">
              <a:rPr lang="en-US" sz="1200">
                <a:latin typeface="Calibri" charset="0"/>
              </a:rPr>
              <a:pPr/>
              <a:t>21</a:t>
            </a:fld>
            <a:endParaRPr lang="en-US" sz="1200">
              <a:latin typeface="Calibri" charset="0"/>
            </a:endParaRPr>
          </a:p>
        </p:txBody>
      </p:sp>
    </p:spTree>
    <p:extLst>
      <p:ext uri="{BB962C8B-B14F-4D97-AF65-F5344CB8AC3E}">
        <p14:creationId xmlns:p14="http://schemas.microsoft.com/office/powerpoint/2010/main" val="731845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FA2995B0-011F-924B-9660-DC66C8ABD0DB}" type="slidenum">
              <a:rPr lang="en-US" smtClean="0"/>
              <a:t>22</a:t>
            </a:fld>
            <a:endParaRPr lang="en-US"/>
          </a:p>
        </p:txBody>
      </p:sp>
    </p:spTree>
    <p:extLst>
      <p:ext uri="{BB962C8B-B14F-4D97-AF65-F5344CB8AC3E}">
        <p14:creationId xmlns:p14="http://schemas.microsoft.com/office/powerpoint/2010/main" val="3702093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A2995B0-011F-924B-9660-DC66C8ABD0DB}" type="slidenum">
              <a:rPr lang="en-US" smtClean="0"/>
              <a:t>2</a:t>
            </a:fld>
            <a:endParaRPr lang="en-US"/>
          </a:p>
        </p:txBody>
      </p:sp>
    </p:spTree>
    <p:extLst>
      <p:ext uri="{BB962C8B-B14F-4D97-AF65-F5344CB8AC3E}">
        <p14:creationId xmlns:p14="http://schemas.microsoft.com/office/powerpoint/2010/main" val="1802731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FA2995B0-011F-924B-9660-DC66C8ABD0DB}" type="slidenum">
              <a:rPr lang="en-US" smtClean="0"/>
              <a:t>23</a:t>
            </a:fld>
            <a:endParaRPr lang="en-US"/>
          </a:p>
        </p:txBody>
      </p:sp>
    </p:spTree>
    <p:extLst>
      <p:ext uri="{BB962C8B-B14F-4D97-AF65-F5344CB8AC3E}">
        <p14:creationId xmlns:p14="http://schemas.microsoft.com/office/powerpoint/2010/main" val="3702093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2995B0-011F-924B-9660-DC66C8ABD0DB}" type="slidenum">
              <a:rPr lang="en-US" smtClean="0"/>
              <a:t>24</a:t>
            </a:fld>
            <a:endParaRPr lang="en-US"/>
          </a:p>
        </p:txBody>
      </p:sp>
    </p:spTree>
    <p:extLst>
      <p:ext uri="{BB962C8B-B14F-4D97-AF65-F5344CB8AC3E}">
        <p14:creationId xmlns:p14="http://schemas.microsoft.com/office/powerpoint/2010/main" val="1070824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2995B0-011F-924B-9660-DC66C8ABD0DB}" type="slidenum">
              <a:rPr lang="en-US" smtClean="0"/>
              <a:t>25</a:t>
            </a:fld>
            <a:endParaRPr lang="en-US"/>
          </a:p>
        </p:txBody>
      </p:sp>
    </p:spTree>
    <p:extLst>
      <p:ext uri="{BB962C8B-B14F-4D97-AF65-F5344CB8AC3E}">
        <p14:creationId xmlns:p14="http://schemas.microsoft.com/office/powerpoint/2010/main" val="3854352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FA2995B0-011F-924B-9660-DC66C8ABD0DB}" type="slidenum">
              <a:rPr lang="en-US" smtClean="0"/>
              <a:t>26</a:t>
            </a:fld>
            <a:endParaRPr lang="en-US"/>
          </a:p>
        </p:txBody>
      </p:sp>
    </p:spTree>
    <p:extLst>
      <p:ext uri="{BB962C8B-B14F-4D97-AF65-F5344CB8AC3E}">
        <p14:creationId xmlns:p14="http://schemas.microsoft.com/office/powerpoint/2010/main" val="37020934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A2995B0-011F-924B-9660-DC66C8ABD0DB}" type="slidenum">
              <a:rPr lang="en-US" smtClean="0"/>
              <a:t>27</a:t>
            </a:fld>
            <a:endParaRPr lang="en-US"/>
          </a:p>
        </p:txBody>
      </p:sp>
    </p:spTree>
    <p:extLst>
      <p:ext uri="{BB962C8B-B14F-4D97-AF65-F5344CB8AC3E}">
        <p14:creationId xmlns:p14="http://schemas.microsoft.com/office/powerpoint/2010/main" val="3467884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A2995B0-011F-924B-9660-DC66C8ABD0DB}" type="slidenum">
              <a:rPr lang="en-US" smtClean="0"/>
              <a:t>28</a:t>
            </a:fld>
            <a:endParaRPr lang="en-US"/>
          </a:p>
        </p:txBody>
      </p:sp>
    </p:spTree>
    <p:extLst>
      <p:ext uri="{BB962C8B-B14F-4D97-AF65-F5344CB8AC3E}">
        <p14:creationId xmlns:p14="http://schemas.microsoft.com/office/powerpoint/2010/main" val="34678842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sz="1600">
              <a:latin typeface="Calibri" charset="0"/>
              <a:ea typeface="MS PGothic" charset="0"/>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1D9051FF-4A45-4347-979C-1D9137275970}" type="slidenum">
              <a:rPr lang="en-US" sz="1200">
                <a:latin typeface="Calibri" charset="0"/>
              </a:rPr>
              <a:pPr/>
              <a:t>35</a:t>
            </a:fld>
            <a:endParaRPr lang="en-US" sz="1200">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a:t>
            </a:r>
            <a:r>
              <a:rPr lang="en-US" baseline="0" dirty="0" smtClean="0"/>
              <a:t> goals</a:t>
            </a:r>
          </a:p>
          <a:p>
            <a:r>
              <a:rPr lang="en-US" baseline="0" dirty="0" smtClean="0"/>
              <a:t>Minimum means non-duplicative but does not mean restricting treatments with likely beneficial effects</a:t>
            </a:r>
            <a:endParaRPr lang="en-US" dirty="0"/>
          </a:p>
        </p:txBody>
      </p:sp>
      <p:sp>
        <p:nvSpPr>
          <p:cNvPr id="4" name="Slide Number Placeholder 3"/>
          <p:cNvSpPr>
            <a:spLocks noGrp="1"/>
          </p:cNvSpPr>
          <p:nvPr>
            <p:ph type="sldNum" sz="quarter" idx="10"/>
          </p:nvPr>
        </p:nvSpPr>
        <p:spPr/>
        <p:txBody>
          <a:bodyPr/>
          <a:lstStyle/>
          <a:p>
            <a:pPr>
              <a:defRPr/>
            </a:pPr>
            <a:fld id="{1C15668D-CA23-C344-9C95-0BDC22BBD759}" type="slidenum">
              <a:rPr lang="en-US" smtClean="0"/>
              <a:pPr>
                <a:defRPr/>
              </a:pPr>
              <a:t>39</a:t>
            </a:fld>
            <a:endParaRPr lang="en-US"/>
          </a:p>
        </p:txBody>
      </p:sp>
    </p:spTree>
    <p:extLst>
      <p:ext uri="{BB962C8B-B14F-4D97-AF65-F5344CB8AC3E}">
        <p14:creationId xmlns:p14="http://schemas.microsoft.com/office/powerpoint/2010/main" val="40657121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a:t>
            </a:r>
            <a:r>
              <a:rPr lang="en-US" baseline="0" dirty="0" smtClean="0"/>
              <a:t> goals</a:t>
            </a:r>
          </a:p>
          <a:p>
            <a:r>
              <a:rPr lang="en-US" baseline="0" dirty="0" smtClean="0"/>
              <a:t>Minimum means non-duplicative but does not mean restricting treatments with likely beneficial effects</a:t>
            </a:r>
            <a:endParaRPr lang="en-US" dirty="0"/>
          </a:p>
        </p:txBody>
      </p:sp>
      <p:sp>
        <p:nvSpPr>
          <p:cNvPr id="4" name="Slide Number Placeholder 3"/>
          <p:cNvSpPr>
            <a:spLocks noGrp="1"/>
          </p:cNvSpPr>
          <p:nvPr>
            <p:ph type="sldNum" sz="quarter" idx="10"/>
          </p:nvPr>
        </p:nvSpPr>
        <p:spPr/>
        <p:txBody>
          <a:bodyPr/>
          <a:lstStyle/>
          <a:p>
            <a:pPr>
              <a:defRPr/>
            </a:pPr>
            <a:fld id="{1C15668D-CA23-C344-9C95-0BDC22BBD759}" type="slidenum">
              <a:rPr lang="en-US" smtClean="0"/>
              <a:pPr>
                <a:defRPr/>
              </a:pPr>
              <a:t>40</a:t>
            </a:fld>
            <a:endParaRPr lang="en-US"/>
          </a:p>
        </p:txBody>
      </p:sp>
    </p:spTree>
    <p:extLst>
      <p:ext uri="{BB962C8B-B14F-4D97-AF65-F5344CB8AC3E}">
        <p14:creationId xmlns:p14="http://schemas.microsoft.com/office/powerpoint/2010/main" val="40657121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a:t>
            </a:r>
            <a:r>
              <a:rPr lang="en-US" baseline="0" dirty="0" smtClean="0"/>
              <a:t> goals</a:t>
            </a:r>
          </a:p>
          <a:p>
            <a:r>
              <a:rPr lang="en-US" baseline="0" dirty="0" smtClean="0"/>
              <a:t>Minimum means non-duplicative but does not mean restricting treatments with likely beneficial effects</a:t>
            </a:r>
            <a:endParaRPr lang="en-US" dirty="0"/>
          </a:p>
        </p:txBody>
      </p:sp>
      <p:sp>
        <p:nvSpPr>
          <p:cNvPr id="4" name="Slide Number Placeholder 3"/>
          <p:cNvSpPr>
            <a:spLocks noGrp="1"/>
          </p:cNvSpPr>
          <p:nvPr>
            <p:ph type="sldNum" sz="quarter" idx="10"/>
          </p:nvPr>
        </p:nvSpPr>
        <p:spPr/>
        <p:txBody>
          <a:bodyPr/>
          <a:lstStyle/>
          <a:p>
            <a:pPr>
              <a:defRPr/>
            </a:pPr>
            <a:fld id="{1C15668D-CA23-C344-9C95-0BDC22BBD759}" type="slidenum">
              <a:rPr lang="en-US" smtClean="0"/>
              <a:pPr>
                <a:defRPr/>
              </a:pPr>
              <a:t>41</a:t>
            </a:fld>
            <a:endParaRPr lang="en-US"/>
          </a:p>
        </p:txBody>
      </p:sp>
    </p:spTree>
    <p:extLst>
      <p:ext uri="{BB962C8B-B14F-4D97-AF65-F5344CB8AC3E}">
        <p14:creationId xmlns:p14="http://schemas.microsoft.com/office/powerpoint/2010/main" val="4065712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15668D-CA23-C344-9C95-0BDC22BBD759}" type="slidenum">
              <a:rPr lang="en-US" smtClean="0"/>
              <a:pPr>
                <a:defRPr/>
              </a:pPr>
              <a:t>4</a:t>
            </a:fld>
            <a:endParaRPr lang="en-US"/>
          </a:p>
        </p:txBody>
      </p:sp>
    </p:spTree>
    <p:extLst>
      <p:ext uri="{BB962C8B-B14F-4D97-AF65-F5344CB8AC3E}">
        <p14:creationId xmlns:p14="http://schemas.microsoft.com/office/powerpoint/2010/main" val="38325826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a:t>
            </a:r>
            <a:r>
              <a:rPr lang="en-US" baseline="0" dirty="0" smtClean="0"/>
              <a:t> goals</a:t>
            </a:r>
          </a:p>
          <a:p>
            <a:r>
              <a:rPr lang="en-US" baseline="0" dirty="0" smtClean="0"/>
              <a:t>Minimum means non-duplicative but does not mean restricting treatments with likely beneficial effects</a:t>
            </a:r>
            <a:endParaRPr lang="en-US" dirty="0"/>
          </a:p>
        </p:txBody>
      </p:sp>
      <p:sp>
        <p:nvSpPr>
          <p:cNvPr id="4" name="Slide Number Placeholder 3"/>
          <p:cNvSpPr>
            <a:spLocks noGrp="1"/>
          </p:cNvSpPr>
          <p:nvPr>
            <p:ph type="sldNum" sz="quarter" idx="10"/>
          </p:nvPr>
        </p:nvSpPr>
        <p:spPr/>
        <p:txBody>
          <a:bodyPr/>
          <a:lstStyle/>
          <a:p>
            <a:pPr>
              <a:defRPr/>
            </a:pPr>
            <a:fld id="{1C15668D-CA23-C344-9C95-0BDC22BBD759}" type="slidenum">
              <a:rPr lang="en-US" smtClean="0"/>
              <a:pPr>
                <a:defRPr/>
              </a:pPr>
              <a:t>42</a:t>
            </a:fld>
            <a:endParaRPr lang="en-US"/>
          </a:p>
        </p:txBody>
      </p:sp>
    </p:spTree>
    <p:extLst>
      <p:ext uri="{BB962C8B-B14F-4D97-AF65-F5344CB8AC3E}">
        <p14:creationId xmlns:p14="http://schemas.microsoft.com/office/powerpoint/2010/main" val="40657121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a:t>
            </a:r>
            <a:r>
              <a:rPr lang="en-US" baseline="0" dirty="0" smtClean="0"/>
              <a:t> goals</a:t>
            </a:r>
          </a:p>
          <a:p>
            <a:r>
              <a:rPr lang="en-US" baseline="0" dirty="0" smtClean="0"/>
              <a:t>Minimum means non-duplicative but does not mean restricting treatments with likely beneficial effects</a:t>
            </a:r>
            <a:endParaRPr lang="en-US" dirty="0"/>
          </a:p>
        </p:txBody>
      </p:sp>
      <p:sp>
        <p:nvSpPr>
          <p:cNvPr id="4" name="Slide Number Placeholder 3"/>
          <p:cNvSpPr>
            <a:spLocks noGrp="1"/>
          </p:cNvSpPr>
          <p:nvPr>
            <p:ph type="sldNum" sz="quarter" idx="10"/>
          </p:nvPr>
        </p:nvSpPr>
        <p:spPr/>
        <p:txBody>
          <a:bodyPr/>
          <a:lstStyle/>
          <a:p>
            <a:pPr>
              <a:defRPr/>
            </a:pPr>
            <a:fld id="{1C15668D-CA23-C344-9C95-0BDC22BBD759}" type="slidenum">
              <a:rPr lang="en-US" smtClean="0"/>
              <a:pPr>
                <a:defRPr/>
              </a:pPr>
              <a:t>43</a:t>
            </a:fld>
            <a:endParaRPr lang="en-US"/>
          </a:p>
        </p:txBody>
      </p:sp>
    </p:spTree>
    <p:extLst>
      <p:ext uri="{BB962C8B-B14F-4D97-AF65-F5344CB8AC3E}">
        <p14:creationId xmlns:p14="http://schemas.microsoft.com/office/powerpoint/2010/main" val="40657121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a:t>
            </a:r>
            <a:r>
              <a:rPr lang="en-US" baseline="0" dirty="0" smtClean="0"/>
              <a:t> goals</a:t>
            </a:r>
          </a:p>
          <a:p>
            <a:r>
              <a:rPr lang="en-US" baseline="0" dirty="0" smtClean="0"/>
              <a:t>Minimum means non-duplicative but does not mean restricting treatments with likely beneficial effects</a:t>
            </a:r>
            <a:endParaRPr lang="en-US" dirty="0"/>
          </a:p>
        </p:txBody>
      </p:sp>
      <p:sp>
        <p:nvSpPr>
          <p:cNvPr id="4" name="Slide Number Placeholder 3"/>
          <p:cNvSpPr>
            <a:spLocks noGrp="1"/>
          </p:cNvSpPr>
          <p:nvPr>
            <p:ph type="sldNum" sz="quarter" idx="10"/>
          </p:nvPr>
        </p:nvSpPr>
        <p:spPr/>
        <p:txBody>
          <a:bodyPr/>
          <a:lstStyle/>
          <a:p>
            <a:pPr>
              <a:defRPr/>
            </a:pPr>
            <a:fld id="{1C15668D-CA23-C344-9C95-0BDC22BBD759}" type="slidenum">
              <a:rPr lang="en-US" smtClean="0"/>
              <a:pPr>
                <a:defRPr/>
              </a:pPr>
              <a:t>44</a:t>
            </a:fld>
            <a:endParaRPr lang="en-US"/>
          </a:p>
        </p:txBody>
      </p:sp>
    </p:spTree>
    <p:extLst>
      <p:ext uri="{BB962C8B-B14F-4D97-AF65-F5344CB8AC3E}">
        <p14:creationId xmlns:p14="http://schemas.microsoft.com/office/powerpoint/2010/main" val="40657121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a:t>
            </a:r>
            <a:r>
              <a:rPr lang="en-US" baseline="0" dirty="0" smtClean="0"/>
              <a:t> goals</a:t>
            </a:r>
          </a:p>
          <a:p>
            <a:r>
              <a:rPr lang="en-US" baseline="0" dirty="0" smtClean="0"/>
              <a:t>Minimum means non-duplicative but does not mean restricting treatments with likely beneficial effects</a:t>
            </a:r>
            <a:endParaRPr lang="en-US" dirty="0"/>
          </a:p>
        </p:txBody>
      </p:sp>
      <p:sp>
        <p:nvSpPr>
          <p:cNvPr id="4" name="Slide Number Placeholder 3"/>
          <p:cNvSpPr>
            <a:spLocks noGrp="1"/>
          </p:cNvSpPr>
          <p:nvPr>
            <p:ph type="sldNum" sz="quarter" idx="10"/>
          </p:nvPr>
        </p:nvSpPr>
        <p:spPr/>
        <p:txBody>
          <a:bodyPr/>
          <a:lstStyle/>
          <a:p>
            <a:pPr>
              <a:defRPr/>
            </a:pPr>
            <a:fld id="{1C15668D-CA23-C344-9C95-0BDC22BBD759}" type="slidenum">
              <a:rPr lang="en-US" smtClean="0"/>
              <a:pPr>
                <a:defRPr/>
              </a:pPr>
              <a:t>47</a:t>
            </a:fld>
            <a:endParaRPr lang="en-US"/>
          </a:p>
        </p:txBody>
      </p:sp>
    </p:spTree>
    <p:extLst>
      <p:ext uri="{BB962C8B-B14F-4D97-AF65-F5344CB8AC3E}">
        <p14:creationId xmlns:p14="http://schemas.microsoft.com/office/powerpoint/2010/main" val="40657121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a:t>
            </a:r>
            <a:r>
              <a:rPr lang="en-US" baseline="0" dirty="0" smtClean="0"/>
              <a:t> goals</a:t>
            </a:r>
          </a:p>
          <a:p>
            <a:r>
              <a:rPr lang="en-US" baseline="0" dirty="0" smtClean="0"/>
              <a:t>Minimum means non-duplicative but does not mean restricting treatments with likely beneficial effects</a:t>
            </a:r>
            <a:endParaRPr lang="en-US" dirty="0"/>
          </a:p>
        </p:txBody>
      </p:sp>
      <p:sp>
        <p:nvSpPr>
          <p:cNvPr id="4" name="Slide Number Placeholder 3"/>
          <p:cNvSpPr>
            <a:spLocks noGrp="1"/>
          </p:cNvSpPr>
          <p:nvPr>
            <p:ph type="sldNum" sz="quarter" idx="10"/>
          </p:nvPr>
        </p:nvSpPr>
        <p:spPr/>
        <p:txBody>
          <a:bodyPr/>
          <a:lstStyle/>
          <a:p>
            <a:pPr>
              <a:defRPr/>
            </a:pPr>
            <a:fld id="{1C15668D-CA23-C344-9C95-0BDC22BBD759}" type="slidenum">
              <a:rPr lang="en-US" smtClean="0"/>
              <a:pPr>
                <a:defRPr/>
              </a:pPr>
              <a:t>48</a:t>
            </a:fld>
            <a:endParaRPr lang="en-US"/>
          </a:p>
        </p:txBody>
      </p:sp>
    </p:spTree>
    <p:extLst>
      <p:ext uri="{BB962C8B-B14F-4D97-AF65-F5344CB8AC3E}">
        <p14:creationId xmlns:p14="http://schemas.microsoft.com/office/powerpoint/2010/main" val="40657121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a:t>
            </a:r>
            <a:r>
              <a:rPr lang="en-US" baseline="0" dirty="0" smtClean="0"/>
              <a:t> goals</a:t>
            </a:r>
          </a:p>
          <a:p>
            <a:r>
              <a:rPr lang="en-US" baseline="0" dirty="0" smtClean="0"/>
              <a:t>Minimum means non-duplicative but does not mean restricting treatments with likely beneficial effects</a:t>
            </a:r>
            <a:endParaRPr lang="en-US" dirty="0"/>
          </a:p>
        </p:txBody>
      </p:sp>
      <p:sp>
        <p:nvSpPr>
          <p:cNvPr id="4" name="Slide Number Placeholder 3"/>
          <p:cNvSpPr>
            <a:spLocks noGrp="1"/>
          </p:cNvSpPr>
          <p:nvPr>
            <p:ph type="sldNum" sz="quarter" idx="10"/>
          </p:nvPr>
        </p:nvSpPr>
        <p:spPr/>
        <p:txBody>
          <a:bodyPr/>
          <a:lstStyle/>
          <a:p>
            <a:pPr>
              <a:defRPr/>
            </a:pPr>
            <a:fld id="{1C15668D-CA23-C344-9C95-0BDC22BBD759}" type="slidenum">
              <a:rPr lang="en-US" smtClean="0"/>
              <a:pPr>
                <a:defRPr/>
              </a:pPr>
              <a:t>49</a:t>
            </a:fld>
            <a:endParaRPr lang="en-US"/>
          </a:p>
        </p:txBody>
      </p:sp>
    </p:spTree>
    <p:extLst>
      <p:ext uri="{BB962C8B-B14F-4D97-AF65-F5344CB8AC3E}">
        <p14:creationId xmlns:p14="http://schemas.microsoft.com/office/powerpoint/2010/main" val="4065712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a:t>
            </a:r>
            <a:r>
              <a:rPr lang="en-US" baseline="0" dirty="0" smtClean="0"/>
              <a:t> goals</a:t>
            </a:r>
          </a:p>
          <a:p>
            <a:r>
              <a:rPr lang="en-US" baseline="0" dirty="0" smtClean="0"/>
              <a:t>Minimum means non-duplicative but does not mean restricting treatments with likely beneficial effects</a:t>
            </a:r>
            <a:endParaRPr lang="en-US" dirty="0"/>
          </a:p>
        </p:txBody>
      </p:sp>
      <p:sp>
        <p:nvSpPr>
          <p:cNvPr id="4" name="Slide Number Placeholder 3"/>
          <p:cNvSpPr>
            <a:spLocks noGrp="1"/>
          </p:cNvSpPr>
          <p:nvPr>
            <p:ph type="sldNum" sz="quarter" idx="10"/>
          </p:nvPr>
        </p:nvSpPr>
        <p:spPr/>
        <p:txBody>
          <a:bodyPr/>
          <a:lstStyle/>
          <a:p>
            <a:pPr>
              <a:defRPr/>
            </a:pPr>
            <a:fld id="{1C15668D-CA23-C344-9C95-0BDC22BBD759}" type="slidenum">
              <a:rPr lang="en-US" smtClean="0"/>
              <a:pPr>
                <a:defRPr/>
              </a:pPr>
              <a:t>5</a:t>
            </a:fld>
            <a:endParaRPr lang="en-US"/>
          </a:p>
        </p:txBody>
      </p:sp>
    </p:spTree>
    <p:extLst>
      <p:ext uri="{BB962C8B-B14F-4D97-AF65-F5344CB8AC3E}">
        <p14:creationId xmlns:p14="http://schemas.microsoft.com/office/powerpoint/2010/main" val="4065712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15668D-CA23-C344-9C95-0BDC22BBD759}" type="slidenum">
              <a:rPr lang="en-US" smtClean="0"/>
              <a:pPr>
                <a:defRPr/>
              </a:pPr>
              <a:t>6</a:t>
            </a:fld>
            <a:endParaRPr lang="en-US"/>
          </a:p>
        </p:txBody>
      </p:sp>
    </p:spTree>
    <p:extLst>
      <p:ext uri="{BB962C8B-B14F-4D97-AF65-F5344CB8AC3E}">
        <p14:creationId xmlns:p14="http://schemas.microsoft.com/office/powerpoint/2010/main" val="3832582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a:t>
            </a:r>
            <a:r>
              <a:rPr lang="en-US" baseline="0" dirty="0" smtClean="0"/>
              <a:t> goals</a:t>
            </a:r>
          </a:p>
          <a:p>
            <a:r>
              <a:rPr lang="en-US" baseline="0" dirty="0" smtClean="0"/>
              <a:t>Minimum means non-duplicative but does not mean restricting treatments with likely beneficial effects</a:t>
            </a:r>
            <a:endParaRPr lang="en-US" dirty="0"/>
          </a:p>
        </p:txBody>
      </p:sp>
      <p:sp>
        <p:nvSpPr>
          <p:cNvPr id="4" name="Slide Number Placeholder 3"/>
          <p:cNvSpPr>
            <a:spLocks noGrp="1"/>
          </p:cNvSpPr>
          <p:nvPr>
            <p:ph type="sldNum" sz="quarter" idx="10"/>
          </p:nvPr>
        </p:nvSpPr>
        <p:spPr/>
        <p:txBody>
          <a:bodyPr/>
          <a:lstStyle/>
          <a:p>
            <a:pPr>
              <a:defRPr/>
            </a:pPr>
            <a:fld id="{1C15668D-CA23-C344-9C95-0BDC22BBD759}" type="slidenum">
              <a:rPr lang="en-US" smtClean="0"/>
              <a:pPr>
                <a:defRPr/>
              </a:pPr>
              <a:t>7</a:t>
            </a:fld>
            <a:endParaRPr lang="en-US"/>
          </a:p>
        </p:txBody>
      </p:sp>
    </p:spTree>
    <p:extLst>
      <p:ext uri="{BB962C8B-B14F-4D97-AF65-F5344CB8AC3E}">
        <p14:creationId xmlns:p14="http://schemas.microsoft.com/office/powerpoint/2010/main" val="4065712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a:t>
            </a:r>
            <a:r>
              <a:rPr lang="en-US" baseline="0" dirty="0" smtClean="0"/>
              <a:t> goals</a:t>
            </a:r>
          </a:p>
          <a:p>
            <a:r>
              <a:rPr lang="en-US" baseline="0" dirty="0" smtClean="0"/>
              <a:t>Minimum means non-duplicative but does not mean restricting treatments with likely beneficial effects</a:t>
            </a:r>
            <a:endParaRPr lang="en-US" dirty="0"/>
          </a:p>
        </p:txBody>
      </p:sp>
      <p:sp>
        <p:nvSpPr>
          <p:cNvPr id="4" name="Slide Number Placeholder 3"/>
          <p:cNvSpPr>
            <a:spLocks noGrp="1"/>
          </p:cNvSpPr>
          <p:nvPr>
            <p:ph type="sldNum" sz="quarter" idx="10"/>
          </p:nvPr>
        </p:nvSpPr>
        <p:spPr/>
        <p:txBody>
          <a:bodyPr/>
          <a:lstStyle/>
          <a:p>
            <a:pPr>
              <a:defRPr/>
            </a:pPr>
            <a:fld id="{1C15668D-CA23-C344-9C95-0BDC22BBD759}" type="slidenum">
              <a:rPr lang="en-US" smtClean="0"/>
              <a:pPr>
                <a:defRPr/>
              </a:pPr>
              <a:t>8</a:t>
            </a:fld>
            <a:endParaRPr lang="en-US"/>
          </a:p>
        </p:txBody>
      </p:sp>
    </p:spTree>
    <p:extLst>
      <p:ext uri="{BB962C8B-B14F-4D97-AF65-F5344CB8AC3E}">
        <p14:creationId xmlns:p14="http://schemas.microsoft.com/office/powerpoint/2010/main" val="4065712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a:t>
            </a:r>
            <a:r>
              <a:rPr lang="en-US" baseline="0" dirty="0" smtClean="0"/>
              <a:t> goals</a:t>
            </a:r>
          </a:p>
          <a:p>
            <a:r>
              <a:rPr lang="en-US" baseline="0" dirty="0" smtClean="0"/>
              <a:t>Minimum means non-duplicative but does not mean restricting treatments with likely beneficial effects</a:t>
            </a:r>
            <a:endParaRPr lang="en-US" dirty="0"/>
          </a:p>
        </p:txBody>
      </p:sp>
      <p:sp>
        <p:nvSpPr>
          <p:cNvPr id="4" name="Slide Number Placeholder 3"/>
          <p:cNvSpPr>
            <a:spLocks noGrp="1"/>
          </p:cNvSpPr>
          <p:nvPr>
            <p:ph type="sldNum" sz="quarter" idx="10"/>
          </p:nvPr>
        </p:nvSpPr>
        <p:spPr/>
        <p:txBody>
          <a:bodyPr/>
          <a:lstStyle/>
          <a:p>
            <a:pPr>
              <a:defRPr/>
            </a:pPr>
            <a:fld id="{1C15668D-CA23-C344-9C95-0BDC22BBD759}" type="slidenum">
              <a:rPr lang="en-US" smtClean="0"/>
              <a:pPr>
                <a:defRPr/>
              </a:pPr>
              <a:t>9</a:t>
            </a:fld>
            <a:endParaRPr lang="en-US"/>
          </a:p>
        </p:txBody>
      </p:sp>
    </p:spTree>
    <p:extLst>
      <p:ext uri="{BB962C8B-B14F-4D97-AF65-F5344CB8AC3E}">
        <p14:creationId xmlns:p14="http://schemas.microsoft.com/office/powerpoint/2010/main" val="4065712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6862038-61CE-1647-B684-0AC713F1616E}" type="slidenum">
              <a:rPr lang="en-US" sz="1200">
                <a:latin typeface="Calibri" charset="0"/>
              </a:rPr>
              <a:pPr/>
              <a:t>11</a:t>
            </a:fld>
            <a:endParaRPr lang="en-US"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3F6075"/>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75702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wrap="square" numCol="1" anchorCtr="0" compatLnSpc="1">
            <a:prstTxWarp prst="textNoShape">
              <a:avLst/>
            </a:prstTxWarp>
          </a:bodyPr>
          <a:lstStyle>
            <a:lvl1pPr fontAlgn="base">
              <a:spcBef>
                <a:spcPct val="0"/>
              </a:spcBef>
              <a:spcAft>
                <a:spcPct val="0"/>
              </a:spcAft>
              <a:defRPr>
                <a:latin typeface="Calibri" charset="0"/>
                <a:ea typeface="MS PGothic" charset="0"/>
                <a:cs typeface="MS PGothic" charset="0"/>
              </a:defRPr>
            </a:lvl1pPr>
          </a:lstStyle>
          <a:p>
            <a:fld id="{2D285607-FFD2-2045-A8F9-37B119F8E33D}" type="slidenum">
              <a:rPr lang="en-US"/>
              <a:pPr/>
              <a:t>‹N°›</a:t>
            </a:fld>
            <a:endParaRPr lang="en-US"/>
          </a:p>
        </p:txBody>
      </p:sp>
    </p:spTree>
    <p:extLst>
      <p:ext uri="{BB962C8B-B14F-4D97-AF65-F5344CB8AC3E}">
        <p14:creationId xmlns:p14="http://schemas.microsoft.com/office/powerpoint/2010/main" val="2753843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defTabSz="914400">
              <a:defRPr/>
            </a:pPr>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defTabSz="914400">
              <a:defRPr/>
            </a:pPr>
            <a:endParaRPr lang="en-US">
              <a:solidFill>
                <a:prstClr val="black"/>
              </a:solidFill>
              <a:latin typeface="Calibri"/>
            </a:endParaRP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latin typeface="Calibri" charset="0"/>
                <a:ea typeface="MS PGothic" charset="0"/>
                <a:cs typeface="MS PGothic" charset="0"/>
              </a:defRPr>
            </a:lvl1pPr>
          </a:lstStyle>
          <a:p>
            <a:fld id="{D3E1F5F2-53FC-C74B-8CEF-70A41FED25B6}" type="slidenum">
              <a:rPr lang="en-US"/>
              <a:pPr/>
              <a:t>‹N°›</a:t>
            </a:fld>
            <a:endParaRPr lang="en-US"/>
          </a:p>
        </p:txBody>
      </p:sp>
    </p:spTree>
    <p:extLst>
      <p:ext uri="{BB962C8B-B14F-4D97-AF65-F5344CB8AC3E}">
        <p14:creationId xmlns:p14="http://schemas.microsoft.com/office/powerpoint/2010/main" val="3136160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defTabSz="914400">
              <a:defRPr/>
            </a:pPr>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defTabSz="914400">
              <a:defRPr/>
            </a:pPr>
            <a:endParaRPr lang="en-US">
              <a:solidFill>
                <a:prstClr val="black"/>
              </a:solidFill>
              <a:latin typeface="Calibri"/>
            </a:endParaRP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latin typeface="Calibri" charset="0"/>
                <a:ea typeface="MS PGothic" charset="0"/>
                <a:cs typeface="MS PGothic" charset="0"/>
              </a:defRPr>
            </a:lvl1pPr>
          </a:lstStyle>
          <a:p>
            <a:fld id="{E71B87D7-6191-654C-9C47-CC97C751039F}" type="slidenum">
              <a:rPr lang="en-US"/>
              <a:pPr/>
              <a:t>‹N°›</a:t>
            </a:fld>
            <a:endParaRPr lang="en-US"/>
          </a:p>
        </p:txBody>
      </p:sp>
    </p:spTree>
    <p:extLst>
      <p:ext uri="{BB962C8B-B14F-4D97-AF65-F5344CB8AC3E}">
        <p14:creationId xmlns:p14="http://schemas.microsoft.com/office/powerpoint/2010/main" val="3915639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wrap="square" numCol="1" anchorCtr="0" compatLnSpc="1">
            <a:prstTxWarp prst="textNoShape">
              <a:avLst/>
            </a:prstTxWarp>
          </a:bodyPr>
          <a:lstStyle>
            <a:lvl1pPr fontAlgn="base">
              <a:spcBef>
                <a:spcPct val="0"/>
              </a:spcBef>
              <a:spcAft>
                <a:spcPct val="0"/>
              </a:spcAft>
              <a:defRPr>
                <a:latin typeface="Calibri" charset="0"/>
                <a:ea typeface="MS PGothic" charset="0"/>
                <a:cs typeface="MS PGothic" charset="0"/>
              </a:defRPr>
            </a:lvl1pPr>
          </a:lstStyle>
          <a:p>
            <a:fld id="{745B8037-3456-5B41-B678-77E127C276ED}" type="slidenum">
              <a:rPr lang="en-US"/>
              <a:pPr/>
              <a:t>‹N°›</a:t>
            </a:fld>
            <a:endParaRPr lang="en-US"/>
          </a:p>
        </p:txBody>
      </p:sp>
      <p:sp>
        <p:nvSpPr>
          <p:cNvPr id="4" name="Footer Placeholder 3"/>
          <p:cNvSpPr>
            <a:spLocks noGrp="1"/>
          </p:cNvSpPr>
          <p:nvPr>
            <p:ph type="ftr" sz="quarter" idx="11"/>
          </p:nvPr>
        </p:nvSpPr>
        <p:spPr>
          <a:xfrm>
            <a:off x="1322388" y="6500813"/>
            <a:ext cx="42672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defTabSz="914400">
              <a:defRPr/>
            </a:pPr>
            <a:endParaRPr lang="en-US">
              <a:solidFill>
                <a:prstClr val="black"/>
              </a:solidFill>
              <a:latin typeface="Calibri"/>
            </a:endParaRPr>
          </a:p>
        </p:txBody>
      </p:sp>
    </p:spTree>
    <p:extLst>
      <p:ext uri="{BB962C8B-B14F-4D97-AF65-F5344CB8AC3E}">
        <p14:creationId xmlns:p14="http://schemas.microsoft.com/office/powerpoint/2010/main" val="1419673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defTabSz="914400">
              <a:defRPr/>
            </a:pPr>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defTabSz="914400">
              <a:defRPr/>
            </a:pPr>
            <a:endParaRPr lang="en-US">
              <a:solidFill>
                <a:prstClr val="black"/>
              </a:solidFill>
              <a:latin typeface="Calibri"/>
            </a:endParaRP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latin typeface="Calibri" charset="0"/>
                <a:ea typeface="MS PGothic" charset="0"/>
                <a:cs typeface="MS PGothic" charset="0"/>
              </a:defRPr>
            </a:lvl1pPr>
          </a:lstStyle>
          <a:p>
            <a:fld id="{1848659D-F05F-D84A-865D-2C443A4D6141}" type="slidenum">
              <a:rPr lang="en-US"/>
              <a:pPr/>
              <a:t>‹N°›</a:t>
            </a:fld>
            <a:endParaRPr lang="en-US" dirty="0"/>
          </a:p>
        </p:txBody>
      </p:sp>
    </p:spTree>
    <p:extLst>
      <p:ext uri="{BB962C8B-B14F-4D97-AF65-F5344CB8AC3E}">
        <p14:creationId xmlns:p14="http://schemas.microsoft.com/office/powerpoint/2010/main" val="2635371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defTabSz="914400">
              <a:defRPr/>
            </a:pPr>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defTabSz="914400">
              <a:defRPr/>
            </a:pPr>
            <a:endParaRPr lang="en-US">
              <a:solidFill>
                <a:prstClr val="black"/>
              </a:solidFill>
              <a:latin typeface="Calibri"/>
            </a:endParaRP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latin typeface="Calibri" charset="0"/>
                <a:ea typeface="MS PGothic" charset="0"/>
                <a:cs typeface="MS PGothic" charset="0"/>
              </a:defRPr>
            </a:lvl1pPr>
          </a:lstStyle>
          <a:p>
            <a:fld id="{13861DF8-12BE-684C-B049-7494AF20D309}" type="slidenum">
              <a:rPr lang="en-US"/>
              <a:pPr/>
              <a:t>‹N°›</a:t>
            </a:fld>
            <a:endParaRPr lang="en-US"/>
          </a:p>
        </p:txBody>
      </p:sp>
    </p:spTree>
    <p:extLst>
      <p:ext uri="{BB962C8B-B14F-4D97-AF65-F5344CB8AC3E}">
        <p14:creationId xmlns:p14="http://schemas.microsoft.com/office/powerpoint/2010/main" val="2148108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defTabSz="914400">
              <a:defRPr/>
            </a:pPr>
            <a:endParaRPr lang="en-US">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defTabSz="914400">
              <a:defRPr/>
            </a:pPr>
            <a:endParaRPr lang="en-US">
              <a:solidFill>
                <a:prstClr val="black"/>
              </a:solidFill>
              <a:latin typeface="Calibri"/>
            </a:endParaRPr>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latin typeface="Calibri" charset="0"/>
                <a:ea typeface="MS PGothic" charset="0"/>
                <a:cs typeface="MS PGothic" charset="0"/>
              </a:defRPr>
            </a:lvl1pPr>
          </a:lstStyle>
          <a:p>
            <a:fld id="{4793616A-1595-3746-9F1E-EF520DB6C6D4}" type="slidenum">
              <a:rPr lang="en-US"/>
              <a:pPr/>
              <a:t>‹N°›</a:t>
            </a:fld>
            <a:endParaRPr lang="en-US"/>
          </a:p>
        </p:txBody>
      </p:sp>
    </p:spTree>
    <p:extLst>
      <p:ext uri="{BB962C8B-B14F-4D97-AF65-F5344CB8AC3E}">
        <p14:creationId xmlns:p14="http://schemas.microsoft.com/office/powerpoint/2010/main" val="557622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defTabSz="914400">
              <a:defRPr/>
            </a:pPr>
            <a:endParaRPr lang="en-US">
              <a:solidFill>
                <a:prstClr val="black"/>
              </a:solidFill>
              <a:latin typeface="Calibri"/>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defTabSz="914400">
              <a:defRPr/>
            </a:pPr>
            <a:endParaRPr lang="en-US">
              <a:solidFill>
                <a:prstClr val="black"/>
              </a:solidFill>
              <a:latin typeface="Calibri"/>
            </a:endParaRPr>
          </a:p>
        </p:txBody>
      </p:sp>
      <p:sp>
        <p:nvSpPr>
          <p:cNvPr id="9"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latin typeface="Calibri" charset="0"/>
                <a:ea typeface="MS PGothic" charset="0"/>
                <a:cs typeface="MS PGothic" charset="0"/>
              </a:defRPr>
            </a:lvl1pPr>
          </a:lstStyle>
          <a:p>
            <a:fld id="{8998EA8E-73FB-AC4E-BF52-E02438775EE4}" type="slidenum">
              <a:rPr lang="en-US"/>
              <a:pPr/>
              <a:t>‹N°›</a:t>
            </a:fld>
            <a:endParaRPr lang="en-US"/>
          </a:p>
        </p:txBody>
      </p:sp>
    </p:spTree>
    <p:extLst>
      <p:ext uri="{BB962C8B-B14F-4D97-AF65-F5344CB8AC3E}">
        <p14:creationId xmlns:p14="http://schemas.microsoft.com/office/powerpoint/2010/main" val="3158534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defTabSz="914400">
              <a:defRPr/>
            </a:pPr>
            <a:endParaRPr lang="en-US">
              <a:solidFill>
                <a:prstClr val="black"/>
              </a:solidFill>
              <a:latin typeface="Calibri"/>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defTabSz="914400">
              <a:defRPr/>
            </a:pPr>
            <a:endParaRPr lang="en-US">
              <a:solidFill>
                <a:prstClr val="black"/>
              </a:solidFill>
              <a:latin typeface="Calibri"/>
            </a:endParaRPr>
          </a:p>
        </p:txBody>
      </p:sp>
      <p:sp>
        <p:nvSpPr>
          <p:cNvPr id="5"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latin typeface="Calibri" charset="0"/>
                <a:ea typeface="MS PGothic" charset="0"/>
                <a:cs typeface="MS PGothic" charset="0"/>
              </a:defRPr>
            </a:lvl1pPr>
          </a:lstStyle>
          <a:p>
            <a:fld id="{A1CCDC09-594B-8D4D-84AA-76D961FBBA01}" type="slidenum">
              <a:rPr lang="en-US"/>
              <a:pPr/>
              <a:t>‹N°›</a:t>
            </a:fld>
            <a:endParaRPr lang="en-US"/>
          </a:p>
        </p:txBody>
      </p:sp>
    </p:spTree>
    <p:extLst>
      <p:ext uri="{BB962C8B-B14F-4D97-AF65-F5344CB8AC3E}">
        <p14:creationId xmlns:p14="http://schemas.microsoft.com/office/powerpoint/2010/main" val="3974790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defTabSz="914400">
              <a:defRPr/>
            </a:pPr>
            <a:endParaRPr lang="en-US">
              <a:solidFill>
                <a:prstClr val="black"/>
              </a:solidFill>
              <a:latin typeface="Calibri"/>
            </a:endParaRPr>
          </a:p>
        </p:txBody>
      </p:sp>
      <p:sp>
        <p:nvSpPr>
          <p:cNvPr id="4"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defTabSz="914400">
              <a:defRPr/>
            </a:pPr>
            <a:endParaRPr lang="en-US">
              <a:solidFill>
                <a:prstClr val="black"/>
              </a:solidFill>
              <a:latin typeface="Calibri"/>
            </a:endParaRPr>
          </a:p>
        </p:txBody>
      </p:sp>
      <p:sp>
        <p:nvSpPr>
          <p:cNvPr id="5" name="Slide Number Placeholder 3"/>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latin typeface="Calibri" charset="0"/>
                <a:ea typeface="MS PGothic" charset="0"/>
                <a:cs typeface="MS PGothic" charset="0"/>
              </a:defRPr>
            </a:lvl1pPr>
          </a:lstStyle>
          <a:p>
            <a:fld id="{093CBBDA-3185-C040-A068-CEE59408B8DA}" type="slidenum">
              <a:rPr lang="en-US"/>
              <a:pPr/>
              <a:t>‹N°›</a:t>
            </a:fld>
            <a:endParaRPr lang="en-US"/>
          </a:p>
        </p:txBody>
      </p:sp>
    </p:spTree>
    <p:extLst>
      <p:ext uri="{BB962C8B-B14F-4D97-AF65-F5344CB8AC3E}">
        <p14:creationId xmlns:p14="http://schemas.microsoft.com/office/powerpoint/2010/main" val="1743962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defTabSz="914400">
              <a:defRPr/>
            </a:pPr>
            <a:endParaRPr lang="en-US">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defTabSz="914400">
              <a:defRPr/>
            </a:pPr>
            <a:endParaRPr lang="en-US">
              <a:solidFill>
                <a:prstClr val="black"/>
              </a:solidFill>
              <a:latin typeface="Calibri"/>
            </a:endParaRPr>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latin typeface="Calibri" charset="0"/>
                <a:ea typeface="MS PGothic" charset="0"/>
                <a:cs typeface="MS PGothic" charset="0"/>
              </a:defRPr>
            </a:lvl1pPr>
          </a:lstStyle>
          <a:p>
            <a:fld id="{B629E63B-97F6-184D-8E1C-9F94C380C146}" type="slidenum">
              <a:rPr lang="en-US"/>
              <a:pPr/>
              <a:t>‹N°›</a:t>
            </a:fld>
            <a:endParaRPr lang="en-US"/>
          </a:p>
        </p:txBody>
      </p:sp>
    </p:spTree>
    <p:extLst>
      <p:ext uri="{BB962C8B-B14F-4D97-AF65-F5344CB8AC3E}">
        <p14:creationId xmlns:p14="http://schemas.microsoft.com/office/powerpoint/2010/main" val="3349665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defTabSz="914400">
              <a:defRPr/>
            </a:pPr>
            <a:endParaRPr lang="en-US">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defTabSz="914400">
              <a:defRPr/>
            </a:pPr>
            <a:endParaRPr lang="en-US">
              <a:solidFill>
                <a:prstClr val="black"/>
              </a:solidFill>
              <a:latin typeface="Calibri"/>
            </a:endParaRPr>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latin typeface="Calibri" charset="0"/>
                <a:ea typeface="MS PGothic" charset="0"/>
                <a:cs typeface="MS PGothic" charset="0"/>
              </a:defRPr>
            </a:lvl1pPr>
          </a:lstStyle>
          <a:p>
            <a:fld id="{BF8FFEF9-16F4-5A43-B548-DCC32C529F86}" type="slidenum">
              <a:rPr lang="en-US"/>
              <a:pPr/>
              <a:t>‹N°›</a:t>
            </a:fld>
            <a:endParaRPr lang="en-US"/>
          </a:p>
        </p:txBody>
      </p:sp>
    </p:spTree>
    <p:extLst>
      <p:ext uri="{BB962C8B-B14F-4D97-AF65-F5344CB8AC3E}">
        <p14:creationId xmlns:p14="http://schemas.microsoft.com/office/powerpoint/2010/main" val="1373209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152400"/>
            <a:ext cx="7010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0"/>
            <a:ext cx="91440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Calibri"/>
            </a:endParaRPr>
          </a:p>
        </p:txBody>
      </p:sp>
      <p:pic>
        <p:nvPicPr>
          <p:cNvPr id="1029" name="Picture 1" descr="C:\Documents and Settings\Sandra Knol\Local Settings\Temporary Internet Files\Content.Word\HSPRN logo FINAL Version TIF image.tif"/>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438" y="6234113"/>
            <a:ext cx="1169987"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0" y="914400"/>
            <a:ext cx="9144000" cy="457200"/>
          </a:xfrm>
          <a:prstGeom prst="rect">
            <a:avLst/>
          </a:prstGeom>
          <a:solidFill>
            <a:srgbClr val="3F6075"/>
          </a:solidFill>
          <a:ln>
            <a:no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Calibri"/>
            </a:endParaRPr>
          </a:p>
        </p:txBody>
      </p:sp>
      <p:sp>
        <p:nvSpPr>
          <p:cNvPr id="12" name="Rectangle 11"/>
          <p:cNvSpPr/>
          <p:nvPr userDrawn="1"/>
        </p:nvSpPr>
        <p:spPr>
          <a:xfrm>
            <a:off x="0" y="1066800"/>
            <a:ext cx="9144000" cy="304800"/>
          </a:xfrm>
          <a:prstGeom prst="rect">
            <a:avLst/>
          </a:prstGeom>
          <a:solidFill>
            <a:srgbClr val="75702B"/>
          </a:solidFill>
          <a:ln>
            <a:no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Calibri"/>
            </a:endParaRPr>
          </a:p>
        </p:txBody>
      </p:sp>
      <p:sp>
        <p:nvSpPr>
          <p:cNvPr id="6" name="Slide Number Placeholder 5"/>
          <p:cNvSpPr>
            <a:spLocks noGrp="1"/>
          </p:cNvSpPr>
          <p:nvPr>
            <p:ph type="sldNum" sz="quarter" idx="4"/>
          </p:nvPr>
        </p:nvSpPr>
        <p:spPr>
          <a:xfrm>
            <a:off x="6978650" y="6511925"/>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100">
                <a:solidFill>
                  <a:srgbClr val="3F6075"/>
                </a:solidFill>
                <a:latin typeface="+mn-lt"/>
                <a:ea typeface="+mn-ea"/>
                <a:cs typeface="+mn-cs"/>
              </a:defRPr>
            </a:lvl1pPr>
          </a:lstStyle>
          <a:p>
            <a:pPr defTabSz="914400">
              <a:defRPr/>
            </a:pPr>
            <a:r>
              <a:rPr lang="en-US">
                <a:latin typeface="Calibri"/>
              </a:rPr>
              <a:t>3</a:t>
            </a:r>
            <a:endParaRPr lang="en-US" dirty="0">
              <a:latin typeface="Calibri"/>
            </a:endParaRPr>
          </a:p>
        </p:txBody>
      </p:sp>
    </p:spTree>
    <p:extLst>
      <p:ext uri="{BB962C8B-B14F-4D97-AF65-F5344CB8AC3E}">
        <p14:creationId xmlns:p14="http://schemas.microsoft.com/office/powerpoint/2010/main" val="42792219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eaLnBrk="0" fontAlgn="base" hangingPunct="0">
        <a:spcBef>
          <a:spcPct val="0"/>
        </a:spcBef>
        <a:spcAft>
          <a:spcPct val="0"/>
        </a:spcAft>
        <a:defRPr sz="4400" kern="1200">
          <a:solidFill>
            <a:srgbClr val="75702B"/>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rgbClr val="75702B"/>
          </a:solidFill>
          <a:latin typeface="Calibri" charset="0"/>
          <a:ea typeface="MS PGothic" panose="020B0600070205080204" pitchFamily="34" charset="-128"/>
          <a:cs typeface="MS PGothic" charset="0"/>
        </a:defRPr>
      </a:lvl2pPr>
      <a:lvl3pPr algn="ctr" rtl="0" eaLnBrk="0" fontAlgn="base" hangingPunct="0">
        <a:spcBef>
          <a:spcPct val="0"/>
        </a:spcBef>
        <a:spcAft>
          <a:spcPct val="0"/>
        </a:spcAft>
        <a:defRPr sz="4400">
          <a:solidFill>
            <a:srgbClr val="75702B"/>
          </a:solidFill>
          <a:latin typeface="Calibri" charset="0"/>
          <a:ea typeface="MS PGothic" panose="020B0600070205080204" pitchFamily="34" charset="-128"/>
          <a:cs typeface="MS PGothic" charset="0"/>
        </a:defRPr>
      </a:lvl3pPr>
      <a:lvl4pPr algn="ctr" rtl="0" eaLnBrk="0" fontAlgn="base" hangingPunct="0">
        <a:spcBef>
          <a:spcPct val="0"/>
        </a:spcBef>
        <a:spcAft>
          <a:spcPct val="0"/>
        </a:spcAft>
        <a:defRPr sz="4400">
          <a:solidFill>
            <a:srgbClr val="75702B"/>
          </a:solidFill>
          <a:latin typeface="Calibri" charset="0"/>
          <a:ea typeface="MS PGothic" panose="020B0600070205080204" pitchFamily="34" charset="-128"/>
          <a:cs typeface="MS PGothic" charset="0"/>
        </a:defRPr>
      </a:lvl4pPr>
      <a:lvl5pPr algn="ctr" rtl="0" eaLnBrk="0" fontAlgn="base" hangingPunct="0">
        <a:spcBef>
          <a:spcPct val="0"/>
        </a:spcBef>
        <a:spcAft>
          <a:spcPct val="0"/>
        </a:spcAft>
        <a:defRPr sz="4400">
          <a:solidFill>
            <a:srgbClr val="75702B"/>
          </a:solidFill>
          <a:latin typeface="Calibri" charset="0"/>
          <a:ea typeface="MS PGothic" panose="020B0600070205080204" pitchFamily="34" charset="-128"/>
          <a:cs typeface="MS PGothic" charset="0"/>
        </a:defRPr>
      </a:lvl5pPr>
      <a:lvl6pPr marL="457200" algn="ctr" rtl="0" fontAlgn="base">
        <a:spcBef>
          <a:spcPct val="0"/>
        </a:spcBef>
        <a:spcAft>
          <a:spcPct val="0"/>
        </a:spcAft>
        <a:defRPr sz="4400">
          <a:solidFill>
            <a:srgbClr val="75702B"/>
          </a:solidFill>
          <a:latin typeface="Calibri" charset="0"/>
        </a:defRPr>
      </a:lvl6pPr>
      <a:lvl7pPr marL="914400" algn="ctr" rtl="0" fontAlgn="base">
        <a:spcBef>
          <a:spcPct val="0"/>
        </a:spcBef>
        <a:spcAft>
          <a:spcPct val="0"/>
        </a:spcAft>
        <a:defRPr sz="4400">
          <a:solidFill>
            <a:srgbClr val="75702B"/>
          </a:solidFill>
          <a:latin typeface="Calibri" charset="0"/>
        </a:defRPr>
      </a:lvl7pPr>
      <a:lvl8pPr marL="1371600" algn="ctr" rtl="0" fontAlgn="base">
        <a:spcBef>
          <a:spcPct val="0"/>
        </a:spcBef>
        <a:spcAft>
          <a:spcPct val="0"/>
        </a:spcAft>
        <a:defRPr sz="4400">
          <a:solidFill>
            <a:srgbClr val="75702B"/>
          </a:solidFill>
          <a:latin typeface="Calibri" charset="0"/>
        </a:defRPr>
      </a:lvl8pPr>
      <a:lvl9pPr marL="1828800" algn="ctr" rtl="0" fontAlgn="base">
        <a:spcBef>
          <a:spcPct val="0"/>
        </a:spcBef>
        <a:spcAft>
          <a:spcPct val="0"/>
        </a:spcAft>
        <a:defRPr sz="4400">
          <a:solidFill>
            <a:srgbClr val="75702B"/>
          </a:solidFill>
          <a:latin typeface="Calibri"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3F6075"/>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charset="0"/>
        <a:buChar char="–"/>
        <a:defRPr sz="2800" kern="1200">
          <a:solidFill>
            <a:srgbClr val="3F6075"/>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charset="0"/>
        <a:buChar char="•"/>
        <a:defRPr sz="2400" kern="1200">
          <a:solidFill>
            <a:srgbClr val="3F6075"/>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charset="0"/>
        <a:buChar char="–"/>
        <a:defRPr sz="2000" kern="1200">
          <a:solidFill>
            <a:srgbClr val="3F6075"/>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charset="0"/>
        <a:buChar char="»"/>
        <a:defRPr sz="2000" kern="1200">
          <a:solidFill>
            <a:srgbClr val="3F6075"/>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hsprn.ca"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twitter.com/infohsprn"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r>
              <a:rPr lang="en-CA" b="1" i="1" dirty="0" smtClean="0">
                <a:latin typeface="Calibri" charset="0"/>
              </a:rPr>
              <a:t>Évaluer les maillons santé</a:t>
            </a:r>
            <a:r>
              <a:rPr dirty="0"/>
              <a:t/>
            </a:r>
            <a:br>
              <a:rPr dirty="0"/>
            </a:br>
            <a:r>
              <a:rPr lang="en-CA" b="1" i="1" dirty="0" smtClean="0">
                <a:latin typeface="Calibri" charset="0"/>
              </a:rPr>
              <a:t>en Ontario. </a:t>
            </a:r>
            <a:endParaRPr lang="fr-CA" dirty="0">
              <a:latin typeface="Calibri" charset="0"/>
              <a:ea typeface="MS PGothic" charset="0"/>
            </a:endParaRPr>
          </a:p>
        </p:txBody>
      </p:sp>
      <p:sp>
        <p:nvSpPr>
          <p:cNvPr id="15363" name="Subtitle 2"/>
          <p:cNvSpPr>
            <a:spLocks noGrp="1"/>
          </p:cNvSpPr>
          <p:nvPr>
            <p:ph type="subTitle" idx="1"/>
          </p:nvPr>
        </p:nvSpPr>
        <p:spPr>
          <a:xfrm>
            <a:off x="1066800" y="3886200"/>
            <a:ext cx="7162800" cy="1752600"/>
          </a:xfrm>
        </p:spPr>
        <p:txBody>
          <a:bodyPr/>
          <a:lstStyle/>
          <a:p>
            <a:pPr eaLnBrk="1" hangingPunct="1"/>
            <a:r>
              <a:rPr lang="en-US" sz="2800" dirty="0" smtClean="0">
                <a:latin typeface="Calibri" charset="0"/>
              </a:rPr>
              <a:t>Walter Wodchis, Ph. D.</a:t>
            </a:r>
            <a:endParaRPr lang="fr-CA" sz="2800" dirty="0">
              <a:latin typeface="Calibri" charset="0"/>
              <a:ea typeface="MS PGothic" charset="0"/>
            </a:endParaRPr>
          </a:p>
          <a:p>
            <a:pPr eaLnBrk="1" hangingPunct="1"/>
            <a:endParaRPr lang="fr-CA" sz="2800" dirty="0">
              <a:latin typeface="Calibri" charset="0"/>
              <a:ea typeface="MS PGothic" charset="0"/>
            </a:endParaRPr>
          </a:p>
          <a:p>
            <a:pPr eaLnBrk="1" hangingPunct="1"/>
            <a:r>
              <a:rPr lang="en-US" sz="2800" dirty="0" smtClean="0">
                <a:latin typeface="Calibri" charset="0"/>
              </a:rPr>
              <a:t>Ronde de qualité des services de santé</a:t>
            </a:r>
          </a:p>
          <a:p>
            <a:pPr eaLnBrk="1" hangingPunct="1"/>
            <a:r>
              <a:rPr lang="en-US" sz="2800" dirty="0" smtClean="0">
                <a:latin typeface="Calibri" charset="0"/>
              </a:rPr>
              <a:t>Hôpital Southlake, 19 mai 2016</a:t>
            </a:r>
            <a:endParaRPr lang="fr-CA" sz="2800" dirty="0">
              <a:latin typeface="Calibri" charset="0"/>
              <a:ea typeface="MS PGothic" charset="0"/>
            </a:endParaRPr>
          </a:p>
        </p:txBody>
      </p:sp>
    </p:spTree>
    <p:extLst>
      <p:ext uri="{BB962C8B-B14F-4D97-AF65-F5344CB8AC3E}">
        <p14:creationId xmlns:p14="http://schemas.microsoft.com/office/powerpoint/2010/main" val="4286990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49255" y="1638300"/>
            <a:ext cx="6989845" cy="4531670"/>
            <a:chOff x="630155" y="488486"/>
            <a:chExt cx="8233438" cy="5871984"/>
          </a:xfrm>
        </p:grpSpPr>
        <p:grpSp>
          <p:nvGrpSpPr>
            <p:cNvPr id="30" name="Group 29"/>
            <p:cNvGrpSpPr/>
            <p:nvPr/>
          </p:nvGrpSpPr>
          <p:grpSpPr>
            <a:xfrm>
              <a:off x="630155" y="488486"/>
              <a:ext cx="8233438" cy="5871984"/>
              <a:chOff x="630155" y="488486"/>
              <a:chExt cx="8233438" cy="5871984"/>
            </a:xfrm>
          </p:grpSpPr>
          <p:grpSp>
            <p:nvGrpSpPr>
              <p:cNvPr id="20" name="Group 19"/>
              <p:cNvGrpSpPr/>
              <p:nvPr/>
            </p:nvGrpSpPr>
            <p:grpSpPr>
              <a:xfrm>
                <a:off x="630155" y="488486"/>
                <a:ext cx="8233438" cy="5861837"/>
                <a:chOff x="1381542" y="711794"/>
                <a:chExt cx="6879805" cy="4940691"/>
              </a:xfrm>
              <a:effectLst>
                <a:glow rad="101600">
                  <a:schemeClr val="accent6">
                    <a:satMod val="175000"/>
                    <a:alpha val="40000"/>
                  </a:schemeClr>
                </a:glow>
              </a:effectLst>
            </p:grpSpPr>
            <p:sp>
              <p:nvSpPr>
                <p:cNvPr id="7" name="Isosceles Triangle 6"/>
                <p:cNvSpPr/>
                <p:nvPr/>
              </p:nvSpPr>
              <p:spPr>
                <a:xfrm>
                  <a:off x="1381542" y="711794"/>
                  <a:ext cx="6879805" cy="4940691"/>
                </a:xfrm>
                <a:prstGeom prst="triangle">
                  <a:avLst>
                    <a:gd name="adj" fmla="val 49857"/>
                  </a:avLst>
                </a:prstGeom>
                <a:solidFill>
                  <a:schemeClr val="accent6">
                    <a:lumMod val="75000"/>
                  </a:schemeClr>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Isosceles Triangle 7"/>
                <p:cNvSpPr/>
                <p:nvPr/>
              </p:nvSpPr>
              <p:spPr>
                <a:xfrm>
                  <a:off x="2775936" y="1998830"/>
                  <a:ext cx="4103869" cy="2985621"/>
                </a:xfrm>
                <a:prstGeom prst="triangle">
                  <a:avLst>
                    <a:gd name="adj" fmla="val 49857"/>
                  </a:avLst>
                </a:prstGeom>
                <a:solidFill>
                  <a:schemeClr val="bg1"/>
                </a:solidFill>
                <a:ln>
                  <a:solidFill>
                    <a:schemeClr val="bg1"/>
                  </a:solidFill>
                </a:ln>
                <a:effectLst>
                  <a:glow rad="101600">
                    <a:schemeClr val="bg1">
                      <a:alpha val="40000"/>
                    </a:schemeClr>
                  </a:glow>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758648" y="3963718"/>
                  <a:ext cx="139550" cy="139568"/>
                </a:xfrm>
                <a:prstGeom prst="ellipse">
                  <a:avLst/>
                </a:prstGeom>
                <a:solidFill>
                  <a:schemeClr val="accent3">
                    <a:lumMod val="75000"/>
                  </a:schemeClr>
                </a:solidFill>
                <a:ln>
                  <a:solidFill>
                    <a:schemeClr val="accent3">
                      <a:lumMod val="75000"/>
                    </a:schemeClr>
                  </a:solidFill>
                </a:ln>
                <a:effectLst>
                  <a:glow rad="1016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glow rad="228600">
                        <a:schemeClr val="accent3">
                          <a:satMod val="175000"/>
                          <a:alpha val="40000"/>
                        </a:schemeClr>
                      </a:glow>
                    </a:effectLst>
                  </a:endParaRPr>
                </a:p>
              </p:txBody>
            </p:sp>
            <p:cxnSp>
              <p:nvCxnSpPr>
                <p:cNvPr id="11" name="Straight Connector 10"/>
                <p:cNvCxnSpPr>
                  <a:stCxn id="7" idx="0"/>
                  <a:endCxn id="9" idx="0"/>
                </p:cNvCxnSpPr>
                <p:nvPr/>
              </p:nvCxnSpPr>
              <p:spPr>
                <a:xfrm>
                  <a:off x="4811606" y="711794"/>
                  <a:ext cx="16817" cy="3251924"/>
                </a:xfrm>
                <a:prstGeom prst="line">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7" idx="2"/>
                  <a:endCxn id="9" idx="2"/>
                </p:cNvCxnSpPr>
                <p:nvPr/>
              </p:nvCxnSpPr>
              <p:spPr>
                <a:xfrm flipV="1">
                  <a:off x="1381542" y="4033502"/>
                  <a:ext cx="3377106" cy="1618983"/>
                </a:xfrm>
                <a:prstGeom prst="line">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7" idx="4"/>
                </p:cNvCxnSpPr>
                <p:nvPr/>
              </p:nvCxnSpPr>
              <p:spPr>
                <a:xfrm flipH="1" flipV="1">
                  <a:off x="4898198" y="4033502"/>
                  <a:ext cx="3363149" cy="1618983"/>
                </a:xfrm>
                <a:prstGeom prst="line">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grpSp>
          <p:sp>
            <p:nvSpPr>
              <p:cNvPr id="22" name="TextBox 21"/>
              <p:cNvSpPr txBox="1"/>
              <p:nvPr/>
            </p:nvSpPr>
            <p:spPr>
              <a:xfrm rot="3157943">
                <a:off x="3821711" y="3350382"/>
                <a:ext cx="5403868" cy="616308"/>
              </a:xfrm>
              <a:prstGeom prst="rect">
                <a:avLst/>
              </a:prstGeom>
              <a:noFill/>
            </p:spPr>
            <p:txBody>
              <a:bodyPr wrap="square" rtlCol="0">
                <a:spAutoFit/>
              </a:bodyPr>
              <a:lstStyle/>
              <a:p>
                <a:pPr algn="ctr"/>
                <a:r>
                  <a:rPr lang="en-US" sz="1400" b="1" dirty="0" smtClean="0">
                    <a:latin typeface="Goudy" pitchFamily="18" charset="0"/>
                  </a:rPr>
                  <a:t>Expérience des soins : Indicateurs au niveau des fournisseurs et du système</a:t>
                </a:r>
                <a:endParaRPr lang="fr-CA" sz="1400" b="1" dirty="0">
                  <a:latin typeface="Goudy" pitchFamily="18" charset="0"/>
                </a:endParaRPr>
              </a:p>
            </p:txBody>
          </p:sp>
          <p:sp>
            <p:nvSpPr>
              <p:cNvPr id="23" name="TextBox 22"/>
              <p:cNvSpPr txBox="1"/>
              <p:nvPr/>
            </p:nvSpPr>
            <p:spPr>
              <a:xfrm rot="18414887">
                <a:off x="1316211" y="2704182"/>
                <a:ext cx="4105926" cy="616308"/>
              </a:xfrm>
              <a:prstGeom prst="rect">
                <a:avLst/>
              </a:prstGeom>
              <a:noFill/>
            </p:spPr>
            <p:txBody>
              <a:bodyPr wrap="square" rtlCol="0">
                <a:spAutoFit/>
              </a:bodyPr>
              <a:lstStyle/>
              <a:p>
                <a:pPr algn="ctr"/>
                <a:r>
                  <a:rPr lang="en-US" sz="1400" b="1" dirty="0" smtClean="0">
                    <a:latin typeface="Goudy" pitchFamily="18" charset="0"/>
                  </a:rPr>
                  <a:t>Santé de la population : Indicateurs systémiques </a:t>
                </a:r>
                <a:endParaRPr lang="fr-CA" sz="1400" b="1" dirty="0">
                  <a:latin typeface="Goudy" pitchFamily="18" charset="0"/>
                </a:endParaRPr>
              </a:p>
            </p:txBody>
          </p:sp>
          <p:sp>
            <p:nvSpPr>
              <p:cNvPr id="24" name="TextBox 23"/>
              <p:cNvSpPr txBox="1"/>
              <p:nvPr/>
            </p:nvSpPr>
            <p:spPr>
              <a:xfrm>
                <a:off x="3732481" y="5847881"/>
                <a:ext cx="1988707" cy="398807"/>
              </a:xfrm>
              <a:prstGeom prst="rect">
                <a:avLst/>
              </a:prstGeom>
              <a:noFill/>
            </p:spPr>
            <p:txBody>
              <a:bodyPr wrap="square" rtlCol="0">
                <a:spAutoFit/>
              </a:bodyPr>
              <a:lstStyle/>
              <a:p>
                <a:pPr algn="ctr"/>
                <a:r>
                  <a:rPr lang="en-US" sz="1400" b="1" dirty="0" smtClean="0">
                    <a:latin typeface="Goudy" pitchFamily="18" charset="0"/>
                  </a:rPr>
                  <a:t>Coûts du système</a:t>
                </a:r>
                <a:endParaRPr lang="fr-CA" sz="1400" b="1" dirty="0">
                  <a:latin typeface="Goudy" pitchFamily="18" charset="0"/>
                </a:endParaRPr>
              </a:p>
            </p:txBody>
          </p:sp>
        </p:grpSp>
        <p:sp>
          <p:nvSpPr>
            <p:cNvPr id="16" name="TextBox 15"/>
            <p:cNvSpPr txBox="1"/>
            <p:nvPr/>
          </p:nvSpPr>
          <p:spPr>
            <a:xfrm>
              <a:off x="3938859" y="4709131"/>
              <a:ext cx="1632733" cy="738664"/>
            </a:xfrm>
            <a:prstGeom prst="rect">
              <a:avLst/>
            </a:prstGeom>
            <a:noFill/>
          </p:spPr>
          <p:txBody>
            <a:bodyPr wrap="square" rtlCol="0">
              <a:spAutoFit/>
            </a:bodyPr>
            <a:lstStyle/>
            <a:p>
              <a:pPr algn="ctr"/>
              <a:r>
                <a:rPr lang="en-US" sz="1400" b="1" dirty="0" smtClean="0">
                  <a:latin typeface="Goudy" pitchFamily="18" charset="0"/>
                </a:rPr>
                <a:t>Coûts pour les patients </a:t>
              </a:r>
              <a:endParaRPr lang="fr-CA" sz="1400" b="1" dirty="0">
                <a:latin typeface="Goudy" pitchFamily="18" charset="0"/>
              </a:endParaRPr>
            </a:p>
          </p:txBody>
        </p:sp>
        <p:sp>
          <p:nvSpPr>
            <p:cNvPr id="17" name="TextBox 16"/>
            <p:cNvSpPr txBox="1"/>
            <p:nvPr/>
          </p:nvSpPr>
          <p:spPr>
            <a:xfrm rot="18225454">
              <a:off x="2741316" y="3758760"/>
              <a:ext cx="2122128" cy="307777"/>
            </a:xfrm>
            <a:prstGeom prst="rect">
              <a:avLst/>
            </a:prstGeom>
            <a:noFill/>
          </p:spPr>
          <p:txBody>
            <a:bodyPr wrap="square" rtlCol="0">
              <a:spAutoFit/>
            </a:bodyPr>
            <a:lstStyle/>
            <a:p>
              <a:pPr algn="ctr"/>
              <a:r>
                <a:rPr lang="en-US" sz="1400" b="1" dirty="0" smtClean="0">
                  <a:latin typeface="Goudy" pitchFamily="18" charset="0"/>
                </a:rPr>
                <a:t>Résultats déclarés par les patients </a:t>
              </a:r>
              <a:endParaRPr lang="fr-CA" sz="1400" b="1" dirty="0">
                <a:latin typeface="Goudy" pitchFamily="18" charset="0"/>
              </a:endParaRPr>
            </a:p>
          </p:txBody>
        </p:sp>
        <p:sp>
          <p:nvSpPr>
            <p:cNvPr id="18" name="TextBox 17"/>
            <p:cNvSpPr txBox="1"/>
            <p:nvPr/>
          </p:nvSpPr>
          <p:spPr>
            <a:xfrm rot="3309717">
              <a:off x="4703919" y="3916712"/>
              <a:ext cx="2100171" cy="307777"/>
            </a:xfrm>
            <a:prstGeom prst="rect">
              <a:avLst/>
            </a:prstGeom>
            <a:noFill/>
          </p:spPr>
          <p:txBody>
            <a:bodyPr wrap="square" rtlCol="0">
              <a:spAutoFit/>
            </a:bodyPr>
            <a:lstStyle/>
            <a:p>
              <a:pPr algn="ctr"/>
              <a:r>
                <a:rPr lang="en-US" sz="1400" b="1" dirty="0" smtClean="0">
                  <a:latin typeface="Goudy" pitchFamily="18" charset="0"/>
                </a:rPr>
                <a:t>Expérience déclarée par les patients </a:t>
              </a:r>
              <a:endParaRPr lang="fr-CA" sz="1400" b="1" dirty="0">
                <a:latin typeface="Goudy" pitchFamily="18" charset="0"/>
              </a:endParaRPr>
            </a:p>
          </p:txBody>
        </p:sp>
      </p:grpSp>
      <p:sp>
        <p:nvSpPr>
          <p:cNvPr id="19" name="Rectangle 18"/>
          <p:cNvSpPr/>
          <p:nvPr/>
        </p:nvSpPr>
        <p:spPr>
          <a:xfrm rot="16584737">
            <a:off x="2523164" y="4325535"/>
            <a:ext cx="3787022" cy="2489756"/>
          </a:xfrm>
          <a:prstGeom prst="rect">
            <a:avLst/>
          </a:prstGeom>
          <a:noFill/>
        </p:spPr>
        <p:txBody>
          <a:bodyPr wrap="none" lIns="91440" tIns="45720" rIns="91440" bIns="45720">
            <a:prstTxWarp prst="textCircle">
              <a:avLst>
                <a:gd name="adj" fmla="val 11476742"/>
              </a:avLst>
            </a:prstTxWarp>
            <a:spAutoFit/>
          </a:bodyPr>
          <a:lstStyle/>
          <a:p>
            <a:pPr algn="ctr"/>
            <a:r>
              <a:rPr lang="en-CA" sz="3600" b="1" dirty="0" smtClean="0">
                <a:ln w="12700">
                  <a:solidFill>
                    <a:schemeClr val="tx1"/>
                  </a:solidFill>
                  <a:prstDash val="solid"/>
                </a:ln>
                <a:solidFill>
                  <a:schemeClr val="accent6">
                    <a:lumMod val="75000"/>
                  </a:schemeClr>
                </a:solidFill>
                <a:latin typeface="Goudy Old Style"/>
              </a:rPr>
              <a:t>Patient  </a:t>
            </a:r>
            <a:endParaRPr lang="fr-CA" sz="3600" b="1" dirty="0">
              <a:ln w="12700">
                <a:solidFill>
                  <a:schemeClr val="tx1"/>
                </a:solidFill>
                <a:prstDash val="solid"/>
              </a:ln>
              <a:solidFill>
                <a:schemeClr val="accent6">
                  <a:lumMod val="75000"/>
                </a:schemeClr>
              </a:solidFill>
            </a:endParaRPr>
          </a:p>
        </p:txBody>
      </p:sp>
      <p:sp>
        <p:nvSpPr>
          <p:cNvPr id="21" name="Title 1"/>
          <p:cNvSpPr>
            <a:spLocks/>
          </p:cNvSpPr>
          <p:nvPr/>
        </p:nvSpPr>
        <p:spPr bwMode="auto">
          <a:xfrm>
            <a:off x="228599" y="152400"/>
            <a:ext cx="834390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2400" b="1" dirty="0" smtClean="0">
                <a:solidFill>
                  <a:srgbClr val="75702B"/>
                </a:solidFill>
                <a:latin typeface="Calibri" charset="0"/>
              </a:rPr>
              <a:t>Valeur des maillons santé : Principe Triple Aim de BEACON</a:t>
            </a:r>
            <a:endParaRPr lang="fr-CA" sz="2400" b="1" dirty="0">
              <a:solidFill>
                <a:srgbClr val="75702B"/>
              </a:solidFill>
              <a:latin typeface="Calibri" charset="0"/>
            </a:endParaRPr>
          </a:p>
        </p:txBody>
      </p:sp>
    </p:spTree>
    <p:extLst>
      <p:ext uri="{BB962C8B-B14F-4D97-AF65-F5344CB8AC3E}">
        <p14:creationId xmlns:p14="http://schemas.microsoft.com/office/powerpoint/2010/main" val="1827143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3"/>
          <p:cNvSpPr txBox="1">
            <a:spLocks noGrp="1"/>
          </p:cNvSpPr>
          <p:nvPr/>
        </p:nvSpPr>
        <p:spPr bwMode="auto">
          <a:xfrm>
            <a:off x="6978650" y="65119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5D4F0178-0804-3B49-87EC-D97F088FED81}" type="slidenum">
              <a:rPr lang="en-US" sz="1100">
                <a:solidFill>
                  <a:schemeClr val="bg1"/>
                </a:solidFill>
                <a:latin typeface="Calibri" charset="0"/>
              </a:rPr>
              <a:pPr algn="r" eaLnBrk="1" hangingPunct="1"/>
              <a:t>11</a:t>
            </a:fld>
            <a:endParaRPr lang="fr-CA" sz="1100">
              <a:solidFill>
                <a:schemeClr val="bg1"/>
              </a:solidFill>
              <a:latin typeface="Calibri" charset="0"/>
            </a:endParaRPr>
          </a:p>
        </p:txBody>
      </p:sp>
      <p:sp>
        <p:nvSpPr>
          <p:cNvPr id="27651" name="Content Placeholder 2"/>
          <p:cNvSpPr>
            <a:spLocks noGrp="1"/>
          </p:cNvSpPr>
          <p:nvPr>
            <p:ph idx="1"/>
          </p:nvPr>
        </p:nvSpPr>
        <p:spPr/>
        <p:txBody>
          <a:bodyPr/>
          <a:lstStyle/>
          <a:p>
            <a:pPr eaLnBrk="1" hangingPunct="1"/>
            <a:r>
              <a:rPr lang="en-CA" sz="2400" dirty="0" smtClean="0">
                <a:latin typeface="Calibri" charset="0"/>
              </a:rPr>
              <a:t>Nous avons évalué le rendement de base des maillons santé par rapport à 21 indicateurs et nous avons mis l'accent sur six indicateurs. </a:t>
            </a:r>
          </a:p>
          <a:p>
            <a:pPr lvl="1" eaLnBrk="1" hangingPunct="1"/>
            <a:r>
              <a:rPr lang="en-CA" sz="2000" dirty="0" smtClean="0">
                <a:latin typeface="Calibri" charset="0"/>
              </a:rPr>
              <a:t>Taux de consultations aux urgences pour des affections mineures</a:t>
            </a:r>
          </a:p>
          <a:p>
            <a:pPr lvl="1" eaLnBrk="1" hangingPunct="1"/>
            <a:r>
              <a:rPr lang="en-CA" sz="2000" dirty="0" smtClean="0">
                <a:latin typeface="Calibri" charset="0"/>
              </a:rPr>
              <a:t>Taux d'hospitalisation</a:t>
            </a:r>
          </a:p>
          <a:p>
            <a:pPr lvl="1" eaLnBrk="1" hangingPunct="1"/>
            <a:r>
              <a:rPr lang="en-CA" sz="2000" dirty="0" smtClean="0">
                <a:latin typeface="Calibri" charset="0"/>
              </a:rPr>
              <a:t>Taux de réadmission</a:t>
            </a:r>
          </a:p>
          <a:p>
            <a:pPr lvl="1" eaLnBrk="1" hangingPunct="1"/>
            <a:r>
              <a:rPr lang="en-CA" sz="2000" dirty="0" smtClean="0">
                <a:latin typeface="Calibri" charset="0"/>
              </a:rPr>
              <a:t>Suivi avec un omnipraticien / médecin de famille dans les sept jours suivant le congé</a:t>
            </a:r>
          </a:p>
          <a:p>
            <a:pPr lvl="1" eaLnBrk="1" hangingPunct="1"/>
            <a:r>
              <a:rPr lang="en-CA" sz="2000" dirty="0" smtClean="0">
                <a:latin typeface="Calibri" charset="0"/>
              </a:rPr>
              <a:t>Inscription auprès d'un médecin de famille</a:t>
            </a:r>
          </a:p>
          <a:p>
            <a:pPr lvl="1" eaLnBrk="1" hangingPunct="1"/>
            <a:r>
              <a:rPr lang="en-US" sz="2000" dirty="0" smtClean="0">
                <a:latin typeface="Calibri" charset="0"/>
              </a:rPr>
              <a:t>Coûts totaux du système de santé</a:t>
            </a:r>
            <a:endParaRPr lang="fr-CA" sz="2000" dirty="0">
              <a:latin typeface="Calibri" charset="0"/>
              <a:ea typeface="MS PGothic" charset="0"/>
            </a:endParaRPr>
          </a:p>
        </p:txBody>
      </p:sp>
      <p:sp>
        <p:nvSpPr>
          <p:cNvPr id="8" name="Title 1"/>
          <p:cNvSpPr>
            <a:spLocks noGrp="1"/>
          </p:cNvSpPr>
          <p:nvPr>
            <p:ph type="title"/>
          </p:nvPr>
        </p:nvSpPr>
        <p:spPr bwMode="auto">
          <a:xfrm>
            <a:off x="228600" y="152400"/>
            <a:ext cx="7010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r>
              <a:rPr lang="en-US" sz="3600" b="1" dirty="0" smtClean="0">
                <a:latin typeface="Calibri" charset="0"/>
              </a:rPr>
              <a:t>Partie 3 : Résultats de base</a:t>
            </a:r>
            <a:endParaRPr lang="fr-CA" sz="3600" b="1" dirty="0">
              <a:solidFill>
                <a:srgbClr val="75702B"/>
              </a:solidFill>
              <a:latin typeface="Calibri" charset="0"/>
            </a:endParaRPr>
          </a:p>
        </p:txBody>
      </p:sp>
    </p:spTree>
    <p:extLst>
      <p:ext uri="{BB962C8B-B14F-4D97-AF65-F5344CB8AC3E}">
        <p14:creationId xmlns:p14="http://schemas.microsoft.com/office/powerpoint/2010/main" val="1604804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3"/>
          <p:cNvSpPr txBox="1">
            <a:spLocks noGrp="1"/>
          </p:cNvSpPr>
          <p:nvPr/>
        </p:nvSpPr>
        <p:spPr bwMode="auto">
          <a:xfrm>
            <a:off x="6811963" y="66452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DE71DEFC-5C29-494D-A970-73A1C56464ED}" type="slidenum">
              <a:rPr lang="en-US" sz="1100">
                <a:solidFill>
                  <a:schemeClr val="bg1"/>
                </a:solidFill>
                <a:latin typeface="Calibri" charset="0"/>
              </a:rPr>
              <a:pPr algn="r" eaLnBrk="1" hangingPunct="1"/>
              <a:t>12</a:t>
            </a:fld>
            <a:endParaRPr lang="fr-CA" sz="1100">
              <a:solidFill>
                <a:schemeClr val="bg1"/>
              </a:solidFill>
              <a:latin typeface="Calibri" charset="0"/>
            </a:endParaRPr>
          </a:p>
        </p:txBody>
      </p:sp>
      <p:sp>
        <p:nvSpPr>
          <p:cNvPr id="25603" name="Content Placeholder 2"/>
          <p:cNvSpPr>
            <a:spLocks noGrp="1"/>
          </p:cNvSpPr>
          <p:nvPr>
            <p:ph idx="1"/>
          </p:nvPr>
        </p:nvSpPr>
        <p:spPr>
          <a:xfrm>
            <a:off x="290513" y="1276350"/>
            <a:ext cx="8701087" cy="4525963"/>
          </a:xfrm>
        </p:spPr>
        <p:txBody>
          <a:bodyPr/>
          <a:lstStyle/>
          <a:p>
            <a:pPr marL="0" indent="0" eaLnBrk="1" hangingPunct="1">
              <a:buFont typeface="Arial" charset="0"/>
              <a:buNone/>
            </a:pPr>
            <a:r>
              <a:rPr lang="en-CA" sz="2000" dirty="0">
                <a:latin typeface="Calibri" charset="0"/>
              </a:rPr>
              <a:t>Conclusions : </a:t>
            </a:r>
            <a:r>
              <a:rPr lang="en-CA" sz="1400" dirty="0" err="1">
                <a:latin typeface="Calibri" charset="0"/>
              </a:rPr>
              <a:t>Rendement</a:t>
            </a:r>
            <a:r>
              <a:rPr lang="en-CA" sz="1400" dirty="0">
                <a:latin typeface="Calibri" charset="0"/>
              </a:rPr>
              <a:t> de base; </a:t>
            </a:r>
            <a:r>
              <a:rPr lang="en-CA" sz="1400" dirty="0" err="1">
                <a:latin typeface="Calibri" charset="0"/>
              </a:rPr>
              <a:t>adeptes</a:t>
            </a:r>
            <a:r>
              <a:rPr lang="en-CA" sz="1400" dirty="0">
                <a:latin typeface="Calibri" charset="0"/>
              </a:rPr>
              <a:t> </a:t>
            </a:r>
            <a:r>
              <a:rPr lang="en-CA" sz="1400" dirty="0" err="1">
                <a:latin typeface="Calibri" charset="0"/>
              </a:rPr>
              <a:t>précoces</a:t>
            </a:r>
            <a:r>
              <a:rPr lang="en-CA" sz="1400" dirty="0">
                <a:latin typeface="Calibri" charset="0"/>
              </a:rPr>
              <a:t> des </a:t>
            </a:r>
            <a:r>
              <a:rPr lang="en-CA" sz="1400" dirty="0" err="1">
                <a:latin typeface="Calibri" charset="0"/>
              </a:rPr>
              <a:t>maillons</a:t>
            </a:r>
            <a:r>
              <a:rPr lang="en-CA" sz="1400" dirty="0">
                <a:latin typeface="Calibri" charset="0"/>
              </a:rPr>
              <a:t> santé; population </a:t>
            </a:r>
            <a:r>
              <a:rPr lang="en-CA" sz="1400" dirty="0" err="1">
                <a:latin typeface="Calibri" charset="0"/>
              </a:rPr>
              <a:t>totale</a:t>
            </a:r>
            <a:r>
              <a:rPr lang="en-CA" sz="1400" dirty="0">
                <a:latin typeface="Calibri" charset="0"/>
              </a:rPr>
              <a:t> </a:t>
            </a:r>
            <a:r>
              <a:rPr lang="en-CA" sz="1400" b="1" u="sng" dirty="0">
                <a:latin typeface="Calibri" charset="0"/>
              </a:rPr>
              <a:t>par quintile de </a:t>
            </a:r>
            <a:r>
              <a:rPr lang="en-CA" sz="1400" b="1" u="sng" dirty="0" err="1">
                <a:latin typeface="Calibri" charset="0"/>
              </a:rPr>
              <a:t>statut</a:t>
            </a:r>
            <a:r>
              <a:rPr lang="en-CA" sz="1400" b="1" u="sng" dirty="0">
                <a:latin typeface="Calibri" charset="0"/>
              </a:rPr>
              <a:t> </a:t>
            </a:r>
            <a:r>
              <a:rPr lang="en-CA" sz="1400" b="1" u="sng" dirty="0" err="1">
                <a:latin typeface="Calibri" charset="0"/>
              </a:rPr>
              <a:t>socioéconomique</a:t>
            </a:r>
            <a:endParaRPr lang="fr-CA" sz="2000" b="1" u="sng" dirty="0">
              <a:latin typeface="Calibri" charset="0"/>
              <a:ea typeface="MS PGothic" charset="0"/>
            </a:endParaRPr>
          </a:p>
        </p:txBody>
      </p:sp>
      <p:sp>
        <p:nvSpPr>
          <p:cNvPr id="25604" name="TextBox 1"/>
          <p:cNvSpPr txBox="1">
            <a:spLocks noChangeArrowheads="1"/>
          </p:cNvSpPr>
          <p:nvPr/>
        </p:nvSpPr>
        <p:spPr bwMode="auto">
          <a:xfrm>
            <a:off x="7780338" y="2043323"/>
            <a:ext cx="1439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1200" dirty="0" err="1"/>
              <a:t>Statut</a:t>
            </a:r>
            <a:r>
              <a:rPr lang="en-US" sz="1200" dirty="0"/>
              <a:t> </a:t>
            </a:r>
            <a:r>
              <a:rPr lang="en-US" sz="1200" dirty="0" err="1"/>
              <a:t>socioéconomique</a:t>
            </a:r>
            <a:r>
              <a:rPr lang="en-US" sz="1200" dirty="0"/>
              <a:t> </a:t>
            </a:r>
            <a:r>
              <a:rPr lang="en-US" sz="1200" dirty="0" err="1"/>
              <a:t>élevé</a:t>
            </a:r>
            <a:endParaRPr lang="en-US" sz="1200" dirty="0"/>
          </a:p>
        </p:txBody>
      </p:sp>
      <p:sp>
        <p:nvSpPr>
          <p:cNvPr id="25605" name="TextBox 8"/>
          <p:cNvSpPr txBox="1">
            <a:spLocks noChangeArrowheads="1"/>
          </p:cNvSpPr>
          <p:nvPr/>
        </p:nvSpPr>
        <p:spPr bwMode="auto">
          <a:xfrm>
            <a:off x="7843838" y="5694363"/>
            <a:ext cx="1300162"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1100" dirty="0" err="1"/>
              <a:t>Statut</a:t>
            </a:r>
            <a:r>
              <a:rPr lang="en-US" sz="1100" dirty="0"/>
              <a:t> </a:t>
            </a:r>
            <a:r>
              <a:rPr lang="en-US" sz="1100" dirty="0" err="1"/>
              <a:t>socioéconomique</a:t>
            </a:r>
            <a:r>
              <a:rPr lang="en-US" sz="1100" dirty="0"/>
              <a:t> </a:t>
            </a:r>
            <a:r>
              <a:rPr lang="en-US" sz="1100" dirty="0" err="1"/>
              <a:t>faible</a:t>
            </a:r>
            <a:endParaRPr lang="en-US" sz="1100" dirty="0"/>
          </a:p>
        </p:txBody>
      </p:sp>
      <p:sp>
        <p:nvSpPr>
          <p:cNvPr id="3" name="Up-Down Arrow 2"/>
          <p:cNvSpPr>
            <a:spLocks noChangeArrowheads="1"/>
          </p:cNvSpPr>
          <p:nvPr/>
        </p:nvSpPr>
        <p:spPr bwMode="auto">
          <a:xfrm>
            <a:off x="8259763" y="2874963"/>
            <a:ext cx="228600" cy="2819400"/>
          </a:xfrm>
          <a:prstGeom prst="upDownArrow">
            <a:avLst>
              <a:gd name="adj1" fmla="val 50000"/>
              <a:gd name="adj2" fmla="val 50019"/>
            </a:avLst>
          </a:prstGeom>
          <a:gradFill rotWithShape="1">
            <a:gsLst>
              <a:gs pos="0">
                <a:srgbClr val="008000"/>
              </a:gs>
              <a:gs pos="50000">
                <a:srgbClr val="FFFFFF"/>
              </a:gs>
              <a:gs pos="100000">
                <a:srgbClr val="FF0000"/>
              </a:gs>
            </a:gsLst>
            <a:lin ang="5400000"/>
          </a:gradFill>
          <a:ln w="9525">
            <a:solidFill>
              <a:srgbClr val="3F6075"/>
            </a:solidFill>
            <a:miter lim="800000"/>
            <a:headEnd/>
            <a:tailEnd/>
          </a:ln>
          <a:effectLst>
            <a:outerShdw blurRad="40000" dist="23000" dir="5400000" rotWithShape="0">
              <a:srgbClr val="000000">
                <a:alpha val="34998"/>
              </a:srgbClr>
            </a:outerShdw>
          </a:effectLst>
        </p:spPr>
        <p:txBody>
          <a:bodyPr anchor="ctr"/>
          <a:lstStyle/>
          <a:p>
            <a:pPr algn="ctr" eaLnBrk="1" hangingPunct="1">
              <a:defRPr/>
            </a:pPr>
            <a:endParaRPr lang="en-US">
              <a:solidFill>
                <a:schemeClr val="lt1"/>
              </a:solidFill>
              <a:latin typeface="+mn-lt"/>
              <a:ea typeface="+mn-ea"/>
              <a:cs typeface="+mn-cs"/>
            </a:endParaRPr>
          </a:p>
        </p:txBody>
      </p:sp>
      <p:sp>
        <p:nvSpPr>
          <p:cNvPr id="25607" name="TextBox 3"/>
          <p:cNvSpPr txBox="1">
            <a:spLocks noChangeArrowheads="1"/>
          </p:cNvSpPr>
          <p:nvPr/>
        </p:nvSpPr>
        <p:spPr bwMode="auto">
          <a:xfrm rot="5400000">
            <a:off x="7951788" y="4100513"/>
            <a:ext cx="1506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1800"/>
              <a:t>Rendement</a:t>
            </a:r>
          </a:p>
        </p:txBody>
      </p:sp>
      <p:pic>
        <p:nvPicPr>
          <p:cNvPr id="2560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8713" y="2019300"/>
            <a:ext cx="6683375"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rot="2883955">
            <a:off x="582612" y="2882901"/>
            <a:ext cx="195263" cy="474662"/>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 name="Rounded Rectangle 7"/>
          <p:cNvSpPr/>
          <p:nvPr/>
        </p:nvSpPr>
        <p:spPr>
          <a:xfrm rot="2895764">
            <a:off x="-40481" y="2834481"/>
            <a:ext cx="381000" cy="1490663"/>
          </a:xfrm>
          <a:prstGeom prst="roundRect">
            <a:avLst/>
          </a:prstGeom>
          <a:solidFill>
            <a:srgbClr val="3F6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pic>
        <p:nvPicPr>
          <p:cNvPr id="11" name="Picture 10"/>
          <p:cNvPicPr>
            <a:picLocks noChangeAspect="1"/>
          </p:cNvPicPr>
          <p:nvPr/>
        </p:nvPicPr>
        <p:blipFill rotWithShape="1">
          <a:blip r:embed="rId4"/>
          <a:srcRect t="8817" b="48672"/>
          <a:stretch/>
        </p:blipFill>
        <p:spPr>
          <a:xfrm>
            <a:off x="622814" y="1817748"/>
            <a:ext cx="1493400" cy="1413172"/>
          </a:xfrm>
          <a:prstGeom prst="ellipse">
            <a:avLst/>
          </a:prstGeom>
          <a:ln w="63500" cap="rnd">
            <a:solidFill>
              <a:srgbClr val="3F6075"/>
            </a:solidFill>
          </a:ln>
          <a:effectLst>
            <a:outerShdw blurRad="381000" dist="292100" dir="5400000" sx="-80000" sy="-18000" rotWithShape="0">
              <a:schemeClr val="bg1">
                <a:alpha val="22000"/>
              </a:schemeClr>
            </a:outerShdw>
          </a:effectLst>
          <a:scene3d>
            <a:camera prst="orthographicFront"/>
            <a:lightRig rig="contrasting" dir="t">
              <a:rot lat="0" lon="0" rev="3000000"/>
            </a:lightRig>
          </a:scene3d>
          <a:sp3d contourW="7620">
            <a:bevelT w="95250" h="31750"/>
            <a:contourClr>
              <a:srgbClr val="333333"/>
            </a:contourClr>
          </a:sp3d>
        </p:spPr>
      </p:pic>
      <p:pic>
        <p:nvPicPr>
          <p:cNvPr id="25612" name="Picture 3"/>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128713" y="2011363"/>
            <a:ext cx="6684962" cy="417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p:cNvPicPr>
            <a:picLocks/>
          </p:cNvPicPr>
          <p:nvPr/>
        </p:nvPicPr>
        <p:blipFill>
          <a:blip r:embed="rId6"/>
          <a:stretch>
            <a:fillRect/>
          </a:stretch>
        </p:blipFill>
        <p:spPr>
          <a:xfrm rot="21540000">
            <a:off x="618260" y="1809325"/>
            <a:ext cx="1490472" cy="1417320"/>
          </a:xfrm>
          <a:prstGeom prst="ellipse">
            <a:avLst/>
          </a:prstGeom>
          <a:ln w="63500" cap="rnd">
            <a:solidFill>
              <a:srgbClr val="3F6075"/>
            </a:solidFill>
          </a:ln>
          <a:effectLst/>
          <a:scene3d>
            <a:camera prst="orthographicFront"/>
            <a:lightRig rig="contrasting" dir="t">
              <a:rot lat="0" lon="0" rev="3000000"/>
            </a:lightRig>
          </a:scene3d>
          <a:sp3d contourW="7620">
            <a:bevelT w="95250" h="31750"/>
            <a:contourClr>
              <a:srgbClr val="333333"/>
            </a:contourClr>
          </a:sp3d>
        </p:spPr>
      </p:pic>
      <p:sp>
        <p:nvSpPr>
          <p:cNvPr id="15" name="Rectangle 14"/>
          <p:cNvSpPr/>
          <p:nvPr/>
        </p:nvSpPr>
        <p:spPr>
          <a:xfrm>
            <a:off x="3238500" y="2065338"/>
            <a:ext cx="728663" cy="303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7" name="Rectangle 16"/>
          <p:cNvSpPr/>
          <p:nvPr/>
        </p:nvSpPr>
        <p:spPr>
          <a:xfrm>
            <a:off x="4100513" y="2065338"/>
            <a:ext cx="838200" cy="3032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9" name="Rounded Rectangle 18"/>
          <p:cNvSpPr/>
          <p:nvPr/>
        </p:nvSpPr>
        <p:spPr>
          <a:xfrm>
            <a:off x="5045075" y="2065338"/>
            <a:ext cx="844550" cy="26511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1" name="Rounded Rectangle 20"/>
          <p:cNvSpPr/>
          <p:nvPr/>
        </p:nvSpPr>
        <p:spPr>
          <a:xfrm>
            <a:off x="5978525" y="2039938"/>
            <a:ext cx="863600" cy="32861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3" name="Rectangle 22"/>
          <p:cNvSpPr/>
          <p:nvPr/>
        </p:nvSpPr>
        <p:spPr>
          <a:xfrm>
            <a:off x="6950075" y="2065338"/>
            <a:ext cx="776288" cy="265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3" name="TextBox 12"/>
          <p:cNvSpPr txBox="1"/>
          <p:nvPr/>
        </p:nvSpPr>
        <p:spPr>
          <a:xfrm>
            <a:off x="2225675" y="2039938"/>
            <a:ext cx="896938" cy="415498"/>
          </a:xfrm>
          <a:prstGeom prst="rect">
            <a:avLst/>
          </a:prstGeom>
          <a:solidFill>
            <a:schemeClr val="bg1"/>
          </a:solidFill>
        </p:spPr>
        <p:txBody>
          <a:bodyPr>
            <a:spAutoFit/>
          </a:bodyPr>
          <a:lstStyle/>
          <a:p>
            <a:pPr algn="ctr">
              <a:defRPr/>
            </a:pPr>
            <a:r>
              <a:rPr lang="en-CA" sz="700" b="1" dirty="0">
                <a:latin typeface="+mn-lt"/>
              </a:rPr>
              <a:t>Coût mensuel moyen normalisé ($/personne)</a:t>
            </a:r>
          </a:p>
        </p:txBody>
      </p:sp>
      <p:sp>
        <p:nvSpPr>
          <p:cNvPr id="14" name="TextBox 13"/>
          <p:cNvSpPr txBox="1"/>
          <p:nvPr/>
        </p:nvSpPr>
        <p:spPr>
          <a:xfrm>
            <a:off x="3154363" y="1985963"/>
            <a:ext cx="895350" cy="338137"/>
          </a:xfrm>
          <a:prstGeom prst="rect">
            <a:avLst/>
          </a:prstGeom>
          <a:noFill/>
        </p:spPr>
        <p:txBody>
          <a:bodyPr/>
          <a:lstStyle/>
          <a:p>
            <a:pPr algn="ctr">
              <a:defRPr/>
            </a:pPr>
            <a:r>
              <a:rPr lang="en-CA" sz="600" b="1" dirty="0">
                <a:latin typeface="+mn-lt"/>
              </a:rPr>
              <a:t>Taux normalisé d'hospitalisation pour soins actifs (/100 000)</a:t>
            </a:r>
          </a:p>
        </p:txBody>
      </p:sp>
      <p:sp>
        <p:nvSpPr>
          <p:cNvPr id="16" name="TextBox 15"/>
          <p:cNvSpPr txBox="1"/>
          <p:nvPr/>
        </p:nvSpPr>
        <p:spPr>
          <a:xfrm>
            <a:off x="4076700" y="1978025"/>
            <a:ext cx="914400" cy="461665"/>
          </a:xfrm>
          <a:prstGeom prst="rect">
            <a:avLst/>
          </a:prstGeom>
          <a:noFill/>
        </p:spPr>
        <p:txBody>
          <a:bodyPr>
            <a:spAutoFit/>
          </a:bodyPr>
          <a:lstStyle/>
          <a:p>
            <a:pPr algn="ctr">
              <a:defRPr/>
            </a:pPr>
            <a:r>
              <a:rPr lang="en-CA" sz="600" b="1" dirty="0">
                <a:latin typeface="+mn-lt"/>
              </a:rPr>
              <a:t>Taux normalisé de consultations aux SU : affection mineure (/100 000)</a:t>
            </a:r>
          </a:p>
        </p:txBody>
      </p:sp>
      <p:sp>
        <p:nvSpPr>
          <p:cNvPr id="18" name="TextBox 17"/>
          <p:cNvSpPr txBox="1"/>
          <p:nvPr/>
        </p:nvSpPr>
        <p:spPr>
          <a:xfrm>
            <a:off x="4954588" y="1985963"/>
            <a:ext cx="1023937" cy="461665"/>
          </a:xfrm>
          <a:prstGeom prst="rect">
            <a:avLst/>
          </a:prstGeom>
          <a:noFill/>
        </p:spPr>
        <p:txBody>
          <a:bodyPr>
            <a:spAutoFit/>
          </a:bodyPr>
          <a:lstStyle/>
          <a:p>
            <a:pPr algn="ctr">
              <a:defRPr/>
            </a:pPr>
            <a:r>
              <a:rPr lang="en-CA" sz="600" b="1" dirty="0">
                <a:latin typeface="+mn-lt"/>
              </a:rPr>
              <a:t>Estimation du taux de réadmission des GMA ajusté en fonction des risques (%)</a:t>
            </a:r>
          </a:p>
        </p:txBody>
      </p:sp>
      <p:sp>
        <p:nvSpPr>
          <p:cNvPr id="20" name="TextBox 19"/>
          <p:cNvSpPr txBox="1"/>
          <p:nvPr/>
        </p:nvSpPr>
        <p:spPr>
          <a:xfrm>
            <a:off x="5853113" y="1985963"/>
            <a:ext cx="1116012" cy="338554"/>
          </a:xfrm>
          <a:prstGeom prst="rect">
            <a:avLst/>
          </a:prstGeom>
          <a:noFill/>
        </p:spPr>
        <p:txBody>
          <a:bodyPr>
            <a:spAutoFit/>
          </a:bodyPr>
          <a:lstStyle/>
          <a:p>
            <a:pPr algn="ctr">
              <a:defRPr/>
            </a:pPr>
            <a:r>
              <a:rPr lang="en-CA" sz="400" b="1" dirty="0">
                <a:latin typeface="+mn-lt"/>
              </a:rPr>
              <a:t>Estimation brute de tous les suivis individuels avec un médecin de soins primaires dans les sept jours suivant le congé des soins actifs (%)</a:t>
            </a:r>
          </a:p>
        </p:txBody>
      </p:sp>
      <p:sp>
        <p:nvSpPr>
          <p:cNvPr id="22" name="TextBox 21"/>
          <p:cNvSpPr txBox="1"/>
          <p:nvPr/>
        </p:nvSpPr>
        <p:spPr>
          <a:xfrm>
            <a:off x="6900863" y="1978025"/>
            <a:ext cx="879475" cy="400110"/>
          </a:xfrm>
          <a:prstGeom prst="rect">
            <a:avLst/>
          </a:prstGeom>
          <a:noFill/>
        </p:spPr>
        <p:txBody>
          <a:bodyPr>
            <a:spAutoFit/>
          </a:bodyPr>
          <a:lstStyle/>
          <a:p>
            <a:pPr algn="ctr">
              <a:defRPr/>
            </a:pPr>
            <a:r>
              <a:rPr lang="en-CA" sz="500" b="1" dirty="0">
                <a:latin typeface="+mn-lt"/>
              </a:rPr>
              <a:t>Proportion normalisée d'inscriptions auprès d'un médecin de soins primaires (%)</a:t>
            </a:r>
          </a:p>
        </p:txBody>
      </p:sp>
      <p:pic>
        <p:nvPicPr>
          <p:cNvPr id="25625" name="Picture 2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84500" y="1778000"/>
            <a:ext cx="40116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6" name="TextBox 1"/>
          <p:cNvSpPr txBox="1">
            <a:spLocks noChangeArrowheads="1"/>
          </p:cNvSpPr>
          <p:nvPr/>
        </p:nvSpPr>
        <p:spPr bwMode="auto">
          <a:xfrm>
            <a:off x="1600200" y="6248400"/>
            <a:ext cx="69797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buFont typeface="Arial" charset="0"/>
              <a:buChar char="•"/>
            </a:pPr>
            <a:r>
              <a:rPr lang="en-US" sz="1200" dirty="0"/>
              <a:t>Le </a:t>
            </a:r>
            <a:r>
              <a:rPr lang="en-US" sz="1200" dirty="0" err="1"/>
              <a:t>rendement</a:t>
            </a:r>
            <a:r>
              <a:rPr lang="en-US" sz="1200" dirty="0"/>
              <a:t> des </a:t>
            </a:r>
            <a:r>
              <a:rPr lang="en-US" sz="1200" dirty="0" err="1"/>
              <a:t>maillons</a:t>
            </a:r>
            <a:r>
              <a:rPr lang="en-US" sz="1200" dirty="0"/>
              <a:t> santé </a:t>
            </a:r>
            <a:r>
              <a:rPr lang="en-US" sz="1200" dirty="0" err="1"/>
              <a:t>est</a:t>
            </a:r>
            <a:r>
              <a:rPr lang="en-US" sz="1200" dirty="0"/>
              <a:t> </a:t>
            </a:r>
            <a:r>
              <a:rPr lang="en-US" sz="1200" dirty="0" err="1"/>
              <a:t>étroitement</a:t>
            </a:r>
            <a:r>
              <a:rPr lang="en-US" sz="1200" dirty="0"/>
              <a:t> </a:t>
            </a:r>
            <a:r>
              <a:rPr lang="en-US" sz="1200" dirty="0" err="1"/>
              <a:t>lié</a:t>
            </a:r>
            <a:r>
              <a:rPr lang="en-US" sz="1200" dirty="0"/>
              <a:t> au </a:t>
            </a:r>
            <a:r>
              <a:rPr lang="en-US" sz="1200" dirty="0" err="1"/>
              <a:t>statut</a:t>
            </a:r>
            <a:r>
              <a:rPr lang="en-US" sz="1200" dirty="0"/>
              <a:t> </a:t>
            </a:r>
            <a:r>
              <a:rPr lang="en-US" sz="1200" dirty="0" err="1"/>
              <a:t>socioéconomique</a:t>
            </a:r>
            <a:r>
              <a:rPr lang="en-US" sz="1200" dirty="0"/>
              <a:t> de la </a:t>
            </a:r>
            <a:r>
              <a:rPr lang="en-US" sz="1200" dirty="0" err="1"/>
              <a:t>collectivité</a:t>
            </a:r>
            <a:endParaRPr lang="en-US" sz="1200" dirty="0"/>
          </a:p>
        </p:txBody>
      </p:sp>
      <p:sp>
        <p:nvSpPr>
          <p:cNvPr id="29" name="Title 1"/>
          <p:cNvSpPr>
            <a:spLocks noGrp="1"/>
          </p:cNvSpPr>
          <p:nvPr>
            <p:ph type="title"/>
          </p:nvPr>
        </p:nvSpPr>
        <p:spPr bwMode="auto">
          <a:xfrm>
            <a:off x="228600" y="152400"/>
            <a:ext cx="7010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r>
              <a:rPr lang="en-US" sz="2800" b="1" dirty="0" smtClean="0">
                <a:solidFill>
                  <a:srgbClr val="75702B"/>
                </a:solidFill>
                <a:latin typeface="Calibri" charset="0"/>
              </a:rPr>
              <a:t>Partie 3 : Résultats de base des maillons santé</a:t>
            </a:r>
            <a:endParaRPr lang="fr-CA" sz="2800" b="1" dirty="0">
              <a:solidFill>
                <a:srgbClr val="75702B"/>
              </a:solidFill>
              <a:latin typeface="Calibri" charset="0"/>
            </a:endParaRPr>
          </a:p>
        </p:txBody>
      </p:sp>
    </p:spTree>
    <p:extLst>
      <p:ext uri="{BB962C8B-B14F-4D97-AF65-F5344CB8AC3E}">
        <p14:creationId xmlns:p14="http://schemas.microsoft.com/office/powerpoint/2010/main" val="653797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3"/>
          <p:cNvSpPr txBox="1">
            <a:spLocks noGrp="1"/>
          </p:cNvSpPr>
          <p:nvPr/>
        </p:nvSpPr>
        <p:spPr bwMode="auto">
          <a:xfrm>
            <a:off x="6978650" y="65119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5D4F0178-0804-3B49-87EC-D97F088FED81}" type="slidenum">
              <a:rPr lang="en-US" sz="1100">
                <a:solidFill>
                  <a:schemeClr val="bg1"/>
                </a:solidFill>
                <a:latin typeface="Calibri" charset="0"/>
              </a:rPr>
              <a:pPr algn="r" eaLnBrk="1" hangingPunct="1"/>
              <a:t>13</a:t>
            </a:fld>
            <a:endParaRPr lang="fr-CA" sz="1100">
              <a:solidFill>
                <a:schemeClr val="bg1"/>
              </a:solidFill>
              <a:latin typeface="Calibri" charset="0"/>
            </a:endParaRPr>
          </a:p>
        </p:txBody>
      </p:sp>
      <p:sp>
        <p:nvSpPr>
          <p:cNvPr id="27651" name="Content Placeholder 2"/>
          <p:cNvSpPr>
            <a:spLocks noGrp="1"/>
          </p:cNvSpPr>
          <p:nvPr>
            <p:ph idx="1"/>
          </p:nvPr>
        </p:nvSpPr>
        <p:spPr/>
        <p:txBody>
          <a:bodyPr/>
          <a:lstStyle/>
          <a:p>
            <a:pPr eaLnBrk="1" hangingPunct="1"/>
            <a:r>
              <a:rPr lang="en-CA" sz="2400" dirty="0" smtClean="0">
                <a:latin typeface="Calibri" charset="0"/>
              </a:rPr>
              <a:t>Il y avait un niveau modéré d'uniformité relativement aux indicateurs au sein des maillons santé. Les maillons santé ayant de bons résultats avaient tendance à bien se classer pour la plupart des indicateurs, tandis que ceux qui ont des résultats plus faibles semblaient éprouver des difficultés similaires pour de nombreux indicateurs. </a:t>
            </a:r>
            <a:endParaRPr lang="fr-CA" sz="2400" dirty="0">
              <a:latin typeface="Calibri" charset="0"/>
              <a:ea typeface="MS PGothic" charset="0"/>
            </a:endParaRPr>
          </a:p>
          <a:p>
            <a:pPr eaLnBrk="1" hangingPunct="1"/>
            <a:endParaRPr lang="fr-CA" sz="1200" dirty="0" smtClean="0">
              <a:latin typeface="Calibri" charset="0"/>
              <a:ea typeface="MS PGothic" charset="0"/>
            </a:endParaRPr>
          </a:p>
          <a:p>
            <a:pPr eaLnBrk="1" hangingPunct="1"/>
            <a:r>
              <a:rPr lang="en-CA" sz="2400" dirty="0">
                <a:latin typeface="Calibri" charset="0"/>
              </a:rPr>
              <a:t>Le rendement des maillons santé est davantage lié à la collectivité qu'aux fournisseurs. Les maillons santé situés dans des régions défavorisées affichent un faible rendement, alors que ceux des régions ayant un statut socioéconomique élevé ont obtenu de meilleurs résultats. </a:t>
            </a:r>
            <a:endParaRPr lang="fr-CA" sz="2400" dirty="0">
              <a:latin typeface="Calibri" charset="0"/>
              <a:ea typeface="MS PGothic" charset="0"/>
            </a:endParaRPr>
          </a:p>
          <a:p>
            <a:pPr eaLnBrk="1" hangingPunct="1"/>
            <a:endParaRPr lang="fr-CA" sz="2400" dirty="0">
              <a:latin typeface="Calibri" charset="0"/>
              <a:ea typeface="MS PGothic" charset="0"/>
            </a:endParaRPr>
          </a:p>
        </p:txBody>
      </p:sp>
      <p:sp>
        <p:nvSpPr>
          <p:cNvPr id="8" name="Title 1"/>
          <p:cNvSpPr>
            <a:spLocks noGrp="1"/>
          </p:cNvSpPr>
          <p:nvPr>
            <p:ph type="title"/>
          </p:nvPr>
        </p:nvSpPr>
        <p:spPr bwMode="auto">
          <a:xfrm>
            <a:off x="228600" y="152400"/>
            <a:ext cx="88836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r>
              <a:rPr lang="en-US" sz="3200" b="1" dirty="0" smtClean="0">
                <a:latin typeface="Calibri" charset="0"/>
              </a:rPr>
              <a:t>Partie 3 : Résultats de base des maillons santé</a:t>
            </a:r>
            <a:endParaRPr lang="fr-CA" sz="3200" b="1" dirty="0">
              <a:solidFill>
                <a:srgbClr val="75702B"/>
              </a:solidFill>
              <a:latin typeface="Calibri" charset="0"/>
            </a:endParaRPr>
          </a:p>
        </p:txBody>
      </p:sp>
    </p:spTree>
    <p:extLst>
      <p:ext uri="{BB962C8B-B14F-4D97-AF65-F5344CB8AC3E}">
        <p14:creationId xmlns:p14="http://schemas.microsoft.com/office/powerpoint/2010/main" val="2154630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3"/>
          <p:cNvSpPr txBox="1">
            <a:spLocks noGrp="1"/>
          </p:cNvSpPr>
          <p:nvPr/>
        </p:nvSpPr>
        <p:spPr bwMode="auto">
          <a:xfrm>
            <a:off x="6978650" y="65119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5D4F0178-0804-3B49-87EC-D97F088FED81}" type="slidenum">
              <a:rPr lang="en-US" sz="1100">
                <a:solidFill>
                  <a:schemeClr val="bg1"/>
                </a:solidFill>
                <a:latin typeface="Calibri" charset="0"/>
              </a:rPr>
              <a:pPr algn="r" eaLnBrk="1" hangingPunct="1"/>
              <a:t>14</a:t>
            </a:fld>
            <a:endParaRPr lang="fr-CA" sz="1100">
              <a:solidFill>
                <a:schemeClr val="bg1"/>
              </a:solidFill>
              <a:latin typeface="Calibri" charset="0"/>
            </a:endParaRPr>
          </a:p>
        </p:txBody>
      </p:sp>
      <p:sp>
        <p:nvSpPr>
          <p:cNvPr id="27651" name="Content Placeholder 2"/>
          <p:cNvSpPr>
            <a:spLocks noGrp="1"/>
          </p:cNvSpPr>
          <p:nvPr>
            <p:ph idx="1"/>
          </p:nvPr>
        </p:nvSpPr>
        <p:spPr/>
        <p:txBody>
          <a:bodyPr/>
          <a:lstStyle/>
          <a:p>
            <a:pPr eaLnBrk="1" hangingPunct="1"/>
            <a:r>
              <a:rPr lang="en-CA" sz="2800" dirty="0" smtClean="0">
                <a:latin typeface="Calibri" charset="0"/>
              </a:rPr>
              <a:t>En 2015, nous avons entrepris une évaluation des trois maillons santé du RLISS du Centre. </a:t>
            </a:r>
          </a:p>
          <a:p>
            <a:pPr eaLnBrk="1" hangingPunct="1"/>
            <a:endParaRPr lang="fr-CA" sz="2800" dirty="0">
              <a:latin typeface="Calibri" charset="0"/>
              <a:ea typeface="MS PGothic" charset="0"/>
            </a:endParaRPr>
          </a:p>
          <a:p>
            <a:pPr eaLnBrk="1" hangingPunct="1"/>
            <a:r>
              <a:rPr lang="en-CA" sz="2800" dirty="0" smtClean="0">
                <a:latin typeface="Calibri" charset="0"/>
              </a:rPr>
              <a:t>Ce modèle sert maintenant à soutenir l'évaluation provinciale des maillons santé.</a:t>
            </a:r>
            <a:endParaRPr lang="fr-CA" sz="2800" dirty="0">
              <a:latin typeface="Calibri" charset="0"/>
              <a:ea typeface="MS PGothic" charset="0"/>
            </a:endParaRPr>
          </a:p>
        </p:txBody>
      </p:sp>
      <p:sp>
        <p:nvSpPr>
          <p:cNvPr id="8" name="Title 1"/>
          <p:cNvSpPr>
            <a:spLocks noGrp="1"/>
          </p:cNvSpPr>
          <p:nvPr>
            <p:ph type="title"/>
          </p:nvPr>
        </p:nvSpPr>
        <p:spPr bwMode="auto">
          <a:xfrm>
            <a:off x="228600" y="152400"/>
            <a:ext cx="8636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r>
              <a:rPr lang="en-US" sz="2800" b="1" dirty="0" smtClean="0">
                <a:latin typeface="Calibri" charset="0"/>
              </a:rPr>
              <a:t>2015 : Évaluation des maillons santé du RLISS du Centre</a:t>
            </a:r>
            <a:endParaRPr lang="fr-CA" sz="2800" b="1" dirty="0">
              <a:solidFill>
                <a:srgbClr val="75702B"/>
              </a:solidFill>
              <a:latin typeface="Calibri" charset="0"/>
            </a:endParaRPr>
          </a:p>
        </p:txBody>
      </p:sp>
    </p:spTree>
    <p:extLst>
      <p:ext uri="{BB962C8B-B14F-4D97-AF65-F5344CB8AC3E}">
        <p14:creationId xmlns:p14="http://schemas.microsoft.com/office/powerpoint/2010/main" val="42103074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491245" y="5029200"/>
            <a:ext cx="1296144" cy="1314841"/>
          </a:xfrm>
          <a:prstGeom prst="ellipse">
            <a:avLst/>
          </a:prstGeom>
          <a:solidFill>
            <a:schemeClr val="bg2">
              <a:lumMod val="90000"/>
            </a:schemeClr>
          </a:solidFill>
          <a:ln>
            <a:solidFill>
              <a:schemeClr val="bg1"/>
            </a:solidFill>
          </a:ln>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Oval 19"/>
          <p:cNvSpPr/>
          <p:nvPr/>
        </p:nvSpPr>
        <p:spPr>
          <a:xfrm>
            <a:off x="2211580" y="5029200"/>
            <a:ext cx="1296144" cy="1314841"/>
          </a:xfrm>
          <a:prstGeom prst="ellipse">
            <a:avLst/>
          </a:prstGeom>
          <a:solidFill>
            <a:schemeClr val="bg2">
              <a:lumMod val="90000"/>
            </a:schemeClr>
          </a:solidFill>
          <a:ln>
            <a:solidFill>
              <a:schemeClr val="bg1"/>
            </a:solidFill>
          </a:ln>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Oval 20"/>
          <p:cNvSpPr/>
          <p:nvPr/>
        </p:nvSpPr>
        <p:spPr>
          <a:xfrm>
            <a:off x="3979315" y="5029200"/>
            <a:ext cx="1296144" cy="1314841"/>
          </a:xfrm>
          <a:prstGeom prst="ellipse">
            <a:avLst/>
          </a:prstGeom>
          <a:solidFill>
            <a:schemeClr val="bg2">
              <a:lumMod val="90000"/>
            </a:schemeClr>
          </a:solidFill>
          <a:ln>
            <a:solidFill>
              <a:schemeClr val="bg1"/>
            </a:solidFill>
          </a:ln>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Oval 21"/>
          <p:cNvSpPr/>
          <p:nvPr/>
        </p:nvSpPr>
        <p:spPr>
          <a:xfrm>
            <a:off x="5720055" y="5029200"/>
            <a:ext cx="1296144" cy="1314841"/>
          </a:xfrm>
          <a:prstGeom prst="ellipse">
            <a:avLst/>
          </a:prstGeom>
          <a:solidFill>
            <a:schemeClr val="bg2">
              <a:lumMod val="90000"/>
            </a:schemeClr>
          </a:solidFill>
          <a:ln>
            <a:solidFill>
              <a:schemeClr val="bg1"/>
            </a:solidFill>
          </a:ln>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Oval 22"/>
          <p:cNvSpPr/>
          <p:nvPr/>
        </p:nvSpPr>
        <p:spPr>
          <a:xfrm>
            <a:off x="7439007" y="5029200"/>
            <a:ext cx="1296144" cy="1314841"/>
          </a:xfrm>
          <a:prstGeom prst="ellipse">
            <a:avLst/>
          </a:prstGeom>
          <a:solidFill>
            <a:schemeClr val="bg2">
              <a:lumMod val="90000"/>
            </a:schemeClr>
          </a:solidFill>
          <a:ln>
            <a:solidFill>
              <a:schemeClr val="bg1"/>
            </a:solidFill>
          </a:ln>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0" y="150272"/>
            <a:ext cx="7340600" cy="685800"/>
          </a:xfrm>
        </p:spPr>
        <p:txBody>
          <a:bodyPr rtlCol="0">
            <a:noAutofit/>
          </a:bodyPr>
          <a:lstStyle/>
          <a:p>
            <a:pPr algn="l" eaLnBrk="1" fontAlgn="auto" hangingPunct="1">
              <a:spcAft>
                <a:spcPts val="0"/>
              </a:spcAft>
              <a:defRPr/>
            </a:pPr>
            <a:r>
              <a:rPr lang="en-US" sz="4000" b="1" dirty="0">
                <a:ln w="0"/>
              </a:rPr>
              <a:t>Cadre d'évaluation</a:t>
            </a:r>
            <a:endParaRPr lang="fr-CA" sz="4000" b="1" dirty="0">
              <a:ea typeface="+mj-ea"/>
            </a:endParaRPr>
          </a:p>
        </p:txBody>
      </p:sp>
      <p:graphicFrame>
        <p:nvGraphicFramePr>
          <p:cNvPr id="5" name="Diagram 4"/>
          <p:cNvGraphicFramePr/>
          <p:nvPr>
            <p:extLst>
              <p:ext uri="{D42A27DB-BD31-4B8C-83A1-F6EECF244321}">
                <p14:modId xmlns:p14="http://schemas.microsoft.com/office/powerpoint/2010/main" val="611689677"/>
              </p:ext>
            </p:extLst>
          </p:nvPr>
        </p:nvGraphicFramePr>
        <p:xfrm>
          <a:off x="483176" y="2133600"/>
          <a:ext cx="5765224" cy="3187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1923488365"/>
              </p:ext>
            </p:extLst>
          </p:nvPr>
        </p:nvGraphicFramePr>
        <p:xfrm>
          <a:off x="6283461" y="2535515"/>
          <a:ext cx="2451690" cy="247991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379" name="TextBox 9"/>
          <p:cNvSpPr txBox="1">
            <a:spLocks noChangeArrowheads="1"/>
          </p:cNvSpPr>
          <p:nvPr/>
        </p:nvSpPr>
        <p:spPr bwMode="auto">
          <a:xfrm>
            <a:off x="561975" y="5134800"/>
            <a:ext cx="115252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CA" altLang="en-US" sz="900" dirty="0">
                <a:solidFill>
                  <a:srgbClr val="000000"/>
                </a:solidFill>
                <a:latin typeface="Calibri" panose="020F0502020204030204" pitchFamily="34" charset="0"/>
              </a:rPr>
              <a:t>Comment les modèles de financement intégrés devraient-ils être appliqués dans l'ensemble de la province?</a:t>
            </a:r>
            <a:endParaRPr lang="fr-CA" altLang="en-US" sz="900" dirty="0"/>
          </a:p>
        </p:txBody>
      </p:sp>
      <p:sp>
        <p:nvSpPr>
          <p:cNvPr id="8" name="TextBox 7"/>
          <p:cNvSpPr txBox="1"/>
          <p:nvPr/>
        </p:nvSpPr>
        <p:spPr>
          <a:xfrm>
            <a:off x="381000" y="1474788"/>
            <a:ext cx="8397875" cy="1123384"/>
          </a:xfrm>
          <a:prstGeom prst="rect">
            <a:avLst/>
          </a:prstGeom>
          <a:solidFill>
            <a:schemeClr val="bg2">
              <a:lumMod val="90000"/>
            </a:schemeClr>
          </a:solidFill>
          <a:ln>
            <a:solidFill>
              <a:schemeClr val="bg1"/>
            </a:solidFill>
            <a:prstDash val="solid"/>
          </a:ln>
        </p:spPr>
        <p:style>
          <a:lnRef idx="2">
            <a:schemeClr val="accent6"/>
          </a:lnRef>
          <a:fillRef idx="1">
            <a:schemeClr val="lt1"/>
          </a:fillRef>
          <a:effectRef idx="0">
            <a:schemeClr val="accent6"/>
          </a:effectRef>
          <a:fontRef idx="minor">
            <a:schemeClr val="dk1"/>
          </a:fontRef>
        </p:style>
        <p:txBody>
          <a:bodyPr>
            <a:spAutoFit/>
          </a:bodyPr>
          <a:lstStyle/>
          <a:p>
            <a:pPr eaLnBrk="1" hangingPunct="1">
              <a:defRPr/>
            </a:pPr>
            <a:r>
              <a:rPr lang="en-US" sz="1200" b="1" dirty="0"/>
              <a:t>Objectifs</a:t>
            </a:r>
            <a:endParaRPr lang="fr-CA" sz="1100" b="1" dirty="0"/>
          </a:p>
          <a:p>
            <a:pPr marL="285750" indent="-285750" eaLnBrk="1" hangingPunct="1">
              <a:buFont typeface="Arial" panose="020B0604020202020204" pitchFamily="34" charset="0"/>
              <a:buChar char="•"/>
              <a:defRPr/>
            </a:pPr>
            <a:r>
              <a:rPr lang="en-US" sz="1100" dirty="0" smtClean="0"/>
              <a:t>Déterminer les facteurs de réussite et les obstacles éventuels à la mise en œuvre</a:t>
            </a:r>
            <a:endParaRPr lang="fr-CA" sz="1100" dirty="0"/>
          </a:p>
          <a:p>
            <a:pPr marL="285750" indent="-285750">
              <a:buFont typeface="Arial" panose="020B0604020202020204" pitchFamily="34" charset="0"/>
              <a:buChar char="•"/>
              <a:defRPr/>
            </a:pPr>
            <a:r>
              <a:rPr lang="en-US" sz="1100" dirty="0"/>
              <a:t>Mesurer l'utilisation des ressources de soins de santé et les coûts des soins dans l'ensemble des établissements de soins (intervention c. groupes témoin)</a:t>
            </a:r>
          </a:p>
          <a:p>
            <a:pPr marL="285750" indent="-285750">
              <a:buFont typeface="Arial" panose="020B0604020202020204" pitchFamily="34" charset="0"/>
              <a:buChar char="•"/>
              <a:defRPr/>
            </a:pPr>
            <a:r>
              <a:rPr lang="en-US" sz="1100" dirty="0"/>
              <a:t>Mesurer l'expérience des patients et des fournisseurs</a:t>
            </a:r>
          </a:p>
          <a:p>
            <a:pPr marL="285750" indent="-285750" eaLnBrk="1" hangingPunct="1">
              <a:buFont typeface="Arial" panose="020B0604020202020204" pitchFamily="34" charset="0"/>
              <a:buChar char="•"/>
              <a:defRPr/>
            </a:pPr>
            <a:r>
              <a:rPr lang="en-US" sz="1100" dirty="0" smtClean="0"/>
              <a:t>Orienter les politiques et l'application potentielle à l'échelle de la province</a:t>
            </a:r>
          </a:p>
        </p:txBody>
      </p:sp>
      <p:sp>
        <p:nvSpPr>
          <p:cNvPr id="15381" name="TextBox 12"/>
          <p:cNvSpPr txBox="1">
            <a:spLocks noChangeArrowheads="1"/>
          </p:cNvSpPr>
          <p:nvPr/>
        </p:nvSpPr>
        <p:spPr bwMode="auto">
          <a:xfrm>
            <a:off x="2209800" y="5169725"/>
            <a:ext cx="12969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Aft>
                <a:spcPts val="600"/>
              </a:spcAft>
            </a:pPr>
            <a:r>
              <a:rPr lang="en-US" altLang="en-US" sz="900" dirty="0">
                <a:solidFill>
                  <a:srgbClr val="000000"/>
                </a:solidFill>
                <a:latin typeface="Calibri" panose="020F0502020204030204" pitchFamily="34" charset="0"/>
              </a:rPr>
              <a:t>Quels sont les principaux catalyseurs et les obstacles à la mise en œuvre de modèles de financement intégrés?</a:t>
            </a:r>
            <a:endParaRPr lang="fr-CA" altLang="en-US" sz="900" dirty="0">
              <a:solidFill>
                <a:srgbClr val="000000"/>
              </a:solidFill>
              <a:latin typeface="Calibri" panose="020F0502020204030204" pitchFamily="34" charset="0"/>
            </a:endParaRPr>
          </a:p>
        </p:txBody>
      </p:sp>
      <p:sp>
        <p:nvSpPr>
          <p:cNvPr id="15382" name="TextBox 14"/>
          <p:cNvSpPr txBox="1">
            <a:spLocks noChangeArrowheads="1"/>
          </p:cNvSpPr>
          <p:nvPr/>
        </p:nvSpPr>
        <p:spPr bwMode="auto">
          <a:xfrm>
            <a:off x="4051300" y="5295137"/>
            <a:ext cx="11525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Aft>
                <a:spcPts val="600"/>
              </a:spcAft>
            </a:pPr>
            <a:r>
              <a:rPr lang="en-US" altLang="en-US" sz="1100" dirty="0">
                <a:solidFill>
                  <a:srgbClr val="000000"/>
                </a:solidFill>
                <a:latin typeface="Calibri" panose="020F0502020204030204" pitchFamily="34" charset="0"/>
              </a:rPr>
              <a:t>Les soins sont-ils axés sur les patients et mieux coordonnés?</a:t>
            </a:r>
            <a:endParaRPr lang="fr-CA" altLang="en-US" sz="1100" dirty="0">
              <a:solidFill>
                <a:srgbClr val="000000"/>
              </a:solidFill>
              <a:latin typeface="Calibri" panose="020F0502020204030204" pitchFamily="34" charset="0"/>
            </a:endParaRPr>
          </a:p>
        </p:txBody>
      </p:sp>
      <p:sp>
        <p:nvSpPr>
          <p:cNvPr id="15383" name="TextBox 16"/>
          <p:cNvSpPr txBox="1">
            <a:spLocks noChangeArrowheads="1"/>
          </p:cNvSpPr>
          <p:nvPr/>
        </p:nvSpPr>
        <p:spPr bwMode="auto">
          <a:xfrm>
            <a:off x="5783262" y="5134800"/>
            <a:ext cx="1150938"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Aft>
                <a:spcPts val="600"/>
              </a:spcAft>
            </a:pPr>
            <a:r>
              <a:rPr lang="en-US" altLang="en-US" sz="1050" dirty="0">
                <a:solidFill>
                  <a:srgbClr val="000000"/>
                </a:solidFill>
                <a:latin typeface="Calibri" panose="020F0502020204030204" pitchFamily="34" charset="0"/>
              </a:rPr>
              <a:t>A-t-on noté une amélioration des </a:t>
            </a:r>
            <a:r>
              <a:rPr lang="en-US" altLang="en-US" sz="1050" dirty="0">
                <a:solidFill>
                  <a:srgbClr val="000000"/>
                </a:solidFill>
                <a:latin typeface="Calibri" panose="020F0502020204030204" pitchFamily="34" charset="0"/>
              </a:rPr>
              <a:t>résultats pour le cheminement et la population </a:t>
            </a:r>
            <a:r>
              <a:rPr lang="en-US" altLang="en-US" sz="1050" dirty="0" err="1">
                <a:solidFill>
                  <a:srgbClr val="000000"/>
                </a:solidFill>
                <a:latin typeface="Calibri" panose="020F0502020204030204" pitchFamily="34" charset="0"/>
              </a:rPr>
              <a:t>sélectionnés</a:t>
            </a:r>
            <a:r>
              <a:rPr lang="en-US" altLang="en-US" sz="1050" dirty="0">
                <a:solidFill>
                  <a:srgbClr val="000000"/>
                </a:solidFill>
                <a:latin typeface="Calibri" panose="020F0502020204030204" pitchFamily="34" charset="0"/>
              </a:rPr>
              <a:t>?</a:t>
            </a:r>
            <a:r>
              <a:rPr sz="1050" dirty="0">
                <a:solidFill>
                  <a:srgbClr val="000000"/>
                </a:solidFill>
                <a:latin typeface="Calibri" panose="020F0502020204030204" pitchFamily="34" charset="0"/>
              </a:rPr>
              <a:t> </a:t>
            </a:r>
          </a:p>
        </p:txBody>
      </p:sp>
      <p:sp>
        <p:nvSpPr>
          <p:cNvPr id="15384" name="TextBox 17"/>
          <p:cNvSpPr txBox="1">
            <a:spLocks noChangeArrowheads="1"/>
          </p:cNvSpPr>
          <p:nvPr/>
        </p:nvSpPr>
        <p:spPr bwMode="auto">
          <a:xfrm>
            <a:off x="7510816" y="5329443"/>
            <a:ext cx="115252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Aft>
                <a:spcPts val="600"/>
              </a:spcAft>
            </a:pPr>
            <a:r>
              <a:rPr lang="en-US" altLang="en-US" sz="1100" dirty="0">
                <a:solidFill>
                  <a:srgbClr val="000000"/>
                </a:solidFill>
                <a:latin typeface="Calibri" panose="020F0502020204030204" pitchFamily="34" charset="0"/>
              </a:rPr>
              <a:t>A-t-on noté des gains d'efficacité?</a:t>
            </a:r>
            <a:endParaRPr lang="fr-CA" altLang="en-US" sz="11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281436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4294967295"/>
          </p:nvPr>
        </p:nvSpPr>
        <p:spPr>
          <a:xfrm>
            <a:off x="457200" y="1295400"/>
            <a:ext cx="8382000" cy="4525963"/>
          </a:xfrm>
        </p:spPr>
        <p:txBody>
          <a:bodyPr/>
          <a:lstStyle/>
          <a:p>
            <a:pPr marL="0" indent="0" eaLnBrk="1" hangingPunct="1">
              <a:buNone/>
              <a:defRPr/>
            </a:pPr>
            <a:r>
              <a:rPr lang="en-US" altLang="en-US" sz="2800" b="1" u="sng" dirty="0" smtClean="0"/>
              <a:t>Études de cas des maillons santé du RLISS du Centre</a:t>
            </a:r>
            <a:endParaRPr lang="fr-CA" altLang="en-US" sz="2800" b="1" u="sng" dirty="0"/>
          </a:p>
          <a:p>
            <a:pPr eaLnBrk="1" hangingPunct="1">
              <a:buFont typeface="Arial" panose="020B0604020202020204" pitchFamily="34" charset="0"/>
              <a:buChar char="•"/>
              <a:defRPr/>
            </a:pPr>
            <a:r>
              <a:rPr sz="2800" dirty="0" smtClean="0"/>
              <a:t>L'objectif est de comprendre les résultats et le contexte qui permet aux maillons santé de mieux atteindre leurs objectifs. </a:t>
            </a:r>
            <a:endParaRPr lang="fr-CA" sz="2800" dirty="0">
              <a:ea typeface="+mn-ea"/>
            </a:endParaRPr>
          </a:p>
          <a:p>
            <a:pPr marL="0" indent="0" eaLnBrk="1" hangingPunct="1">
              <a:buNone/>
              <a:defRPr/>
            </a:pPr>
            <a:r>
              <a:rPr sz="2800" dirty="0" smtClean="0"/>
              <a:t>Cette méthode comprend : </a:t>
            </a:r>
          </a:p>
          <a:p>
            <a:pPr lvl="1" eaLnBrk="1" hangingPunct="1">
              <a:buFont typeface="Arial" panose="020B0604020202020204" pitchFamily="34" charset="0"/>
              <a:buChar char="•"/>
              <a:defRPr/>
            </a:pPr>
            <a:r>
              <a:rPr sz="2400" dirty="0" smtClean="0"/>
              <a:t>des entretiens avec les maillons santé des RLISS participants selon le contexte du cadre de soins intégrés;</a:t>
            </a:r>
            <a:endParaRPr lang="fr-CA" sz="2400" dirty="0" smtClean="0">
              <a:ea typeface="+mn-ea"/>
            </a:endParaRPr>
          </a:p>
          <a:p>
            <a:pPr lvl="1" eaLnBrk="1" hangingPunct="1">
              <a:buFont typeface="Arial" panose="020B0604020202020204" pitchFamily="34" charset="0"/>
              <a:buChar char="•"/>
              <a:defRPr/>
            </a:pPr>
            <a:r>
              <a:rPr sz="2400" dirty="0" smtClean="0"/>
              <a:t>des analyses empiriques des tendances d'utilisation des personnes inscrites au maillon santé. </a:t>
            </a:r>
          </a:p>
          <a:p>
            <a:pPr lvl="1" eaLnBrk="1" hangingPunct="1">
              <a:buFont typeface="Arial" panose="020B0604020202020204" pitchFamily="34" charset="0"/>
              <a:buChar char="•"/>
              <a:defRPr/>
            </a:pPr>
            <a:r>
              <a:rPr sz="2400" dirty="0" smtClean="0"/>
              <a:t>Résultats : Été/automne 2016</a:t>
            </a:r>
            <a:endParaRPr lang="fr-CA" sz="2000" dirty="0" smtClean="0">
              <a:ea typeface="+mn-ea"/>
            </a:endParaRPr>
          </a:p>
          <a:p>
            <a:pPr marL="457200" lvl="1" indent="0" eaLnBrk="1" hangingPunct="1">
              <a:buFont typeface="Arial" panose="020B0604020202020204" pitchFamily="34" charset="0"/>
              <a:buNone/>
              <a:defRPr/>
            </a:pPr>
            <a:endParaRPr lang="fr-CA" altLang="en-US" sz="2400" dirty="0" smtClean="0">
              <a:ea typeface="+mn-ea"/>
            </a:endParaRPr>
          </a:p>
        </p:txBody>
      </p:sp>
      <p:sp>
        <p:nvSpPr>
          <p:cNvPr id="37890" name="Slide Number Placeholder 3"/>
          <p:cNvSpPr txBox="1">
            <a:spLocks noGrp="1"/>
          </p:cNvSpPr>
          <p:nvPr/>
        </p:nvSpPr>
        <p:spPr bwMode="auto">
          <a:xfrm>
            <a:off x="6978650" y="65119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F1EB7BB-3C30-7146-BAEA-3F7D6C3C8B2B}" type="slidenum">
              <a:rPr lang="en-US" sz="1100">
                <a:solidFill>
                  <a:schemeClr val="bg1"/>
                </a:solidFill>
                <a:latin typeface="Calibri" charset="0"/>
              </a:rPr>
              <a:pPr algn="r" eaLnBrk="1" hangingPunct="1"/>
              <a:t>16</a:t>
            </a:fld>
            <a:endParaRPr lang="fr-CA" sz="1100">
              <a:solidFill>
                <a:schemeClr val="bg1"/>
              </a:solidFill>
              <a:latin typeface="Calibri" charset="0"/>
            </a:endParaRPr>
          </a:p>
        </p:txBody>
      </p:sp>
      <p:sp>
        <p:nvSpPr>
          <p:cNvPr id="37891" name="Title 1"/>
          <p:cNvSpPr>
            <a:spLocks/>
          </p:cNvSpPr>
          <p:nvPr/>
        </p:nvSpPr>
        <p:spPr bwMode="auto">
          <a:xfrm>
            <a:off x="228600" y="152400"/>
            <a:ext cx="6781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3600" b="1" dirty="0" smtClean="0">
                <a:solidFill>
                  <a:srgbClr val="75702B"/>
                </a:solidFill>
                <a:latin typeface="Calibri" charset="0"/>
              </a:rPr>
              <a:t>Études de cas</a:t>
            </a:r>
            <a:endParaRPr lang="fr-CA" sz="3600" b="1" dirty="0">
              <a:solidFill>
                <a:srgbClr val="75702B"/>
              </a:solidFill>
              <a:latin typeface="Calibri" charset="0"/>
            </a:endParaRPr>
          </a:p>
        </p:txBody>
      </p:sp>
    </p:spTree>
    <p:extLst>
      <p:ext uri="{BB962C8B-B14F-4D97-AF65-F5344CB8AC3E}">
        <p14:creationId xmlns:p14="http://schemas.microsoft.com/office/powerpoint/2010/main" val="38242834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 y="152400"/>
            <a:ext cx="8229600" cy="685800"/>
          </a:xfrm>
        </p:spPr>
        <p:txBody>
          <a:bodyPr rtlCol="0">
            <a:normAutofit fontScale="90000"/>
          </a:bodyPr>
          <a:lstStyle/>
          <a:p>
            <a:pPr algn="l" eaLnBrk="1" fontAlgn="auto" hangingPunct="1">
              <a:spcAft>
                <a:spcPts val="0"/>
              </a:spcAft>
              <a:defRPr/>
            </a:pPr>
            <a:r>
              <a:rPr lang="en-US" b="1" dirty="0" smtClean="0"/>
              <a:t>Objectifs de l'évaluation</a:t>
            </a:r>
            <a:endParaRPr lang="fr-CA" b="1" dirty="0">
              <a:ea typeface="+mj-ea"/>
              <a:cs typeface="+mj-cs"/>
            </a:endParaRPr>
          </a:p>
        </p:txBody>
      </p:sp>
      <p:sp>
        <p:nvSpPr>
          <p:cNvPr id="6758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3F6075"/>
                </a:solidFill>
                <a:latin typeface="Calibri" charset="0"/>
                <a:ea typeface="MS PGothic" charset="0"/>
                <a:cs typeface="MS PGothic" charset="0"/>
              </a:defRPr>
            </a:lvl1pPr>
            <a:lvl2pPr>
              <a:defRPr sz="2800">
                <a:solidFill>
                  <a:srgbClr val="3F6075"/>
                </a:solidFill>
                <a:latin typeface="Calibri" charset="0"/>
                <a:ea typeface="MS PGothic" charset="0"/>
                <a:cs typeface="MS PGothic" charset="0"/>
              </a:defRPr>
            </a:lvl2pPr>
            <a:lvl3pPr>
              <a:defRPr sz="2400">
                <a:solidFill>
                  <a:srgbClr val="3F6075"/>
                </a:solidFill>
                <a:latin typeface="Calibri" charset="0"/>
                <a:ea typeface="MS PGothic" charset="0"/>
                <a:cs typeface="MS PGothic" charset="0"/>
              </a:defRPr>
            </a:lvl3pPr>
            <a:lvl4pPr>
              <a:defRPr sz="2000">
                <a:solidFill>
                  <a:srgbClr val="3F6075"/>
                </a:solidFill>
                <a:latin typeface="Calibri" charset="0"/>
                <a:ea typeface="MS PGothic" charset="0"/>
                <a:cs typeface="MS PGothic" charset="0"/>
              </a:defRPr>
            </a:lvl4pPr>
            <a:lvl5pPr>
              <a:defRPr sz="2000">
                <a:solidFill>
                  <a:srgbClr val="3F6075"/>
                </a:solidFill>
                <a:latin typeface="Calibri" charset="0"/>
                <a:ea typeface="MS PGothic" charset="0"/>
                <a:cs typeface="MS PGothic" charset="0"/>
              </a:defRPr>
            </a:lvl5pPr>
            <a:lvl6pPr eaLnBrk="0" fontAlgn="base" hangingPunct="0">
              <a:spcAft>
                <a:spcPct val="0"/>
              </a:spcAft>
              <a:buFont typeface="Arial" charset="0"/>
              <a:buChar char="»"/>
              <a:defRPr sz="2000">
                <a:solidFill>
                  <a:srgbClr val="3F6075"/>
                </a:solidFill>
                <a:latin typeface="Calibri" charset="0"/>
                <a:ea typeface="MS PGothic" charset="0"/>
                <a:cs typeface="MS PGothic" charset="0"/>
              </a:defRPr>
            </a:lvl6pPr>
            <a:lvl7pPr eaLnBrk="0" fontAlgn="base" hangingPunct="0">
              <a:spcAft>
                <a:spcPct val="0"/>
              </a:spcAft>
              <a:buFont typeface="Arial" charset="0"/>
              <a:buChar char="»"/>
              <a:defRPr sz="2000">
                <a:solidFill>
                  <a:srgbClr val="3F6075"/>
                </a:solidFill>
                <a:latin typeface="Calibri" charset="0"/>
                <a:ea typeface="MS PGothic" charset="0"/>
                <a:cs typeface="MS PGothic" charset="0"/>
              </a:defRPr>
            </a:lvl7pPr>
            <a:lvl8pPr eaLnBrk="0" fontAlgn="base" hangingPunct="0">
              <a:spcAft>
                <a:spcPct val="0"/>
              </a:spcAft>
              <a:buFont typeface="Arial" charset="0"/>
              <a:buChar char="»"/>
              <a:defRPr sz="2000">
                <a:solidFill>
                  <a:srgbClr val="3F6075"/>
                </a:solidFill>
                <a:latin typeface="Calibri" charset="0"/>
                <a:ea typeface="MS PGothic" charset="0"/>
                <a:cs typeface="MS PGothic" charset="0"/>
              </a:defRPr>
            </a:lvl8pPr>
            <a:lvl9pPr eaLnBrk="0" fontAlgn="base" hangingPunct="0">
              <a:spcAft>
                <a:spcPct val="0"/>
              </a:spcAft>
              <a:buFont typeface="Arial" charset="0"/>
              <a:buChar char="»"/>
              <a:defRPr sz="2000">
                <a:solidFill>
                  <a:srgbClr val="3F6075"/>
                </a:solidFill>
                <a:latin typeface="Calibri" charset="0"/>
                <a:ea typeface="MS PGothic" charset="0"/>
                <a:cs typeface="MS PGothic" charset="0"/>
              </a:defRPr>
            </a:lvl9pPr>
          </a:lstStyle>
          <a:p>
            <a:fld id="{21F89CF1-5E6F-724D-B7C7-5AB964884824}" type="slidenum">
              <a:rPr lang="en-US" sz="1100"/>
              <a:pPr/>
              <a:t>17</a:t>
            </a:fld>
            <a:endParaRPr lang="fr-CA" sz="1100"/>
          </a:p>
        </p:txBody>
      </p:sp>
      <p:sp>
        <p:nvSpPr>
          <p:cNvPr id="67588" name="Content Placeholder 2"/>
          <p:cNvSpPr>
            <a:spLocks noGrp="1"/>
          </p:cNvSpPr>
          <p:nvPr>
            <p:ph idx="1"/>
          </p:nvPr>
        </p:nvSpPr>
        <p:spPr>
          <a:xfrm>
            <a:off x="457200" y="1513211"/>
            <a:ext cx="8229600" cy="3967163"/>
          </a:xfrm>
        </p:spPr>
        <p:txBody>
          <a:bodyPr/>
          <a:lstStyle/>
          <a:p>
            <a:pPr marL="0" indent="0">
              <a:buNone/>
            </a:pPr>
            <a:r>
              <a:rPr lang="en-US" sz="2800" dirty="0" smtClean="0">
                <a:latin typeface="Calibri" charset="0"/>
              </a:rPr>
              <a:t>Objectifs de l'évaluation</a:t>
            </a:r>
          </a:p>
          <a:p>
            <a:r>
              <a:rPr lang="en-US" sz="2800" dirty="0" smtClean="0">
                <a:latin typeface="Calibri" charset="0"/>
              </a:rPr>
              <a:t>Évaluer l'incidence des programmes sur l'utilisation des services de santé par les patients.</a:t>
            </a:r>
          </a:p>
          <a:p>
            <a:r>
              <a:rPr lang="en-US" sz="2800" dirty="0">
                <a:latin typeface="Calibri" charset="0"/>
              </a:rPr>
              <a:t>Comprendre les compétences des maillons santé relativement à la mise en œuvre de programmes de soins intégrés.</a:t>
            </a:r>
          </a:p>
          <a:p>
            <a:r>
              <a:rPr lang="en-US" sz="2800" dirty="0" smtClean="0">
                <a:latin typeface="Calibri" charset="0"/>
              </a:rPr>
              <a:t>Fournir des données et des commentaires importants et détaillés aux maillons santé.</a:t>
            </a:r>
          </a:p>
        </p:txBody>
      </p:sp>
    </p:spTree>
    <p:extLst>
      <p:ext uri="{BB962C8B-B14F-4D97-AF65-F5344CB8AC3E}">
        <p14:creationId xmlns:p14="http://schemas.microsoft.com/office/powerpoint/2010/main" val="3578928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 y="152400"/>
            <a:ext cx="9004250" cy="685800"/>
          </a:xfrm>
        </p:spPr>
        <p:txBody>
          <a:bodyPr rtlCol="0">
            <a:noAutofit/>
          </a:bodyPr>
          <a:lstStyle/>
          <a:p>
            <a:pPr algn="l" eaLnBrk="1" fontAlgn="auto" hangingPunct="1">
              <a:spcAft>
                <a:spcPts val="0"/>
              </a:spcAft>
              <a:defRPr/>
            </a:pPr>
            <a:r>
              <a:rPr lang="en-US" sz="3200" b="1" dirty="0" smtClean="0"/>
              <a:t>Comprendre les répercussions des maillons santé</a:t>
            </a:r>
            <a:endParaRPr lang="fr-CA" sz="3200" b="1" dirty="0">
              <a:ea typeface="+mj-ea"/>
              <a:cs typeface="+mj-cs"/>
            </a:endParaRPr>
          </a:p>
        </p:txBody>
      </p:sp>
      <p:sp>
        <p:nvSpPr>
          <p:cNvPr id="6758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3F6075"/>
                </a:solidFill>
                <a:latin typeface="Calibri" charset="0"/>
                <a:ea typeface="MS PGothic" charset="0"/>
                <a:cs typeface="MS PGothic" charset="0"/>
              </a:defRPr>
            </a:lvl1pPr>
            <a:lvl2pPr>
              <a:defRPr sz="2800">
                <a:solidFill>
                  <a:srgbClr val="3F6075"/>
                </a:solidFill>
                <a:latin typeface="Calibri" charset="0"/>
                <a:ea typeface="MS PGothic" charset="0"/>
                <a:cs typeface="MS PGothic" charset="0"/>
              </a:defRPr>
            </a:lvl2pPr>
            <a:lvl3pPr>
              <a:defRPr sz="2400">
                <a:solidFill>
                  <a:srgbClr val="3F6075"/>
                </a:solidFill>
                <a:latin typeface="Calibri" charset="0"/>
                <a:ea typeface="MS PGothic" charset="0"/>
                <a:cs typeface="MS PGothic" charset="0"/>
              </a:defRPr>
            </a:lvl3pPr>
            <a:lvl4pPr>
              <a:defRPr sz="2000">
                <a:solidFill>
                  <a:srgbClr val="3F6075"/>
                </a:solidFill>
                <a:latin typeface="Calibri" charset="0"/>
                <a:ea typeface="MS PGothic" charset="0"/>
                <a:cs typeface="MS PGothic" charset="0"/>
              </a:defRPr>
            </a:lvl4pPr>
            <a:lvl5pPr>
              <a:defRPr sz="2000">
                <a:solidFill>
                  <a:srgbClr val="3F6075"/>
                </a:solidFill>
                <a:latin typeface="Calibri" charset="0"/>
                <a:ea typeface="MS PGothic" charset="0"/>
                <a:cs typeface="MS PGothic" charset="0"/>
              </a:defRPr>
            </a:lvl5pPr>
            <a:lvl6pPr eaLnBrk="0" fontAlgn="base" hangingPunct="0">
              <a:spcAft>
                <a:spcPct val="0"/>
              </a:spcAft>
              <a:buFont typeface="Arial" charset="0"/>
              <a:buChar char="»"/>
              <a:defRPr sz="2000">
                <a:solidFill>
                  <a:srgbClr val="3F6075"/>
                </a:solidFill>
                <a:latin typeface="Calibri" charset="0"/>
                <a:ea typeface="MS PGothic" charset="0"/>
                <a:cs typeface="MS PGothic" charset="0"/>
              </a:defRPr>
            </a:lvl6pPr>
            <a:lvl7pPr eaLnBrk="0" fontAlgn="base" hangingPunct="0">
              <a:spcAft>
                <a:spcPct val="0"/>
              </a:spcAft>
              <a:buFont typeface="Arial" charset="0"/>
              <a:buChar char="»"/>
              <a:defRPr sz="2000">
                <a:solidFill>
                  <a:srgbClr val="3F6075"/>
                </a:solidFill>
                <a:latin typeface="Calibri" charset="0"/>
                <a:ea typeface="MS PGothic" charset="0"/>
                <a:cs typeface="MS PGothic" charset="0"/>
              </a:defRPr>
            </a:lvl7pPr>
            <a:lvl8pPr eaLnBrk="0" fontAlgn="base" hangingPunct="0">
              <a:spcAft>
                <a:spcPct val="0"/>
              </a:spcAft>
              <a:buFont typeface="Arial" charset="0"/>
              <a:buChar char="»"/>
              <a:defRPr sz="2000">
                <a:solidFill>
                  <a:srgbClr val="3F6075"/>
                </a:solidFill>
                <a:latin typeface="Calibri" charset="0"/>
                <a:ea typeface="MS PGothic" charset="0"/>
                <a:cs typeface="MS PGothic" charset="0"/>
              </a:defRPr>
            </a:lvl8pPr>
            <a:lvl9pPr eaLnBrk="0" fontAlgn="base" hangingPunct="0">
              <a:spcAft>
                <a:spcPct val="0"/>
              </a:spcAft>
              <a:buFont typeface="Arial" charset="0"/>
              <a:buChar char="»"/>
              <a:defRPr sz="2000">
                <a:solidFill>
                  <a:srgbClr val="3F6075"/>
                </a:solidFill>
                <a:latin typeface="Calibri" charset="0"/>
                <a:ea typeface="MS PGothic" charset="0"/>
                <a:cs typeface="MS PGothic" charset="0"/>
              </a:defRPr>
            </a:lvl9pPr>
          </a:lstStyle>
          <a:p>
            <a:fld id="{21F89CF1-5E6F-724D-B7C7-5AB964884824}" type="slidenum">
              <a:rPr lang="en-US" sz="1100"/>
              <a:pPr/>
              <a:t>18</a:t>
            </a:fld>
            <a:endParaRPr lang="fr-CA" sz="1100"/>
          </a:p>
        </p:txBody>
      </p:sp>
      <p:sp>
        <p:nvSpPr>
          <p:cNvPr id="67588" name="Content Placeholder 2"/>
          <p:cNvSpPr>
            <a:spLocks noGrp="1"/>
          </p:cNvSpPr>
          <p:nvPr>
            <p:ph idx="1"/>
          </p:nvPr>
        </p:nvSpPr>
        <p:spPr>
          <a:xfrm>
            <a:off x="457200" y="1513211"/>
            <a:ext cx="8229600" cy="3967163"/>
          </a:xfrm>
        </p:spPr>
        <p:txBody>
          <a:bodyPr/>
          <a:lstStyle/>
          <a:p>
            <a:pPr marL="0" indent="0">
              <a:buNone/>
            </a:pPr>
            <a:r>
              <a:rPr lang="en-US" dirty="0" smtClean="0">
                <a:latin typeface="Calibri" charset="0"/>
              </a:rPr>
              <a:t>Approche multiméthodes </a:t>
            </a:r>
          </a:p>
          <a:p>
            <a:pPr marL="742950" indent="-742950">
              <a:buFont typeface="+mj-lt"/>
              <a:buAutoNum type="arabicPeriod"/>
            </a:pPr>
            <a:r>
              <a:rPr lang="en-US" dirty="0" smtClean="0">
                <a:latin typeface="Calibri" charset="0"/>
              </a:rPr>
              <a:t>Études de cas qualitatives des maillons santé</a:t>
            </a:r>
          </a:p>
          <a:p>
            <a:pPr marL="857250" lvl="1" indent="-457200">
              <a:buFont typeface="Arial" panose="020B0604020202020204" pitchFamily="34" charset="0"/>
              <a:buChar char="•"/>
            </a:pPr>
            <a:r>
              <a:rPr lang="en-US" sz="2400" dirty="0" smtClean="0">
                <a:latin typeface="Calibri" charset="0"/>
              </a:rPr>
              <a:t>Centre de North York</a:t>
            </a:r>
          </a:p>
          <a:p>
            <a:pPr marL="857250" lvl="1" indent="-457200">
              <a:buFont typeface="Arial" panose="020B0604020202020204" pitchFamily="34" charset="0"/>
              <a:buChar char="•"/>
            </a:pPr>
            <a:r>
              <a:rPr lang="en-US" sz="2400" dirty="0" smtClean="0">
                <a:latin typeface="Calibri" charset="0"/>
              </a:rPr>
              <a:t>Région de South Simcoe et de Northern York</a:t>
            </a:r>
          </a:p>
          <a:p>
            <a:pPr marL="857250" lvl="1" indent="-457200">
              <a:buFont typeface="Arial" panose="020B0604020202020204" pitchFamily="34" charset="0"/>
              <a:buChar char="•"/>
            </a:pPr>
            <a:r>
              <a:rPr lang="en-US" sz="2400" dirty="0" smtClean="0">
                <a:latin typeface="Calibri" charset="0"/>
              </a:rPr>
              <a:t>Région du Sud-Ouest de York</a:t>
            </a:r>
          </a:p>
          <a:p>
            <a:pPr marL="742950" indent="-742950">
              <a:buFont typeface="+mj-lt"/>
              <a:buAutoNum type="arabicPeriod"/>
            </a:pPr>
            <a:r>
              <a:rPr lang="en-US" dirty="0">
                <a:latin typeface="Calibri" charset="0"/>
              </a:rPr>
              <a:t>Évaluation quantitative </a:t>
            </a:r>
          </a:p>
          <a:p>
            <a:pPr marL="1143000" lvl="1" indent="-742950">
              <a:buFont typeface="Arial" panose="020B0604020202020204" pitchFamily="34" charset="0"/>
              <a:buChar char="•"/>
            </a:pPr>
            <a:r>
              <a:rPr lang="en-US" sz="2400" dirty="0">
                <a:latin typeface="Calibri" charset="0"/>
              </a:rPr>
              <a:t>Évaluation de l'efficacité comparative de l'utilisation des soins actifs et des coûts totaux des soins.</a:t>
            </a:r>
          </a:p>
          <a:p>
            <a:pPr marL="857250" lvl="1" indent="-457200">
              <a:buFont typeface="Arial" panose="020B0604020202020204" pitchFamily="34" charset="0"/>
              <a:buChar char="•"/>
            </a:pPr>
            <a:endParaRPr lang="fr-CA" sz="2400" dirty="0" smtClean="0">
              <a:latin typeface="Calibri" charset="0"/>
              <a:ea typeface="MS PGothic" charset="0"/>
            </a:endParaRPr>
          </a:p>
          <a:p>
            <a:pPr marL="857250" lvl="1" indent="-457200">
              <a:buFont typeface="Arial" panose="020B0604020202020204" pitchFamily="34" charset="0"/>
              <a:buChar char="•"/>
            </a:pPr>
            <a:endParaRPr lang="fr-CA" sz="2400" dirty="0">
              <a:latin typeface="Calibri" charset="0"/>
              <a:ea typeface="MS PGothic" charset="0"/>
            </a:endParaRPr>
          </a:p>
          <a:p>
            <a:endParaRPr lang="fr-CA" dirty="0" smtClean="0">
              <a:latin typeface="Calibri" charset="0"/>
              <a:ea typeface="MS PGothic" charset="0"/>
            </a:endParaRPr>
          </a:p>
        </p:txBody>
      </p:sp>
    </p:spTree>
    <p:extLst>
      <p:ext uri="{BB962C8B-B14F-4D97-AF65-F5344CB8AC3E}">
        <p14:creationId xmlns:p14="http://schemas.microsoft.com/office/powerpoint/2010/main" val="3485829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0" y="18865"/>
            <a:ext cx="9144000"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75702B"/>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rgbClr val="75702B"/>
                </a:solidFill>
                <a:latin typeface="Calibri" charset="0"/>
                <a:ea typeface="MS PGothic" panose="020B0600070205080204" pitchFamily="34" charset="-128"/>
                <a:cs typeface="MS PGothic" charset="0"/>
              </a:defRPr>
            </a:lvl2pPr>
            <a:lvl3pPr algn="ctr" rtl="0" eaLnBrk="0" fontAlgn="base" hangingPunct="0">
              <a:spcBef>
                <a:spcPct val="0"/>
              </a:spcBef>
              <a:spcAft>
                <a:spcPct val="0"/>
              </a:spcAft>
              <a:defRPr sz="4400">
                <a:solidFill>
                  <a:srgbClr val="75702B"/>
                </a:solidFill>
                <a:latin typeface="Calibri" charset="0"/>
                <a:ea typeface="MS PGothic" panose="020B0600070205080204" pitchFamily="34" charset="-128"/>
                <a:cs typeface="MS PGothic" charset="0"/>
              </a:defRPr>
            </a:lvl3pPr>
            <a:lvl4pPr algn="ctr" rtl="0" eaLnBrk="0" fontAlgn="base" hangingPunct="0">
              <a:spcBef>
                <a:spcPct val="0"/>
              </a:spcBef>
              <a:spcAft>
                <a:spcPct val="0"/>
              </a:spcAft>
              <a:defRPr sz="4400">
                <a:solidFill>
                  <a:srgbClr val="75702B"/>
                </a:solidFill>
                <a:latin typeface="Calibri" charset="0"/>
                <a:ea typeface="MS PGothic" panose="020B0600070205080204" pitchFamily="34" charset="-128"/>
                <a:cs typeface="MS PGothic" charset="0"/>
              </a:defRPr>
            </a:lvl4pPr>
            <a:lvl5pPr algn="ctr" rtl="0" eaLnBrk="0" fontAlgn="base" hangingPunct="0">
              <a:spcBef>
                <a:spcPct val="0"/>
              </a:spcBef>
              <a:spcAft>
                <a:spcPct val="0"/>
              </a:spcAft>
              <a:defRPr sz="4400">
                <a:solidFill>
                  <a:srgbClr val="75702B"/>
                </a:solidFill>
                <a:latin typeface="Calibri" charset="0"/>
                <a:ea typeface="MS PGothic" panose="020B0600070205080204" pitchFamily="34" charset="-128"/>
                <a:cs typeface="MS PGothic" charset="0"/>
              </a:defRPr>
            </a:lvl5pPr>
            <a:lvl6pPr marL="457200" algn="ctr" rtl="0" fontAlgn="base">
              <a:spcBef>
                <a:spcPct val="0"/>
              </a:spcBef>
              <a:spcAft>
                <a:spcPct val="0"/>
              </a:spcAft>
              <a:defRPr sz="4400">
                <a:solidFill>
                  <a:srgbClr val="75702B"/>
                </a:solidFill>
                <a:latin typeface="Calibri" charset="0"/>
              </a:defRPr>
            </a:lvl6pPr>
            <a:lvl7pPr marL="914400" algn="ctr" rtl="0" fontAlgn="base">
              <a:spcBef>
                <a:spcPct val="0"/>
              </a:spcBef>
              <a:spcAft>
                <a:spcPct val="0"/>
              </a:spcAft>
              <a:defRPr sz="4400">
                <a:solidFill>
                  <a:srgbClr val="75702B"/>
                </a:solidFill>
                <a:latin typeface="Calibri" charset="0"/>
              </a:defRPr>
            </a:lvl7pPr>
            <a:lvl8pPr marL="1371600" algn="ctr" rtl="0" fontAlgn="base">
              <a:spcBef>
                <a:spcPct val="0"/>
              </a:spcBef>
              <a:spcAft>
                <a:spcPct val="0"/>
              </a:spcAft>
              <a:defRPr sz="4400">
                <a:solidFill>
                  <a:srgbClr val="75702B"/>
                </a:solidFill>
                <a:latin typeface="Calibri" charset="0"/>
              </a:defRPr>
            </a:lvl8pPr>
            <a:lvl9pPr marL="1828800" algn="ctr" rtl="0" fontAlgn="base">
              <a:spcBef>
                <a:spcPct val="0"/>
              </a:spcBef>
              <a:spcAft>
                <a:spcPct val="0"/>
              </a:spcAft>
              <a:defRPr sz="4400">
                <a:solidFill>
                  <a:srgbClr val="75702B"/>
                </a:solidFill>
                <a:latin typeface="Calibri" charset="0"/>
              </a:defRPr>
            </a:lvl9pPr>
          </a:lstStyle>
          <a:p>
            <a:pPr algn="l"/>
            <a:r>
              <a:rPr lang="en-US" sz="4000" b="1" dirty="0"/>
              <a:t>1. Études de cas</a:t>
            </a:r>
            <a:endParaRPr lang="fr-CA" sz="4000" b="1" dirty="0">
              <a:ea typeface="ヒラギノ角ゴ Pro W3" charset="0"/>
              <a:cs typeface="ヒラギノ角ゴ Pro W3" charset="0"/>
            </a:endParaRPr>
          </a:p>
        </p:txBody>
      </p:sp>
      <p:sp>
        <p:nvSpPr>
          <p:cNvPr id="2" name="Content Placeholder 1"/>
          <p:cNvSpPr>
            <a:spLocks noGrp="1"/>
          </p:cNvSpPr>
          <p:nvPr>
            <p:ph idx="1"/>
          </p:nvPr>
        </p:nvSpPr>
        <p:spPr>
          <a:xfrm>
            <a:off x="457200" y="1473200"/>
            <a:ext cx="8229600" cy="4525963"/>
          </a:xfrm>
        </p:spPr>
        <p:txBody>
          <a:bodyPr/>
          <a:lstStyle/>
          <a:p>
            <a:pPr marL="0" indent="0">
              <a:buNone/>
            </a:pPr>
            <a:r>
              <a:rPr lang="en-US" sz="2800" b="1" dirty="0" smtClean="0"/>
              <a:t>Objet : </a:t>
            </a:r>
          </a:p>
          <a:p>
            <a:r>
              <a:rPr lang="en-US" sz="2800" dirty="0" smtClean="0"/>
              <a:t>Cerner et mieux comprendre les facteurs organisationnels clés qui influent sur le rendement des maillons santé.</a:t>
            </a:r>
          </a:p>
          <a:p>
            <a:r>
              <a:rPr lang="en-US" sz="2800" dirty="0" smtClean="0"/>
              <a:t>Fournir des données et des commentaires détaillés à chaque maillon santé.</a:t>
            </a:r>
          </a:p>
          <a:p>
            <a:endParaRPr lang="fr-CA" sz="1100" dirty="0"/>
          </a:p>
          <a:p>
            <a:pPr marL="0" indent="0">
              <a:buNone/>
            </a:pPr>
            <a:r>
              <a:rPr lang="en-US" sz="2800" i="1" dirty="0" smtClean="0"/>
              <a:t>Les facteurs organisationnels clés comprennent : </a:t>
            </a:r>
          </a:p>
          <a:p>
            <a:r>
              <a:rPr lang="en-US" sz="2800" dirty="0" smtClean="0"/>
              <a:t>le contexte organisationnel;</a:t>
            </a:r>
          </a:p>
          <a:p>
            <a:r>
              <a:rPr lang="en-US" sz="2800" dirty="0" smtClean="0"/>
              <a:t>les compétences organisationnelles. </a:t>
            </a:r>
            <a:endParaRPr lang="fr-CA" sz="2800" dirty="0"/>
          </a:p>
        </p:txBody>
      </p:sp>
    </p:spTree>
    <p:extLst>
      <p:ext uri="{BB962C8B-B14F-4D97-AF65-F5344CB8AC3E}">
        <p14:creationId xmlns:p14="http://schemas.microsoft.com/office/powerpoint/2010/main" val="3200813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r>
              <a:rPr lang="en-CA" b="1" i="1" dirty="0" smtClean="0">
                <a:latin typeface="Calibri" charset="0"/>
              </a:rPr>
              <a:t>Conception par</a:t>
            </a:r>
            <a:endParaRPr lang="fr-CA" dirty="0">
              <a:latin typeface="Calibri" charset="0"/>
              <a:ea typeface="MS PGothic" charset="0"/>
            </a:endParaRPr>
          </a:p>
        </p:txBody>
      </p:sp>
      <p:sp>
        <p:nvSpPr>
          <p:cNvPr id="15363" name="Subtitle 2"/>
          <p:cNvSpPr>
            <a:spLocks noGrp="1"/>
          </p:cNvSpPr>
          <p:nvPr>
            <p:ph type="subTitle" idx="1"/>
          </p:nvPr>
        </p:nvSpPr>
        <p:spPr>
          <a:xfrm>
            <a:off x="1066800" y="3886200"/>
            <a:ext cx="7162800" cy="1752600"/>
          </a:xfrm>
        </p:spPr>
        <p:txBody>
          <a:bodyPr/>
          <a:lstStyle/>
          <a:p>
            <a:pPr eaLnBrk="1" hangingPunct="1"/>
            <a:r>
              <a:rPr lang="en-US" sz="2800" dirty="0" smtClean="0">
                <a:latin typeface="Calibri" charset="0"/>
              </a:rPr>
              <a:t>Walter Wodchis, Luke Mondor, Kevin Walker, </a:t>
            </a:r>
          </a:p>
          <a:p>
            <a:pPr eaLnBrk="1" hangingPunct="1"/>
            <a:r>
              <a:rPr lang="en-US" sz="2800" dirty="0" smtClean="0">
                <a:latin typeface="Calibri" charset="0"/>
              </a:rPr>
              <a:t>Agnes Grudniewicz, Jenna Evans, </a:t>
            </a:r>
          </a:p>
          <a:p>
            <a:pPr eaLnBrk="1" hangingPunct="1"/>
            <a:r>
              <a:rPr lang="en-US" sz="2800" dirty="0" smtClean="0">
                <a:latin typeface="Calibri" charset="0"/>
              </a:rPr>
              <a:t>YuQing</a:t>
            </a:r>
            <a:r>
              <a:rPr dirty="0" smtClean="0"/>
              <a:t> </a:t>
            </a:r>
            <a:r>
              <a:rPr lang="en-US" sz="2800" dirty="0">
                <a:latin typeface="Calibri" charset="0"/>
              </a:rPr>
              <a:t>(Chris Bai), Seija</a:t>
            </a:r>
            <a:r>
              <a:rPr dirty="0" smtClean="0"/>
              <a:t> </a:t>
            </a:r>
            <a:r>
              <a:rPr lang="en-US" sz="2800" dirty="0" smtClean="0">
                <a:latin typeface="Calibri" charset="0"/>
              </a:rPr>
              <a:t>Kromm, Gustavo Mery et Ross Baker</a:t>
            </a:r>
            <a:endParaRPr lang="fr-CA" sz="2800" dirty="0">
              <a:latin typeface="Calibri" charset="0"/>
              <a:ea typeface="MS PGothic" charset="0"/>
            </a:endParaRPr>
          </a:p>
          <a:p>
            <a:pPr eaLnBrk="1" hangingPunct="1"/>
            <a:endParaRPr lang="fr-CA" sz="2800" dirty="0">
              <a:latin typeface="Calibri" charset="0"/>
              <a:ea typeface="MS PGothic" charset="0"/>
            </a:endParaRPr>
          </a:p>
        </p:txBody>
      </p:sp>
    </p:spTree>
    <p:extLst>
      <p:ext uri="{BB962C8B-B14F-4D97-AF65-F5344CB8AC3E}">
        <p14:creationId xmlns:p14="http://schemas.microsoft.com/office/powerpoint/2010/main" val="29581616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381000" y="1828800"/>
            <a:ext cx="8458200" cy="4511675"/>
          </a:xfrm>
        </p:spPr>
        <p:txBody>
          <a:bodyPr/>
          <a:lstStyle/>
          <a:p>
            <a:pPr marL="0" indent="0" eaLnBrk="1" hangingPunct="1">
              <a:buFont typeface="Arial" charset="0"/>
              <a:buNone/>
            </a:pPr>
            <a:r>
              <a:rPr lang="en-US" dirty="0"/>
              <a:t>Contexte organisationnel</a:t>
            </a:r>
          </a:p>
          <a:p>
            <a:pPr marL="0" indent="0" eaLnBrk="1" hangingPunct="1">
              <a:buFont typeface="Arial" charset="0"/>
              <a:buNone/>
            </a:pPr>
            <a:r>
              <a:rPr lang="en-US" sz="2800" dirty="0">
                <a:solidFill>
                  <a:srgbClr val="0067B4"/>
                </a:solidFill>
              </a:rPr>
              <a:t>Toute chose interne à l'organisme ou au maillon santé qui ne fait pas uniquement partie du modèle de soins intégrés ou de l'intervention.</a:t>
            </a:r>
          </a:p>
          <a:p>
            <a:pPr marL="0" indent="0" eaLnBrk="1" hangingPunct="1">
              <a:buFont typeface="Arial" charset="0"/>
              <a:buNone/>
            </a:pPr>
            <a:endParaRPr lang="fr-CA" sz="1800" dirty="0">
              <a:solidFill>
                <a:srgbClr val="89AAD3"/>
              </a:solidFill>
              <a:ea typeface="ヒラギノ角ゴ Pro W3" charset="0"/>
              <a:cs typeface="ヒラギノ角ゴ Pro W3" charset="0"/>
            </a:endParaRPr>
          </a:p>
          <a:p>
            <a:pPr marL="0" indent="0" eaLnBrk="1" hangingPunct="1">
              <a:buFont typeface="Arial" charset="0"/>
              <a:buNone/>
            </a:pPr>
            <a:r>
              <a:rPr lang="en-US" dirty="0"/>
              <a:t>Compétences organisationnelles</a:t>
            </a:r>
          </a:p>
          <a:p>
            <a:pPr marL="0" indent="0" eaLnBrk="1" hangingPunct="1">
              <a:buFont typeface="Arial" charset="0"/>
              <a:buNone/>
            </a:pPr>
            <a:r>
              <a:rPr lang="en-US" sz="2800" dirty="0">
                <a:solidFill>
                  <a:srgbClr val="0070C0"/>
                </a:solidFill>
              </a:rPr>
              <a:t>Capacité et compétence d'un organisme ou d'un maillon santé à exécuter des activités en vue de l'intégration des soins.</a:t>
            </a:r>
          </a:p>
          <a:p>
            <a:pPr marL="0" indent="0" eaLnBrk="1" hangingPunct="1">
              <a:buFont typeface="Arial" charset="0"/>
              <a:buNone/>
            </a:pPr>
            <a:endParaRPr lang="fr-CA" sz="2800" dirty="0">
              <a:solidFill>
                <a:srgbClr val="89AAD3"/>
              </a:solidFill>
              <a:ea typeface="ヒラギノ角ゴ Pro W3" charset="0"/>
              <a:cs typeface="ヒラギノ角ゴ Pro W3" charset="0"/>
            </a:endParaRPr>
          </a:p>
          <a:p>
            <a:pPr marL="0" indent="0" eaLnBrk="1" hangingPunct="1">
              <a:buFont typeface="Arial" charset="0"/>
              <a:buNone/>
            </a:pPr>
            <a:endParaRPr lang="fr-CA" b="1" dirty="0">
              <a:ea typeface="ヒラギノ角ゴ Pro W3" charset="0"/>
              <a:cs typeface="ヒラギノ角ゴ Pro W3" charset="0"/>
            </a:endParaRPr>
          </a:p>
          <a:p>
            <a:pPr marL="0" indent="0" eaLnBrk="1" hangingPunct="1">
              <a:buFont typeface="Arial" charset="0"/>
              <a:buNone/>
            </a:pPr>
            <a:endParaRPr lang="fr-CA" b="1" dirty="0">
              <a:ea typeface="ヒラギノ角ゴ Pro W3" charset="0"/>
              <a:cs typeface="ヒラギノ角ゴ Pro W3" charset="0"/>
            </a:endParaRPr>
          </a:p>
        </p:txBody>
      </p:sp>
      <p:sp>
        <p:nvSpPr>
          <p:cNvPr id="24579" name="Slide Number Placeholder 3"/>
          <p:cNvSpPr>
            <a:spLocks noGrp="1"/>
          </p:cNvSpPr>
          <p:nvPr>
            <p:ph type="sldNum" sz="quarter" idx="4294967295"/>
          </p:nvPr>
        </p:nvSpPr>
        <p:spPr bwMode="auto">
          <a:xfrm>
            <a:off x="6978650" y="656907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ヒラギノ角ゴ Pro W3" charset="0"/>
                <a:cs typeface="ヒラギノ角ゴ Pro W3" charset="0"/>
              </a:defRPr>
            </a:lvl1pPr>
            <a:lvl2pPr>
              <a:defRPr sz="2800">
                <a:solidFill>
                  <a:schemeClr val="tx1"/>
                </a:solidFill>
                <a:latin typeface="Arial" charset="0"/>
                <a:ea typeface="ヒラギノ角ゴ Pro W3" charset="0"/>
                <a:cs typeface="ヒラギノ角ゴ Pro W3" charset="0"/>
              </a:defRPr>
            </a:lvl2pPr>
            <a:lvl3pPr marL="1143000">
              <a:defRPr sz="2600">
                <a:solidFill>
                  <a:schemeClr val="tx1"/>
                </a:solidFill>
                <a:latin typeface="Arial" charset="0"/>
                <a:ea typeface="ヒラギノ角ゴ Pro W3" charset="0"/>
                <a:cs typeface="ヒラギノ角ゴ Pro W3" charset="0"/>
              </a:defRPr>
            </a:lvl3pPr>
            <a:lvl4pPr marL="1600200">
              <a:defRPr sz="2000">
                <a:solidFill>
                  <a:schemeClr val="tx1"/>
                </a:solidFill>
                <a:latin typeface="Arial" charset="0"/>
                <a:ea typeface="ヒラギノ角ゴ Pro W3" charset="0"/>
                <a:cs typeface="ヒラギノ角ゴ Pro W3" charset="0"/>
              </a:defRPr>
            </a:lvl4pPr>
            <a:lvl5pPr marL="2057400">
              <a:defRPr sz="2000">
                <a:solidFill>
                  <a:schemeClr val="tx1"/>
                </a:solidFill>
                <a:latin typeface="Arial" charset="0"/>
                <a:ea typeface="ヒラギノ角ゴ Pro W3" charset="0"/>
                <a:cs typeface="ヒラギノ角ゴ Pro W3" charset="0"/>
              </a:defRPr>
            </a:lvl5pPr>
            <a:lvl6pPr marL="2514600" eaLnBrk="0" hangingPunct="0">
              <a:buFont typeface="Wingdings" charset="0"/>
              <a:defRPr sz="2000">
                <a:solidFill>
                  <a:schemeClr val="tx1"/>
                </a:solidFill>
                <a:latin typeface="Arial" charset="0"/>
                <a:ea typeface="ヒラギノ角ゴ Pro W3" charset="0"/>
                <a:cs typeface="ヒラギノ角ゴ Pro W3" charset="0"/>
              </a:defRPr>
            </a:lvl6pPr>
            <a:lvl7pPr marL="2971800" eaLnBrk="0" hangingPunct="0">
              <a:buFont typeface="Wingdings" charset="0"/>
              <a:defRPr sz="2000">
                <a:solidFill>
                  <a:schemeClr val="tx1"/>
                </a:solidFill>
                <a:latin typeface="Arial" charset="0"/>
                <a:ea typeface="ヒラギノ角ゴ Pro W3" charset="0"/>
                <a:cs typeface="ヒラギノ角ゴ Pro W3" charset="0"/>
              </a:defRPr>
            </a:lvl7pPr>
            <a:lvl8pPr marL="3429000" eaLnBrk="0" hangingPunct="0">
              <a:buFont typeface="Wingdings" charset="0"/>
              <a:defRPr sz="2000">
                <a:solidFill>
                  <a:schemeClr val="tx1"/>
                </a:solidFill>
                <a:latin typeface="Arial" charset="0"/>
                <a:ea typeface="ヒラギノ角ゴ Pro W3" charset="0"/>
                <a:cs typeface="ヒラギノ角ゴ Pro W3" charset="0"/>
              </a:defRPr>
            </a:lvl8pPr>
            <a:lvl9pPr marL="3886200" eaLnBrk="0" hangingPunct="0">
              <a:buFont typeface="Wingdings" charset="0"/>
              <a:defRPr sz="2000">
                <a:solidFill>
                  <a:schemeClr val="tx1"/>
                </a:solidFill>
                <a:latin typeface="Arial" charset="0"/>
                <a:ea typeface="ヒラギノ角ゴ Pro W3" charset="0"/>
                <a:cs typeface="ヒラギノ角ゴ Pro W3" charset="0"/>
              </a:defRPr>
            </a:lvl9pPr>
          </a:lstStyle>
          <a:p>
            <a:fld id="{753B03E1-7AD8-1441-9FA1-F7F8FAFEDB78}" type="slidenum">
              <a:rPr lang="en-US" sz="1100">
                <a:solidFill>
                  <a:schemeClr val="bg1"/>
                </a:solidFill>
                <a:latin typeface="Calibri" charset="0"/>
              </a:rPr>
              <a:pPr/>
              <a:t>20</a:t>
            </a:fld>
            <a:endParaRPr lang="fr-CA" sz="1100">
              <a:solidFill>
                <a:schemeClr val="bg1"/>
              </a:solidFill>
              <a:latin typeface="Calibri" charset="0"/>
            </a:endParaRPr>
          </a:p>
        </p:txBody>
      </p:sp>
      <p:sp>
        <p:nvSpPr>
          <p:cNvPr id="24580" name="Title 1"/>
          <p:cNvSpPr>
            <a:spLocks noGrp="1"/>
          </p:cNvSpPr>
          <p:nvPr>
            <p:ph type="title"/>
          </p:nvPr>
        </p:nvSpPr>
        <p:spPr>
          <a:xfrm>
            <a:off x="0" y="112088"/>
            <a:ext cx="7010400" cy="685800"/>
          </a:xfrm>
        </p:spPr>
        <p:txBody>
          <a:bodyPr/>
          <a:lstStyle/>
          <a:p>
            <a:pPr algn="l"/>
            <a:r>
              <a:rPr lang="en-US" sz="4000" b="1" dirty="0" smtClean="0">
                <a:latin typeface="+mn-lt"/>
              </a:rPr>
              <a:t>1. </a:t>
            </a:r>
            <a:r>
              <a:rPr b="1" dirty="0" smtClean="0"/>
              <a:t>Études de cas</a:t>
            </a:r>
            <a:endParaRPr lang="fr-CA" sz="4000" b="1" dirty="0">
              <a:ea typeface="ヒラギノ角ゴ Pro W3" charset="0"/>
              <a:cs typeface="ヒラギノ角ゴ Pro W3" charset="0"/>
            </a:endParaRPr>
          </a:p>
        </p:txBody>
      </p:sp>
    </p:spTree>
    <p:extLst>
      <p:ext uri="{BB962C8B-B14F-4D97-AF65-F5344CB8AC3E}">
        <p14:creationId xmlns:p14="http://schemas.microsoft.com/office/powerpoint/2010/main" val="25658646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0" y="18865"/>
            <a:ext cx="9144000"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75702B"/>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rgbClr val="75702B"/>
                </a:solidFill>
                <a:latin typeface="Calibri" charset="0"/>
                <a:ea typeface="MS PGothic" panose="020B0600070205080204" pitchFamily="34" charset="-128"/>
                <a:cs typeface="MS PGothic" charset="0"/>
              </a:defRPr>
            </a:lvl2pPr>
            <a:lvl3pPr algn="ctr" rtl="0" eaLnBrk="0" fontAlgn="base" hangingPunct="0">
              <a:spcBef>
                <a:spcPct val="0"/>
              </a:spcBef>
              <a:spcAft>
                <a:spcPct val="0"/>
              </a:spcAft>
              <a:defRPr sz="4400">
                <a:solidFill>
                  <a:srgbClr val="75702B"/>
                </a:solidFill>
                <a:latin typeface="Calibri" charset="0"/>
                <a:ea typeface="MS PGothic" panose="020B0600070205080204" pitchFamily="34" charset="-128"/>
                <a:cs typeface="MS PGothic" charset="0"/>
              </a:defRPr>
            </a:lvl3pPr>
            <a:lvl4pPr algn="ctr" rtl="0" eaLnBrk="0" fontAlgn="base" hangingPunct="0">
              <a:spcBef>
                <a:spcPct val="0"/>
              </a:spcBef>
              <a:spcAft>
                <a:spcPct val="0"/>
              </a:spcAft>
              <a:defRPr sz="4400">
                <a:solidFill>
                  <a:srgbClr val="75702B"/>
                </a:solidFill>
                <a:latin typeface="Calibri" charset="0"/>
                <a:ea typeface="MS PGothic" panose="020B0600070205080204" pitchFamily="34" charset="-128"/>
                <a:cs typeface="MS PGothic" charset="0"/>
              </a:defRPr>
            </a:lvl4pPr>
            <a:lvl5pPr algn="ctr" rtl="0" eaLnBrk="0" fontAlgn="base" hangingPunct="0">
              <a:spcBef>
                <a:spcPct val="0"/>
              </a:spcBef>
              <a:spcAft>
                <a:spcPct val="0"/>
              </a:spcAft>
              <a:defRPr sz="4400">
                <a:solidFill>
                  <a:srgbClr val="75702B"/>
                </a:solidFill>
                <a:latin typeface="Calibri" charset="0"/>
                <a:ea typeface="MS PGothic" panose="020B0600070205080204" pitchFamily="34" charset="-128"/>
                <a:cs typeface="MS PGothic" charset="0"/>
              </a:defRPr>
            </a:lvl5pPr>
            <a:lvl6pPr marL="457200" algn="ctr" rtl="0" fontAlgn="base">
              <a:spcBef>
                <a:spcPct val="0"/>
              </a:spcBef>
              <a:spcAft>
                <a:spcPct val="0"/>
              </a:spcAft>
              <a:defRPr sz="4400">
                <a:solidFill>
                  <a:srgbClr val="75702B"/>
                </a:solidFill>
                <a:latin typeface="Calibri" charset="0"/>
              </a:defRPr>
            </a:lvl6pPr>
            <a:lvl7pPr marL="914400" algn="ctr" rtl="0" fontAlgn="base">
              <a:spcBef>
                <a:spcPct val="0"/>
              </a:spcBef>
              <a:spcAft>
                <a:spcPct val="0"/>
              </a:spcAft>
              <a:defRPr sz="4400">
                <a:solidFill>
                  <a:srgbClr val="75702B"/>
                </a:solidFill>
                <a:latin typeface="Calibri" charset="0"/>
              </a:defRPr>
            </a:lvl7pPr>
            <a:lvl8pPr marL="1371600" algn="ctr" rtl="0" fontAlgn="base">
              <a:spcBef>
                <a:spcPct val="0"/>
              </a:spcBef>
              <a:spcAft>
                <a:spcPct val="0"/>
              </a:spcAft>
              <a:defRPr sz="4400">
                <a:solidFill>
                  <a:srgbClr val="75702B"/>
                </a:solidFill>
                <a:latin typeface="Calibri" charset="0"/>
              </a:defRPr>
            </a:lvl8pPr>
            <a:lvl9pPr marL="1828800" algn="ctr" rtl="0" fontAlgn="base">
              <a:spcBef>
                <a:spcPct val="0"/>
              </a:spcBef>
              <a:spcAft>
                <a:spcPct val="0"/>
              </a:spcAft>
              <a:defRPr sz="4400">
                <a:solidFill>
                  <a:srgbClr val="75702B"/>
                </a:solidFill>
                <a:latin typeface="Calibri" charset="0"/>
              </a:defRPr>
            </a:lvl9pPr>
          </a:lstStyle>
          <a:p>
            <a:pPr algn="l"/>
            <a:r>
              <a:rPr lang="en-US" sz="3600" b="1" dirty="0"/>
              <a:t>1. Études de cas : Cadre de travail du CCIC</a:t>
            </a:r>
            <a:endParaRPr lang="fr-CA" sz="3600" b="1" dirty="0">
              <a:ea typeface="ヒラギノ角ゴ Pro W3" charset="0"/>
              <a:cs typeface="ヒラギノ角ゴ Pro W3" charset="0"/>
            </a:endParaRPr>
          </a:p>
        </p:txBody>
      </p:sp>
      <p:pic>
        <p:nvPicPr>
          <p:cNvPr id="2" name="Picture 1"/>
          <p:cNvPicPr>
            <a:picLocks noChangeAspect="1"/>
          </p:cNvPicPr>
          <p:nvPr/>
        </p:nvPicPr>
        <p:blipFill>
          <a:blip r:embed="rId3"/>
          <a:stretch>
            <a:fillRect/>
          </a:stretch>
        </p:blipFill>
        <p:spPr>
          <a:xfrm>
            <a:off x="312759" y="2091127"/>
            <a:ext cx="8518481" cy="3137129"/>
          </a:xfrm>
          <a:prstGeom prst="rect">
            <a:avLst/>
          </a:prstGeom>
        </p:spPr>
      </p:pic>
    </p:spTree>
    <p:extLst>
      <p:ext uri="{BB962C8B-B14F-4D97-AF65-F5344CB8AC3E}">
        <p14:creationId xmlns:p14="http://schemas.microsoft.com/office/powerpoint/2010/main" val="749287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 y="152400"/>
            <a:ext cx="8229600" cy="685800"/>
          </a:xfrm>
        </p:spPr>
        <p:txBody>
          <a:bodyPr rtlCol="0">
            <a:normAutofit fontScale="90000"/>
          </a:bodyPr>
          <a:lstStyle/>
          <a:p>
            <a:pPr algn="l" eaLnBrk="1" fontAlgn="auto" hangingPunct="1">
              <a:spcAft>
                <a:spcPts val="0"/>
              </a:spcAft>
              <a:defRPr/>
            </a:pPr>
            <a:r>
              <a:rPr lang="en-US" b="1" dirty="0"/>
              <a:t>1. Études de cas : Méthodes</a:t>
            </a:r>
            <a:endParaRPr lang="fr-CA" b="1" dirty="0">
              <a:ea typeface="+mj-ea"/>
              <a:cs typeface="+mj-cs"/>
            </a:endParaRPr>
          </a:p>
        </p:txBody>
      </p:sp>
      <p:sp>
        <p:nvSpPr>
          <p:cNvPr id="6758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3F6075"/>
                </a:solidFill>
                <a:latin typeface="Calibri" charset="0"/>
                <a:ea typeface="MS PGothic" charset="0"/>
                <a:cs typeface="MS PGothic" charset="0"/>
              </a:defRPr>
            </a:lvl1pPr>
            <a:lvl2pPr>
              <a:defRPr sz="2800">
                <a:solidFill>
                  <a:srgbClr val="3F6075"/>
                </a:solidFill>
                <a:latin typeface="Calibri" charset="0"/>
                <a:ea typeface="MS PGothic" charset="0"/>
                <a:cs typeface="MS PGothic" charset="0"/>
              </a:defRPr>
            </a:lvl2pPr>
            <a:lvl3pPr>
              <a:defRPr sz="2400">
                <a:solidFill>
                  <a:srgbClr val="3F6075"/>
                </a:solidFill>
                <a:latin typeface="Calibri" charset="0"/>
                <a:ea typeface="MS PGothic" charset="0"/>
                <a:cs typeface="MS PGothic" charset="0"/>
              </a:defRPr>
            </a:lvl3pPr>
            <a:lvl4pPr>
              <a:defRPr sz="2000">
                <a:solidFill>
                  <a:srgbClr val="3F6075"/>
                </a:solidFill>
                <a:latin typeface="Calibri" charset="0"/>
                <a:ea typeface="MS PGothic" charset="0"/>
                <a:cs typeface="MS PGothic" charset="0"/>
              </a:defRPr>
            </a:lvl4pPr>
            <a:lvl5pPr>
              <a:defRPr sz="2000">
                <a:solidFill>
                  <a:srgbClr val="3F6075"/>
                </a:solidFill>
                <a:latin typeface="Calibri" charset="0"/>
                <a:ea typeface="MS PGothic" charset="0"/>
                <a:cs typeface="MS PGothic" charset="0"/>
              </a:defRPr>
            </a:lvl5pPr>
            <a:lvl6pPr eaLnBrk="0" fontAlgn="base" hangingPunct="0">
              <a:spcAft>
                <a:spcPct val="0"/>
              </a:spcAft>
              <a:buFont typeface="Arial" charset="0"/>
              <a:buChar char="»"/>
              <a:defRPr sz="2000">
                <a:solidFill>
                  <a:srgbClr val="3F6075"/>
                </a:solidFill>
                <a:latin typeface="Calibri" charset="0"/>
                <a:ea typeface="MS PGothic" charset="0"/>
                <a:cs typeface="MS PGothic" charset="0"/>
              </a:defRPr>
            </a:lvl6pPr>
            <a:lvl7pPr eaLnBrk="0" fontAlgn="base" hangingPunct="0">
              <a:spcAft>
                <a:spcPct val="0"/>
              </a:spcAft>
              <a:buFont typeface="Arial" charset="0"/>
              <a:buChar char="»"/>
              <a:defRPr sz="2000">
                <a:solidFill>
                  <a:srgbClr val="3F6075"/>
                </a:solidFill>
                <a:latin typeface="Calibri" charset="0"/>
                <a:ea typeface="MS PGothic" charset="0"/>
                <a:cs typeface="MS PGothic" charset="0"/>
              </a:defRPr>
            </a:lvl7pPr>
            <a:lvl8pPr eaLnBrk="0" fontAlgn="base" hangingPunct="0">
              <a:spcAft>
                <a:spcPct val="0"/>
              </a:spcAft>
              <a:buFont typeface="Arial" charset="0"/>
              <a:buChar char="»"/>
              <a:defRPr sz="2000">
                <a:solidFill>
                  <a:srgbClr val="3F6075"/>
                </a:solidFill>
                <a:latin typeface="Calibri" charset="0"/>
                <a:ea typeface="MS PGothic" charset="0"/>
                <a:cs typeface="MS PGothic" charset="0"/>
              </a:defRPr>
            </a:lvl8pPr>
            <a:lvl9pPr eaLnBrk="0" fontAlgn="base" hangingPunct="0">
              <a:spcAft>
                <a:spcPct val="0"/>
              </a:spcAft>
              <a:buFont typeface="Arial" charset="0"/>
              <a:buChar char="»"/>
              <a:defRPr sz="2000">
                <a:solidFill>
                  <a:srgbClr val="3F6075"/>
                </a:solidFill>
                <a:latin typeface="Calibri" charset="0"/>
                <a:ea typeface="MS PGothic" charset="0"/>
                <a:cs typeface="MS PGothic" charset="0"/>
              </a:defRPr>
            </a:lvl9pPr>
          </a:lstStyle>
          <a:p>
            <a:fld id="{21F89CF1-5E6F-724D-B7C7-5AB964884824}" type="slidenum">
              <a:rPr lang="en-US" sz="1100"/>
              <a:pPr/>
              <a:t>22</a:t>
            </a:fld>
            <a:endParaRPr lang="fr-CA" sz="1100"/>
          </a:p>
        </p:txBody>
      </p:sp>
      <p:sp>
        <p:nvSpPr>
          <p:cNvPr id="67588" name="Content Placeholder 2"/>
          <p:cNvSpPr>
            <a:spLocks noGrp="1"/>
          </p:cNvSpPr>
          <p:nvPr>
            <p:ph idx="1"/>
          </p:nvPr>
        </p:nvSpPr>
        <p:spPr>
          <a:xfrm>
            <a:off x="457200" y="1513211"/>
            <a:ext cx="8229600" cy="3967163"/>
          </a:xfrm>
        </p:spPr>
        <p:txBody>
          <a:bodyPr/>
          <a:lstStyle/>
          <a:p>
            <a:pPr marL="514350" indent="-514350">
              <a:buFont typeface="+mj-lt"/>
              <a:buAutoNum type="arabicPeriod"/>
            </a:pPr>
            <a:r>
              <a:rPr lang="en-US" sz="2800" dirty="0" smtClean="0">
                <a:latin typeface="Calibri" charset="0"/>
              </a:rPr>
              <a:t>Entretiens</a:t>
            </a:r>
          </a:p>
          <a:p>
            <a:pPr lvl="1">
              <a:buFont typeface="Arial" panose="020B0604020202020204" pitchFamily="34" charset="0"/>
              <a:buChar char="•"/>
            </a:pPr>
            <a:r>
              <a:rPr lang="en-US" sz="2400" dirty="0" smtClean="0">
                <a:latin typeface="Calibri" charset="0"/>
              </a:rPr>
              <a:t>Entretiens d'une heure avec les dirigeants/gestionnaires et les fournisseurs (cliniciens, coordonnateurs de soins) </a:t>
            </a:r>
          </a:p>
          <a:p>
            <a:pPr marL="514350" indent="-514350">
              <a:buFont typeface="+mj-lt"/>
              <a:buAutoNum type="arabicPeriod"/>
            </a:pPr>
            <a:r>
              <a:rPr lang="en-US" sz="2800" dirty="0" smtClean="0">
                <a:latin typeface="Calibri" charset="0"/>
              </a:rPr>
              <a:t>Sondages de suivi</a:t>
            </a:r>
          </a:p>
          <a:p>
            <a:pPr marL="914400" lvl="1" indent="-514350">
              <a:buFont typeface="Arial" panose="020B0604020202020204" pitchFamily="34" charset="0"/>
              <a:buChar char="•"/>
            </a:pPr>
            <a:r>
              <a:rPr lang="en-US" sz="2400" dirty="0" smtClean="0">
                <a:latin typeface="Calibri" charset="0"/>
              </a:rPr>
              <a:t>Entretiens de 30 à 40 minutes avec les participants</a:t>
            </a:r>
          </a:p>
          <a:p>
            <a:pPr marL="514350" indent="-514350">
              <a:buFont typeface="+mj-lt"/>
              <a:buAutoNum type="arabicPeriod"/>
            </a:pPr>
            <a:r>
              <a:rPr lang="en-US" sz="2800" dirty="0" smtClean="0">
                <a:latin typeface="Calibri" charset="0"/>
              </a:rPr>
              <a:t>Sondages courts</a:t>
            </a:r>
          </a:p>
          <a:p>
            <a:pPr marL="914400" lvl="1" indent="-514350">
              <a:buFont typeface="Arial" panose="020B0604020202020204" pitchFamily="34" charset="0"/>
              <a:buChar char="•"/>
            </a:pPr>
            <a:r>
              <a:rPr lang="en-US" sz="2400" dirty="0" smtClean="0">
                <a:latin typeface="Calibri" charset="0"/>
              </a:rPr>
              <a:t>Sondage de 10 à 15 minutes effectué auprès de tous les membres du maillon santé</a:t>
            </a:r>
          </a:p>
          <a:p>
            <a:pPr marL="514350" indent="-514350">
              <a:buFont typeface="+mj-lt"/>
              <a:buAutoNum type="arabicPeriod"/>
            </a:pPr>
            <a:r>
              <a:rPr lang="en-US" sz="2800" dirty="0" smtClean="0">
                <a:latin typeface="Calibri" charset="0"/>
              </a:rPr>
              <a:t>Analyse des documents</a:t>
            </a:r>
          </a:p>
          <a:p>
            <a:pPr marL="914400" lvl="1" indent="-514350">
              <a:buFont typeface="Arial" panose="020B0604020202020204" pitchFamily="34" charset="0"/>
              <a:buChar char="•"/>
            </a:pPr>
            <a:r>
              <a:rPr lang="en-US" sz="2400" dirty="0" smtClean="0">
                <a:latin typeface="Calibri" charset="0"/>
              </a:rPr>
              <a:t>Documents publics et documents partagés par le maillon santé</a:t>
            </a:r>
          </a:p>
        </p:txBody>
      </p:sp>
    </p:spTree>
    <p:extLst>
      <p:ext uri="{BB962C8B-B14F-4D97-AF65-F5344CB8AC3E}">
        <p14:creationId xmlns:p14="http://schemas.microsoft.com/office/powerpoint/2010/main" val="3532545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 y="152400"/>
            <a:ext cx="8229600" cy="685800"/>
          </a:xfrm>
        </p:spPr>
        <p:txBody>
          <a:bodyPr rtlCol="0">
            <a:normAutofit fontScale="90000"/>
          </a:bodyPr>
          <a:lstStyle/>
          <a:p>
            <a:pPr algn="l" eaLnBrk="1" fontAlgn="auto" hangingPunct="1">
              <a:spcAft>
                <a:spcPts val="0"/>
              </a:spcAft>
              <a:defRPr/>
            </a:pPr>
            <a:r>
              <a:rPr lang="en-US" b="1" dirty="0"/>
              <a:t>2. Évaluation quantitative</a:t>
            </a:r>
            <a:endParaRPr lang="fr-CA" b="1" dirty="0">
              <a:ea typeface="+mj-ea"/>
              <a:cs typeface="+mj-cs"/>
            </a:endParaRPr>
          </a:p>
        </p:txBody>
      </p:sp>
      <p:sp>
        <p:nvSpPr>
          <p:cNvPr id="6758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3F6075"/>
                </a:solidFill>
                <a:latin typeface="Calibri" charset="0"/>
                <a:ea typeface="MS PGothic" charset="0"/>
                <a:cs typeface="MS PGothic" charset="0"/>
              </a:defRPr>
            </a:lvl1pPr>
            <a:lvl2pPr>
              <a:defRPr sz="2800">
                <a:solidFill>
                  <a:srgbClr val="3F6075"/>
                </a:solidFill>
                <a:latin typeface="Calibri" charset="0"/>
                <a:ea typeface="MS PGothic" charset="0"/>
                <a:cs typeface="MS PGothic" charset="0"/>
              </a:defRPr>
            </a:lvl2pPr>
            <a:lvl3pPr>
              <a:defRPr sz="2400">
                <a:solidFill>
                  <a:srgbClr val="3F6075"/>
                </a:solidFill>
                <a:latin typeface="Calibri" charset="0"/>
                <a:ea typeface="MS PGothic" charset="0"/>
                <a:cs typeface="MS PGothic" charset="0"/>
              </a:defRPr>
            </a:lvl3pPr>
            <a:lvl4pPr>
              <a:defRPr sz="2000">
                <a:solidFill>
                  <a:srgbClr val="3F6075"/>
                </a:solidFill>
                <a:latin typeface="Calibri" charset="0"/>
                <a:ea typeface="MS PGothic" charset="0"/>
                <a:cs typeface="MS PGothic" charset="0"/>
              </a:defRPr>
            </a:lvl4pPr>
            <a:lvl5pPr>
              <a:defRPr sz="2000">
                <a:solidFill>
                  <a:srgbClr val="3F6075"/>
                </a:solidFill>
                <a:latin typeface="Calibri" charset="0"/>
                <a:ea typeface="MS PGothic" charset="0"/>
                <a:cs typeface="MS PGothic" charset="0"/>
              </a:defRPr>
            </a:lvl5pPr>
            <a:lvl6pPr eaLnBrk="0" fontAlgn="base" hangingPunct="0">
              <a:spcAft>
                <a:spcPct val="0"/>
              </a:spcAft>
              <a:buFont typeface="Arial" charset="0"/>
              <a:buChar char="»"/>
              <a:defRPr sz="2000">
                <a:solidFill>
                  <a:srgbClr val="3F6075"/>
                </a:solidFill>
                <a:latin typeface="Calibri" charset="0"/>
                <a:ea typeface="MS PGothic" charset="0"/>
                <a:cs typeface="MS PGothic" charset="0"/>
              </a:defRPr>
            </a:lvl6pPr>
            <a:lvl7pPr eaLnBrk="0" fontAlgn="base" hangingPunct="0">
              <a:spcAft>
                <a:spcPct val="0"/>
              </a:spcAft>
              <a:buFont typeface="Arial" charset="0"/>
              <a:buChar char="»"/>
              <a:defRPr sz="2000">
                <a:solidFill>
                  <a:srgbClr val="3F6075"/>
                </a:solidFill>
                <a:latin typeface="Calibri" charset="0"/>
                <a:ea typeface="MS PGothic" charset="0"/>
                <a:cs typeface="MS PGothic" charset="0"/>
              </a:defRPr>
            </a:lvl7pPr>
            <a:lvl8pPr eaLnBrk="0" fontAlgn="base" hangingPunct="0">
              <a:spcAft>
                <a:spcPct val="0"/>
              </a:spcAft>
              <a:buFont typeface="Arial" charset="0"/>
              <a:buChar char="»"/>
              <a:defRPr sz="2000">
                <a:solidFill>
                  <a:srgbClr val="3F6075"/>
                </a:solidFill>
                <a:latin typeface="Calibri" charset="0"/>
                <a:ea typeface="MS PGothic" charset="0"/>
                <a:cs typeface="MS PGothic" charset="0"/>
              </a:defRPr>
            </a:lvl8pPr>
            <a:lvl9pPr eaLnBrk="0" fontAlgn="base" hangingPunct="0">
              <a:spcAft>
                <a:spcPct val="0"/>
              </a:spcAft>
              <a:buFont typeface="Arial" charset="0"/>
              <a:buChar char="»"/>
              <a:defRPr sz="2000">
                <a:solidFill>
                  <a:srgbClr val="3F6075"/>
                </a:solidFill>
                <a:latin typeface="Calibri" charset="0"/>
                <a:ea typeface="MS PGothic" charset="0"/>
                <a:cs typeface="MS PGothic" charset="0"/>
              </a:defRPr>
            </a:lvl9pPr>
          </a:lstStyle>
          <a:p>
            <a:fld id="{21F89CF1-5E6F-724D-B7C7-5AB964884824}" type="slidenum">
              <a:rPr lang="en-US" sz="1100"/>
              <a:pPr/>
              <a:t>23</a:t>
            </a:fld>
            <a:endParaRPr lang="fr-CA" sz="1100"/>
          </a:p>
        </p:txBody>
      </p:sp>
      <p:sp>
        <p:nvSpPr>
          <p:cNvPr id="67588" name="Content Placeholder 2"/>
          <p:cNvSpPr>
            <a:spLocks noGrp="1"/>
          </p:cNvSpPr>
          <p:nvPr>
            <p:ph idx="1"/>
          </p:nvPr>
        </p:nvSpPr>
        <p:spPr>
          <a:xfrm>
            <a:off x="457200" y="1640211"/>
            <a:ext cx="8229600" cy="3967163"/>
          </a:xfrm>
        </p:spPr>
        <p:txBody>
          <a:bodyPr/>
          <a:lstStyle/>
          <a:p>
            <a:pPr marL="0" indent="0">
              <a:spcAft>
                <a:spcPts val="600"/>
              </a:spcAft>
              <a:buNone/>
            </a:pPr>
            <a:r>
              <a:rPr lang="en-US" sz="2800" b="1" dirty="0" smtClean="0">
                <a:latin typeface="Calibri" charset="0"/>
              </a:rPr>
              <a:t>Évaluation comparative de l'efficacité</a:t>
            </a:r>
          </a:p>
          <a:p>
            <a:pPr>
              <a:spcAft>
                <a:spcPts val="600"/>
              </a:spcAft>
            </a:pPr>
            <a:r>
              <a:rPr lang="en-US" sz="2800" dirty="0">
                <a:latin typeface="Calibri" charset="0"/>
              </a:rPr>
              <a:t>Évaluation du patient (résultats) par rapport à des cohortes de référence à l'aide des données de l'ICES.</a:t>
            </a:r>
            <a:endParaRPr lang="fr-CA" sz="2800" dirty="0" smtClean="0">
              <a:latin typeface="Calibri" charset="0"/>
              <a:ea typeface="MS PGothic" charset="0"/>
            </a:endParaRPr>
          </a:p>
          <a:p>
            <a:r>
              <a:rPr lang="en-US" sz="2800" dirty="0" smtClean="0">
                <a:latin typeface="Calibri" charset="0"/>
              </a:rPr>
              <a:t>Mesurer l'incidence des maillons santé sur : </a:t>
            </a:r>
          </a:p>
          <a:p>
            <a:pPr marL="1068388" indent="-442913"/>
            <a:r>
              <a:rPr lang="en-US" sz="2000" dirty="0" smtClean="0">
                <a:latin typeface="Calibri" charset="0"/>
              </a:rPr>
              <a:t>les hospitalisations pour soins actifs;</a:t>
            </a:r>
          </a:p>
          <a:p>
            <a:pPr marL="1068388" indent="-442913"/>
            <a:r>
              <a:rPr lang="en-US" sz="2000" dirty="0" smtClean="0">
                <a:latin typeface="Calibri" charset="0"/>
              </a:rPr>
              <a:t>les consultations aux urgences;</a:t>
            </a:r>
          </a:p>
          <a:p>
            <a:pPr marL="1068388" indent="-442913"/>
            <a:r>
              <a:rPr lang="en-US" sz="2000" dirty="0" smtClean="0">
                <a:latin typeface="Calibri" charset="0"/>
              </a:rPr>
              <a:t>l'utilisation d'autres services de santé (p. ex., soins à domicile et soins primaires).</a:t>
            </a:r>
          </a:p>
          <a:p>
            <a:pPr marL="1068388" indent="-442913"/>
            <a:r>
              <a:rPr lang="en-US" sz="2000" dirty="0" smtClean="0">
                <a:latin typeface="Calibri" charset="0"/>
              </a:rPr>
              <a:t>Coûts totaux du système de santé</a:t>
            </a:r>
          </a:p>
        </p:txBody>
      </p:sp>
    </p:spTree>
    <p:extLst>
      <p:ext uri="{BB962C8B-B14F-4D97-AF65-F5344CB8AC3E}">
        <p14:creationId xmlns:p14="http://schemas.microsoft.com/office/powerpoint/2010/main" val="3670567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1" y="152400"/>
            <a:ext cx="8899581" cy="685800"/>
          </a:xfrm>
        </p:spPr>
        <p:txBody>
          <a:bodyPr rtlCol="0">
            <a:normAutofit fontScale="90000"/>
          </a:bodyPr>
          <a:lstStyle/>
          <a:p>
            <a:pPr algn="l" eaLnBrk="1" fontAlgn="auto" hangingPunct="1">
              <a:spcAft>
                <a:spcPts val="0"/>
              </a:spcAft>
              <a:defRPr/>
            </a:pPr>
            <a:r>
              <a:rPr lang="en-US" b="1" dirty="0"/>
              <a:t>2. Évaluation quantitative</a:t>
            </a:r>
            <a:endParaRPr lang="fr-CA" b="1" dirty="0">
              <a:ea typeface="+mj-ea"/>
              <a:cs typeface="+mj-cs"/>
            </a:endParaRPr>
          </a:p>
        </p:txBody>
      </p:sp>
      <p:sp>
        <p:nvSpPr>
          <p:cNvPr id="6758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3F6075"/>
                </a:solidFill>
                <a:latin typeface="Calibri" charset="0"/>
                <a:ea typeface="MS PGothic" charset="0"/>
                <a:cs typeface="MS PGothic" charset="0"/>
              </a:defRPr>
            </a:lvl1pPr>
            <a:lvl2pPr>
              <a:defRPr sz="2800">
                <a:solidFill>
                  <a:srgbClr val="3F6075"/>
                </a:solidFill>
                <a:latin typeface="Calibri" charset="0"/>
                <a:ea typeface="MS PGothic" charset="0"/>
                <a:cs typeface="MS PGothic" charset="0"/>
              </a:defRPr>
            </a:lvl2pPr>
            <a:lvl3pPr>
              <a:defRPr sz="2400">
                <a:solidFill>
                  <a:srgbClr val="3F6075"/>
                </a:solidFill>
                <a:latin typeface="Calibri" charset="0"/>
                <a:ea typeface="MS PGothic" charset="0"/>
                <a:cs typeface="MS PGothic" charset="0"/>
              </a:defRPr>
            </a:lvl3pPr>
            <a:lvl4pPr>
              <a:defRPr sz="2000">
                <a:solidFill>
                  <a:srgbClr val="3F6075"/>
                </a:solidFill>
                <a:latin typeface="Calibri" charset="0"/>
                <a:ea typeface="MS PGothic" charset="0"/>
                <a:cs typeface="MS PGothic" charset="0"/>
              </a:defRPr>
            </a:lvl4pPr>
            <a:lvl5pPr>
              <a:defRPr sz="2000">
                <a:solidFill>
                  <a:srgbClr val="3F6075"/>
                </a:solidFill>
                <a:latin typeface="Calibri" charset="0"/>
                <a:ea typeface="MS PGothic" charset="0"/>
                <a:cs typeface="MS PGothic" charset="0"/>
              </a:defRPr>
            </a:lvl5pPr>
            <a:lvl6pPr eaLnBrk="0" fontAlgn="base" hangingPunct="0">
              <a:spcAft>
                <a:spcPct val="0"/>
              </a:spcAft>
              <a:buFont typeface="Arial" charset="0"/>
              <a:buChar char="»"/>
              <a:defRPr sz="2000">
                <a:solidFill>
                  <a:srgbClr val="3F6075"/>
                </a:solidFill>
                <a:latin typeface="Calibri" charset="0"/>
                <a:ea typeface="MS PGothic" charset="0"/>
                <a:cs typeface="MS PGothic" charset="0"/>
              </a:defRPr>
            </a:lvl6pPr>
            <a:lvl7pPr eaLnBrk="0" fontAlgn="base" hangingPunct="0">
              <a:spcAft>
                <a:spcPct val="0"/>
              </a:spcAft>
              <a:buFont typeface="Arial" charset="0"/>
              <a:buChar char="»"/>
              <a:defRPr sz="2000">
                <a:solidFill>
                  <a:srgbClr val="3F6075"/>
                </a:solidFill>
                <a:latin typeface="Calibri" charset="0"/>
                <a:ea typeface="MS PGothic" charset="0"/>
                <a:cs typeface="MS PGothic" charset="0"/>
              </a:defRPr>
            </a:lvl7pPr>
            <a:lvl8pPr eaLnBrk="0" fontAlgn="base" hangingPunct="0">
              <a:spcAft>
                <a:spcPct val="0"/>
              </a:spcAft>
              <a:buFont typeface="Arial" charset="0"/>
              <a:buChar char="»"/>
              <a:defRPr sz="2000">
                <a:solidFill>
                  <a:srgbClr val="3F6075"/>
                </a:solidFill>
                <a:latin typeface="Calibri" charset="0"/>
                <a:ea typeface="MS PGothic" charset="0"/>
                <a:cs typeface="MS PGothic" charset="0"/>
              </a:defRPr>
            </a:lvl8pPr>
            <a:lvl9pPr eaLnBrk="0" fontAlgn="base" hangingPunct="0">
              <a:spcAft>
                <a:spcPct val="0"/>
              </a:spcAft>
              <a:buFont typeface="Arial" charset="0"/>
              <a:buChar char="»"/>
              <a:defRPr sz="2000">
                <a:solidFill>
                  <a:srgbClr val="3F6075"/>
                </a:solidFill>
                <a:latin typeface="Calibri" charset="0"/>
                <a:ea typeface="MS PGothic" charset="0"/>
                <a:cs typeface="MS PGothic" charset="0"/>
              </a:defRPr>
            </a:lvl9pPr>
          </a:lstStyle>
          <a:p>
            <a:fld id="{21F89CF1-5E6F-724D-B7C7-5AB964884824}" type="slidenum">
              <a:rPr lang="en-US" sz="1100"/>
              <a:pPr/>
              <a:t>24</a:t>
            </a:fld>
            <a:endParaRPr lang="fr-CA" sz="1100"/>
          </a:p>
        </p:txBody>
      </p:sp>
      <p:sp>
        <p:nvSpPr>
          <p:cNvPr id="67588" name="Content Placeholder 2"/>
          <p:cNvSpPr>
            <a:spLocks noGrp="1"/>
          </p:cNvSpPr>
          <p:nvPr>
            <p:ph idx="1"/>
          </p:nvPr>
        </p:nvSpPr>
        <p:spPr>
          <a:xfrm>
            <a:off x="457200" y="1676233"/>
            <a:ext cx="8323598" cy="4525963"/>
          </a:xfrm>
        </p:spPr>
        <p:txBody>
          <a:bodyPr/>
          <a:lstStyle/>
          <a:p>
            <a:pPr marL="514350" indent="-514350">
              <a:buFont typeface="+mj-lt"/>
              <a:buAutoNum type="arabicPeriod"/>
            </a:pPr>
            <a:r>
              <a:rPr lang="en-US" sz="2800" dirty="0" smtClean="0">
                <a:latin typeface="Calibri" charset="0"/>
              </a:rPr>
              <a:t>Identifier les patients du maillon santé dans le registre des patients (fourni par le CASC du Centre)</a:t>
            </a:r>
            <a:endParaRPr lang="fr-CA" sz="2800" dirty="0">
              <a:latin typeface="Calibri" charset="0"/>
              <a:ea typeface="MS PGothic" charset="0"/>
            </a:endParaRPr>
          </a:p>
          <a:p>
            <a:pPr lvl="1">
              <a:buFont typeface="Arial"/>
              <a:buChar char="•"/>
            </a:pPr>
            <a:r>
              <a:rPr lang="en-US" sz="2000" dirty="0" smtClean="0"/>
              <a:t>Identification du patient (n° RASO / code de version, date de naissance, sexe)</a:t>
            </a:r>
          </a:p>
          <a:p>
            <a:pPr lvl="1">
              <a:buFont typeface="Arial"/>
              <a:buChar char="•"/>
            </a:pPr>
            <a:r>
              <a:rPr lang="en-US" sz="2000" dirty="0" smtClean="0"/>
              <a:t>Maillon santé (Centre de North York, région de South Simcoe et de Northern York, région du Sud-Ouest de York)</a:t>
            </a:r>
            <a:endParaRPr lang="fr-CA" sz="2000" dirty="0"/>
          </a:p>
          <a:p>
            <a:pPr lvl="1">
              <a:buFont typeface="Arial"/>
              <a:buChar char="•"/>
            </a:pPr>
            <a:r>
              <a:rPr lang="en-US" sz="2000" dirty="0"/>
              <a:t>Dates des maillons santé (aiguillage, PSC, transition/décès)</a:t>
            </a:r>
            <a:endParaRPr lang="fr-CA" sz="2000" dirty="0"/>
          </a:p>
          <a:p>
            <a:pPr lvl="1">
              <a:buFont typeface="Arial"/>
              <a:buChar char="•"/>
            </a:pPr>
            <a:r>
              <a:rPr lang="en-US" sz="2000" dirty="0"/>
              <a:t>Source d'aiguillage des maillons santé (médecin de famille / aiguillage d'un patient externe, SU d'un hôpital, aiguillage d'un patient hospitalisé, SMU, service communautaire)</a:t>
            </a:r>
          </a:p>
          <a:p>
            <a:pPr lvl="1">
              <a:buFont typeface="Arial"/>
              <a:buChar char="•"/>
            </a:pPr>
            <a:r>
              <a:rPr lang="en-US" sz="2000" dirty="0" smtClean="0"/>
              <a:t>État du participant (actif, en déclin, en transition, décédé)</a:t>
            </a:r>
            <a:endParaRPr lang="fr-CA" sz="2000" dirty="0"/>
          </a:p>
        </p:txBody>
      </p:sp>
    </p:spTree>
    <p:extLst>
      <p:ext uri="{BB962C8B-B14F-4D97-AF65-F5344CB8AC3E}">
        <p14:creationId xmlns:p14="http://schemas.microsoft.com/office/powerpoint/2010/main" val="1565937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1" y="152400"/>
            <a:ext cx="8899581" cy="685800"/>
          </a:xfrm>
        </p:spPr>
        <p:txBody>
          <a:bodyPr rtlCol="0">
            <a:normAutofit fontScale="90000"/>
          </a:bodyPr>
          <a:lstStyle/>
          <a:p>
            <a:pPr algn="l" eaLnBrk="1" fontAlgn="auto" hangingPunct="1">
              <a:spcAft>
                <a:spcPts val="0"/>
              </a:spcAft>
              <a:defRPr/>
            </a:pPr>
            <a:r>
              <a:rPr lang="en-US" b="1" dirty="0"/>
              <a:t>2. Évaluation quantitative</a:t>
            </a:r>
            <a:endParaRPr lang="fr-CA" b="1" dirty="0">
              <a:ea typeface="+mj-ea"/>
              <a:cs typeface="+mj-cs"/>
            </a:endParaRPr>
          </a:p>
        </p:txBody>
      </p:sp>
      <p:sp>
        <p:nvSpPr>
          <p:cNvPr id="6758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3F6075"/>
                </a:solidFill>
                <a:latin typeface="Calibri" charset="0"/>
                <a:ea typeface="MS PGothic" charset="0"/>
                <a:cs typeface="MS PGothic" charset="0"/>
              </a:defRPr>
            </a:lvl1pPr>
            <a:lvl2pPr>
              <a:defRPr sz="2800">
                <a:solidFill>
                  <a:srgbClr val="3F6075"/>
                </a:solidFill>
                <a:latin typeface="Calibri" charset="0"/>
                <a:ea typeface="MS PGothic" charset="0"/>
                <a:cs typeface="MS PGothic" charset="0"/>
              </a:defRPr>
            </a:lvl2pPr>
            <a:lvl3pPr>
              <a:defRPr sz="2400">
                <a:solidFill>
                  <a:srgbClr val="3F6075"/>
                </a:solidFill>
                <a:latin typeface="Calibri" charset="0"/>
                <a:ea typeface="MS PGothic" charset="0"/>
                <a:cs typeface="MS PGothic" charset="0"/>
              </a:defRPr>
            </a:lvl3pPr>
            <a:lvl4pPr>
              <a:defRPr sz="2000">
                <a:solidFill>
                  <a:srgbClr val="3F6075"/>
                </a:solidFill>
                <a:latin typeface="Calibri" charset="0"/>
                <a:ea typeface="MS PGothic" charset="0"/>
                <a:cs typeface="MS PGothic" charset="0"/>
              </a:defRPr>
            </a:lvl4pPr>
            <a:lvl5pPr>
              <a:defRPr sz="2000">
                <a:solidFill>
                  <a:srgbClr val="3F6075"/>
                </a:solidFill>
                <a:latin typeface="Calibri" charset="0"/>
                <a:ea typeface="MS PGothic" charset="0"/>
                <a:cs typeface="MS PGothic" charset="0"/>
              </a:defRPr>
            </a:lvl5pPr>
            <a:lvl6pPr eaLnBrk="0" fontAlgn="base" hangingPunct="0">
              <a:spcAft>
                <a:spcPct val="0"/>
              </a:spcAft>
              <a:buFont typeface="Arial" charset="0"/>
              <a:buChar char="»"/>
              <a:defRPr sz="2000">
                <a:solidFill>
                  <a:srgbClr val="3F6075"/>
                </a:solidFill>
                <a:latin typeface="Calibri" charset="0"/>
                <a:ea typeface="MS PGothic" charset="0"/>
                <a:cs typeface="MS PGothic" charset="0"/>
              </a:defRPr>
            </a:lvl6pPr>
            <a:lvl7pPr eaLnBrk="0" fontAlgn="base" hangingPunct="0">
              <a:spcAft>
                <a:spcPct val="0"/>
              </a:spcAft>
              <a:buFont typeface="Arial" charset="0"/>
              <a:buChar char="»"/>
              <a:defRPr sz="2000">
                <a:solidFill>
                  <a:srgbClr val="3F6075"/>
                </a:solidFill>
                <a:latin typeface="Calibri" charset="0"/>
                <a:ea typeface="MS PGothic" charset="0"/>
                <a:cs typeface="MS PGothic" charset="0"/>
              </a:defRPr>
            </a:lvl7pPr>
            <a:lvl8pPr eaLnBrk="0" fontAlgn="base" hangingPunct="0">
              <a:spcAft>
                <a:spcPct val="0"/>
              </a:spcAft>
              <a:buFont typeface="Arial" charset="0"/>
              <a:buChar char="»"/>
              <a:defRPr sz="2000">
                <a:solidFill>
                  <a:srgbClr val="3F6075"/>
                </a:solidFill>
                <a:latin typeface="Calibri" charset="0"/>
                <a:ea typeface="MS PGothic" charset="0"/>
                <a:cs typeface="MS PGothic" charset="0"/>
              </a:defRPr>
            </a:lvl8pPr>
            <a:lvl9pPr eaLnBrk="0" fontAlgn="base" hangingPunct="0">
              <a:spcAft>
                <a:spcPct val="0"/>
              </a:spcAft>
              <a:buFont typeface="Arial" charset="0"/>
              <a:buChar char="»"/>
              <a:defRPr sz="2000">
                <a:solidFill>
                  <a:srgbClr val="3F6075"/>
                </a:solidFill>
                <a:latin typeface="Calibri" charset="0"/>
                <a:ea typeface="MS PGothic" charset="0"/>
                <a:cs typeface="MS PGothic" charset="0"/>
              </a:defRPr>
            </a:lvl9pPr>
          </a:lstStyle>
          <a:p>
            <a:fld id="{21F89CF1-5E6F-724D-B7C7-5AB964884824}" type="slidenum">
              <a:rPr lang="en-US" sz="1100"/>
              <a:pPr/>
              <a:t>25</a:t>
            </a:fld>
            <a:endParaRPr lang="fr-CA" sz="1100"/>
          </a:p>
        </p:txBody>
      </p:sp>
      <p:sp>
        <p:nvSpPr>
          <p:cNvPr id="67588" name="Content Placeholder 2"/>
          <p:cNvSpPr>
            <a:spLocks noGrp="1"/>
          </p:cNvSpPr>
          <p:nvPr>
            <p:ph idx="1"/>
          </p:nvPr>
        </p:nvSpPr>
        <p:spPr>
          <a:xfrm>
            <a:off x="379362" y="1804916"/>
            <a:ext cx="8323598" cy="4525963"/>
          </a:xfrm>
        </p:spPr>
        <p:txBody>
          <a:bodyPr/>
          <a:lstStyle/>
          <a:p>
            <a:pPr marL="514350" indent="-514350">
              <a:buFont typeface="+mj-lt"/>
              <a:buAutoNum type="arabicPeriod" startAt="2"/>
            </a:pPr>
            <a:r>
              <a:rPr lang="en-US" dirty="0" smtClean="0">
                <a:latin typeface="Calibri" charset="0"/>
              </a:rPr>
              <a:t>Lien avec les données administratives sur la santé de l'Institute for Clinical Evaluation Sciences (ICES)</a:t>
            </a:r>
          </a:p>
          <a:p>
            <a:pPr marL="1314450" lvl="2" indent="-514350"/>
            <a:r>
              <a:rPr dirty="0" smtClean="0"/>
              <a:t>BDCP de l’ICIS (dossiers des patients hospitalisés)</a:t>
            </a:r>
          </a:p>
          <a:p>
            <a:pPr marL="1314450" lvl="2" indent="-514350"/>
            <a:r>
              <a:rPr dirty="0" smtClean="0"/>
              <a:t>SNISA (dossiers des centres ambulatoires)</a:t>
            </a:r>
          </a:p>
          <a:p>
            <a:pPr marL="1314450" lvl="2" indent="-514350"/>
            <a:r>
              <a:rPr dirty="0" smtClean="0"/>
              <a:t>HCD ( visites de soins à domicile)</a:t>
            </a:r>
          </a:p>
          <a:p>
            <a:pPr marL="1314450" lvl="2" indent="-514350"/>
            <a:r>
              <a:rPr dirty="0" smtClean="0"/>
              <a:t>RASO (demandes de remboursement des médecins)</a:t>
            </a:r>
          </a:p>
          <a:p>
            <a:pPr marL="1314450" lvl="2" indent="-514350"/>
            <a:r>
              <a:rPr dirty="0" smtClean="0"/>
              <a:t>RAI-HC (évaluations RAI des bénéficiaires de soins à domicile)</a:t>
            </a:r>
            <a:endParaRPr lang="fr-CA" dirty="0">
              <a:latin typeface="Calibri" charset="0"/>
              <a:ea typeface="MS PGothic" charset="0"/>
            </a:endParaRPr>
          </a:p>
        </p:txBody>
      </p:sp>
    </p:spTree>
    <p:extLst>
      <p:ext uri="{BB962C8B-B14F-4D97-AF65-F5344CB8AC3E}">
        <p14:creationId xmlns:p14="http://schemas.microsoft.com/office/powerpoint/2010/main" val="3087254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 y="152400"/>
            <a:ext cx="8229600" cy="685800"/>
          </a:xfrm>
        </p:spPr>
        <p:txBody>
          <a:bodyPr rtlCol="0">
            <a:normAutofit fontScale="90000"/>
          </a:bodyPr>
          <a:lstStyle/>
          <a:p>
            <a:pPr algn="l" eaLnBrk="1" fontAlgn="auto" hangingPunct="1">
              <a:spcAft>
                <a:spcPts val="0"/>
              </a:spcAft>
              <a:defRPr/>
            </a:pPr>
            <a:r>
              <a:rPr lang="en-US" b="1" dirty="0"/>
              <a:t>2. Évaluation quantitative</a:t>
            </a:r>
            <a:endParaRPr lang="fr-CA" b="1" dirty="0">
              <a:ea typeface="+mj-ea"/>
              <a:cs typeface="+mj-cs"/>
            </a:endParaRPr>
          </a:p>
        </p:txBody>
      </p:sp>
      <p:sp>
        <p:nvSpPr>
          <p:cNvPr id="6758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3F6075"/>
                </a:solidFill>
                <a:latin typeface="Calibri" charset="0"/>
                <a:ea typeface="MS PGothic" charset="0"/>
                <a:cs typeface="MS PGothic" charset="0"/>
              </a:defRPr>
            </a:lvl1pPr>
            <a:lvl2pPr>
              <a:defRPr sz="2800">
                <a:solidFill>
                  <a:srgbClr val="3F6075"/>
                </a:solidFill>
                <a:latin typeface="Calibri" charset="0"/>
                <a:ea typeface="MS PGothic" charset="0"/>
                <a:cs typeface="MS PGothic" charset="0"/>
              </a:defRPr>
            </a:lvl2pPr>
            <a:lvl3pPr>
              <a:defRPr sz="2400">
                <a:solidFill>
                  <a:srgbClr val="3F6075"/>
                </a:solidFill>
                <a:latin typeface="Calibri" charset="0"/>
                <a:ea typeface="MS PGothic" charset="0"/>
                <a:cs typeface="MS PGothic" charset="0"/>
              </a:defRPr>
            </a:lvl3pPr>
            <a:lvl4pPr>
              <a:defRPr sz="2000">
                <a:solidFill>
                  <a:srgbClr val="3F6075"/>
                </a:solidFill>
                <a:latin typeface="Calibri" charset="0"/>
                <a:ea typeface="MS PGothic" charset="0"/>
                <a:cs typeface="MS PGothic" charset="0"/>
              </a:defRPr>
            </a:lvl4pPr>
            <a:lvl5pPr>
              <a:defRPr sz="2000">
                <a:solidFill>
                  <a:srgbClr val="3F6075"/>
                </a:solidFill>
                <a:latin typeface="Calibri" charset="0"/>
                <a:ea typeface="MS PGothic" charset="0"/>
                <a:cs typeface="MS PGothic" charset="0"/>
              </a:defRPr>
            </a:lvl5pPr>
            <a:lvl6pPr eaLnBrk="0" fontAlgn="base" hangingPunct="0">
              <a:spcAft>
                <a:spcPct val="0"/>
              </a:spcAft>
              <a:buFont typeface="Arial" charset="0"/>
              <a:buChar char="»"/>
              <a:defRPr sz="2000">
                <a:solidFill>
                  <a:srgbClr val="3F6075"/>
                </a:solidFill>
                <a:latin typeface="Calibri" charset="0"/>
                <a:ea typeface="MS PGothic" charset="0"/>
                <a:cs typeface="MS PGothic" charset="0"/>
              </a:defRPr>
            </a:lvl6pPr>
            <a:lvl7pPr eaLnBrk="0" fontAlgn="base" hangingPunct="0">
              <a:spcAft>
                <a:spcPct val="0"/>
              </a:spcAft>
              <a:buFont typeface="Arial" charset="0"/>
              <a:buChar char="»"/>
              <a:defRPr sz="2000">
                <a:solidFill>
                  <a:srgbClr val="3F6075"/>
                </a:solidFill>
                <a:latin typeface="Calibri" charset="0"/>
                <a:ea typeface="MS PGothic" charset="0"/>
                <a:cs typeface="MS PGothic" charset="0"/>
              </a:defRPr>
            </a:lvl7pPr>
            <a:lvl8pPr eaLnBrk="0" fontAlgn="base" hangingPunct="0">
              <a:spcAft>
                <a:spcPct val="0"/>
              </a:spcAft>
              <a:buFont typeface="Arial" charset="0"/>
              <a:buChar char="»"/>
              <a:defRPr sz="2000">
                <a:solidFill>
                  <a:srgbClr val="3F6075"/>
                </a:solidFill>
                <a:latin typeface="Calibri" charset="0"/>
                <a:ea typeface="MS PGothic" charset="0"/>
                <a:cs typeface="MS PGothic" charset="0"/>
              </a:defRPr>
            </a:lvl8pPr>
            <a:lvl9pPr eaLnBrk="0" fontAlgn="base" hangingPunct="0">
              <a:spcAft>
                <a:spcPct val="0"/>
              </a:spcAft>
              <a:buFont typeface="Arial" charset="0"/>
              <a:buChar char="»"/>
              <a:defRPr sz="2000">
                <a:solidFill>
                  <a:srgbClr val="3F6075"/>
                </a:solidFill>
                <a:latin typeface="Calibri" charset="0"/>
                <a:ea typeface="MS PGothic" charset="0"/>
                <a:cs typeface="MS PGothic" charset="0"/>
              </a:defRPr>
            </a:lvl9pPr>
          </a:lstStyle>
          <a:p>
            <a:fld id="{21F89CF1-5E6F-724D-B7C7-5AB964884824}" type="slidenum">
              <a:rPr lang="en-US" sz="1100"/>
              <a:pPr/>
              <a:t>26</a:t>
            </a:fld>
            <a:endParaRPr lang="fr-CA" sz="1100"/>
          </a:p>
        </p:txBody>
      </p:sp>
      <p:sp>
        <p:nvSpPr>
          <p:cNvPr id="67588" name="Content Placeholder 2"/>
          <p:cNvSpPr>
            <a:spLocks noGrp="1"/>
          </p:cNvSpPr>
          <p:nvPr>
            <p:ph idx="1"/>
          </p:nvPr>
        </p:nvSpPr>
        <p:spPr>
          <a:xfrm>
            <a:off x="457200" y="1767211"/>
            <a:ext cx="8229600" cy="3967163"/>
          </a:xfrm>
        </p:spPr>
        <p:txBody>
          <a:bodyPr/>
          <a:lstStyle/>
          <a:p>
            <a:pPr marL="514350" indent="-514350">
              <a:buFont typeface="+mj-lt"/>
              <a:buAutoNum type="arabicPeriod" startAt="3"/>
            </a:pPr>
            <a:r>
              <a:rPr lang="en-US" dirty="0" smtClean="0">
                <a:latin typeface="Calibri" charset="0"/>
              </a:rPr>
              <a:t>Distinguer les patients de référence (groupe témoin) des patients ne bénéficiant pas des maillons santé à l'aide des bases de données de l'ICES</a:t>
            </a:r>
          </a:p>
          <a:p>
            <a:pPr marL="1314450" lvl="2" indent="-514350"/>
            <a:r>
              <a:rPr lang="en-US" dirty="0" smtClean="0">
                <a:latin typeface="Calibri" charset="0"/>
              </a:rPr>
              <a:t>Associer l'intervention / le registre avec les patients de comparaison à l'aide des critères d'inscription, de la date de naissance, du sexe, du type de cabinet du médecin attitré, de la date de référence et du score de propension (y compris l'âge, le sexe, les comorbidités, l'utilisation antérieure des soins de santé…).</a:t>
            </a:r>
          </a:p>
        </p:txBody>
      </p:sp>
    </p:spTree>
    <p:extLst>
      <p:ext uri="{BB962C8B-B14F-4D97-AF65-F5344CB8AC3E}">
        <p14:creationId xmlns:p14="http://schemas.microsoft.com/office/powerpoint/2010/main" val="3059856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3F6075"/>
                </a:solidFill>
                <a:latin typeface="Calibri" charset="0"/>
                <a:ea typeface="MS PGothic" charset="0"/>
                <a:cs typeface="MS PGothic" charset="0"/>
              </a:defRPr>
            </a:lvl1pPr>
            <a:lvl2pPr>
              <a:defRPr sz="2800">
                <a:solidFill>
                  <a:srgbClr val="3F6075"/>
                </a:solidFill>
                <a:latin typeface="Calibri" charset="0"/>
                <a:ea typeface="MS PGothic" charset="0"/>
                <a:cs typeface="MS PGothic" charset="0"/>
              </a:defRPr>
            </a:lvl2pPr>
            <a:lvl3pPr>
              <a:defRPr sz="2400">
                <a:solidFill>
                  <a:srgbClr val="3F6075"/>
                </a:solidFill>
                <a:latin typeface="Calibri" charset="0"/>
                <a:ea typeface="MS PGothic" charset="0"/>
                <a:cs typeface="MS PGothic" charset="0"/>
              </a:defRPr>
            </a:lvl3pPr>
            <a:lvl4pPr>
              <a:defRPr sz="2000">
                <a:solidFill>
                  <a:srgbClr val="3F6075"/>
                </a:solidFill>
                <a:latin typeface="Calibri" charset="0"/>
                <a:ea typeface="MS PGothic" charset="0"/>
                <a:cs typeface="MS PGothic" charset="0"/>
              </a:defRPr>
            </a:lvl4pPr>
            <a:lvl5pPr>
              <a:defRPr sz="2000">
                <a:solidFill>
                  <a:srgbClr val="3F6075"/>
                </a:solidFill>
                <a:latin typeface="Calibri" charset="0"/>
                <a:ea typeface="MS PGothic" charset="0"/>
                <a:cs typeface="MS PGothic" charset="0"/>
              </a:defRPr>
            </a:lvl5pPr>
            <a:lvl6pPr eaLnBrk="0" fontAlgn="base" hangingPunct="0">
              <a:spcAft>
                <a:spcPct val="0"/>
              </a:spcAft>
              <a:buFont typeface="Arial" charset="0"/>
              <a:buChar char="»"/>
              <a:defRPr sz="2000">
                <a:solidFill>
                  <a:srgbClr val="3F6075"/>
                </a:solidFill>
                <a:latin typeface="Calibri" charset="0"/>
                <a:ea typeface="MS PGothic" charset="0"/>
                <a:cs typeface="MS PGothic" charset="0"/>
              </a:defRPr>
            </a:lvl6pPr>
            <a:lvl7pPr eaLnBrk="0" fontAlgn="base" hangingPunct="0">
              <a:spcAft>
                <a:spcPct val="0"/>
              </a:spcAft>
              <a:buFont typeface="Arial" charset="0"/>
              <a:buChar char="»"/>
              <a:defRPr sz="2000">
                <a:solidFill>
                  <a:srgbClr val="3F6075"/>
                </a:solidFill>
                <a:latin typeface="Calibri" charset="0"/>
                <a:ea typeface="MS PGothic" charset="0"/>
                <a:cs typeface="MS PGothic" charset="0"/>
              </a:defRPr>
            </a:lvl7pPr>
            <a:lvl8pPr eaLnBrk="0" fontAlgn="base" hangingPunct="0">
              <a:spcAft>
                <a:spcPct val="0"/>
              </a:spcAft>
              <a:buFont typeface="Arial" charset="0"/>
              <a:buChar char="»"/>
              <a:defRPr sz="2000">
                <a:solidFill>
                  <a:srgbClr val="3F6075"/>
                </a:solidFill>
                <a:latin typeface="Calibri" charset="0"/>
                <a:ea typeface="MS PGothic" charset="0"/>
                <a:cs typeface="MS PGothic" charset="0"/>
              </a:defRPr>
            </a:lvl8pPr>
            <a:lvl9pPr eaLnBrk="0" fontAlgn="base" hangingPunct="0">
              <a:spcAft>
                <a:spcPct val="0"/>
              </a:spcAft>
              <a:buFont typeface="Arial" charset="0"/>
              <a:buChar char="»"/>
              <a:defRPr sz="2000">
                <a:solidFill>
                  <a:srgbClr val="3F6075"/>
                </a:solidFill>
                <a:latin typeface="Calibri" charset="0"/>
                <a:ea typeface="MS PGothic" charset="0"/>
                <a:cs typeface="MS PGothic" charset="0"/>
              </a:defRPr>
            </a:lvl9pPr>
          </a:lstStyle>
          <a:p>
            <a:fld id="{21F89CF1-5E6F-724D-B7C7-5AB964884824}" type="slidenum">
              <a:rPr lang="en-US" sz="1100"/>
              <a:pPr/>
              <a:t>27</a:t>
            </a:fld>
            <a:endParaRPr lang="fr-CA" sz="1100"/>
          </a:p>
        </p:txBody>
      </p:sp>
      <p:sp>
        <p:nvSpPr>
          <p:cNvPr id="67588" name="Content Placeholder 2"/>
          <p:cNvSpPr>
            <a:spLocks noGrp="1"/>
          </p:cNvSpPr>
          <p:nvPr>
            <p:ph idx="1"/>
          </p:nvPr>
        </p:nvSpPr>
        <p:spPr>
          <a:xfrm>
            <a:off x="373256" y="1490796"/>
            <a:ext cx="8229600" cy="3967163"/>
          </a:xfrm>
        </p:spPr>
        <p:txBody>
          <a:bodyPr/>
          <a:lstStyle/>
          <a:p>
            <a:pPr marL="0" indent="0">
              <a:buNone/>
            </a:pPr>
            <a:r>
              <a:rPr lang="en-US" sz="2400" dirty="0" smtClean="0">
                <a:latin typeface="Calibri" charset="0"/>
              </a:rPr>
              <a:t>4.	Analyse comparant les </a:t>
            </a:r>
            <a:r>
              <a:rPr lang="en-US" sz="2400" dirty="0" err="1" smtClean="0">
                <a:latin typeface="Calibri" charset="0"/>
              </a:rPr>
              <a:t>changements</a:t>
            </a:r>
            <a:r>
              <a:rPr lang="en-US" sz="2400" dirty="0" smtClean="0"/>
              <a:t> </a:t>
            </a:r>
            <a:r>
              <a:rPr lang="en-US" sz="2400" dirty="0" smtClean="0">
                <a:latin typeface="Calibri" charset="0"/>
              </a:rPr>
              <a:t>des </a:t>
            </a:r>
            <a:r>
              <a:rPr lang="en-US" sz="2400" dirty="0" smtClean="0">
                <a:latin typeface="Calibri" charset="0"/>
              </a:rPr>
              <a:t>résultats du groupe des maillons santé </a:t>
            </a:r>
            <a:r>
              <a:rPr lang="en-US" sz="2400" dirty="0" err="1" smtClean="0">
                <a:latin typeface="Calibri" charset="0"/>
              </a:rPr>
              <a:t>comparativement</a:t>
            </a:r>
            <a:r>
              <a:rPr lang="en-US" sz="2400" dirty="0" smtClean="0">
                <a:latin typeface="Calibri" charset="0"/>
              </a:rPr>
              <a:t> </a:t>
            </a:r>
            <a:r>
              <a:rPr lang="en-US" sz="2400" dirty="0" smtClean="0">
                <a:latin typeface="Calibri" charset="0"/>
              </a:rPr>
              <a:t>à </a:t>
            </a:r>
            <a:r>
              <a:rPr lang="en-US" sz="2400" dirty="0" err="1" smtClean="0">
                <a:latin typeface="Calibri" charset="0"/>
              </a:rPr>
              <a:t>ceux</a:t>
            </a:r>
            <a:r>
              <a:rPr lang="en-US" sz="2400" dirty="0" smtClean="0">
                <a:latin typeface="Calibri" charset="0"/>
              </a:rPr>
              <a:t> du </a:t>
            </a:r>
            <a:r>
              <a:rPr lang="en-US" sz="2400" dirty="0" smtClean="0">
                <a:latin typeface="Calibri" charset="0"/>
              </a:rPr>
              <a:t>groupe de référence associé : </a:t>
            </a:r>
            <a:r>
              <a:rPr lang="en-US" sz="2400" dirty="0" err="1" smtClean="0">
                <a:latin typeface="Calibri" charset="0"/>
              </a:rPr>
              <a:t>Effet</a:t>
            </a:r>
            <a:r>
              <a:rPr lang="en-US" sz="2400" dirty="0" smtClean="0">
                <a:latin typeface="Calibri" charset="0"/>
              </a:rPr>
              <a:t> </a:t>
            </a:r>
            <a:r>
              <a:rPr lang="en-US" sz="2400" dirty="0" err="1" smtClean="0">
                <a:latin typeface="Calibri" charset="0"/>
              </a:rPr>
              <a:t>progressif</a:t>
            </a:r>
            <a:r>
              <a:rPr lang="en-US" sz="2400" dirty="0">
                <a:latin typeface="Calibri" charset="0"/>
              </a:rPr>
              <a:t> </a:t>
            </a:r>
            <a:r>
              <a:rPr lang="en-US" sz="2400" dirty="0" smtClean="0">
                <a:latin typeface="Calibri" charset="0"/>
              </a:rPr>
              <a:t>des </a:t>
            </a:r>
            <a:r>
              <a:rPr lang="en-US" sz="2400" dirty="0" smtClean="0">
                <a:latin typeface="Calibri" charset="0"/>
              </a:rPr>
              <a:t>maillons santé</a:t>
            </a:r>
          </a:p>
          <a:p>
            <a:pPr marL="514350" indent="-514350">
              <a:buFont typeface="+mj-lt"/>
              <a:buAutoNum type="arabicPeriod" startAt="4"/>
            </a:pPr>
            <a:endParaRPr lang="fr-CA" sz="2400" dirty="0">
              <a:latin typeface="Calibri" charset="0"/>
              <a:ea typeface="MS PGothic" charset="0"/>
            </a:endParaRPr>
          </a:p>
          <a:p>
            <a:pPr marL="514350" indent="-514350">
              <a:buFont typeface="+mj-lt"/>
              <a:buAutoNum type="arabicPeriod" startAt="4"/>
            </a:pPr>
            <a:endParaRPr lang="fr-CA" sz="2400" dirty="0" smtClean="0">
              <a:latin typeface="Calibri" charset="0"/>
              <a:ea typeface="MS PGothic" charset="0"/>
            </a:endParaRPr>
          </a:p>
          <a:p>
            <a:pPr marL="914400" lvl="1" indent="-514350"/>
            <a:endParaRPr lang="fr-CA" sz="2000" dirty="0" smtClean="0">
              <a:latin typeface="Calibri" charset="0"/>
              <a:ea typeface="MS PGothic" charset="0"/>
            </a:endParaRPr>
          </a:p>
          <a:p>
            <a:pPr marL="914400" lvl="1" indent="-514350"/>
            <a:endParaRPr lang="fr-CA" sz="2000" dirty="0">
              <a:latin typeface="Calibri" charset="0"/>
              <a:ea typeface="MS PGothic" charset="0"/>
            </a:endParaRPr>
          </a:p>
          <a:p>
            <a:pPr marL="914400" lvl="1" indent="-514350"/>
            <a:endParaRPr lang="fr-CA" sz="2000" dirty="0" smtClean="0">
              <a:latin typeface="Calibri" charset="0"/>
              <a:ea typeface="MS PGothic" charset="0"/>
            </a:endParaRPr>
          </a:p>
          <a:p>
            <a:pPr marL="914400" lvl="1" indent="-514350"/>
            <a:endParaRPr lang="fr-CA" sz="2000" dirty="0">
              <a:latin typeface="Calibri" charset="0"/>
              <a:ea typeface="MS PGothic"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409577959"/>
              </p:ext>
            </p:extLst>
          </p:nvPr>
        </p:nvGraphicFramePr>
        <p:xfrm>
          <a:off x="556281" y="2913197"/>
          <a:ext cx="8046575" cy="2590800"/>
        </p:xfrm>
        <a:graphic>
          <a:graphicData uri="http://schemas.openxmlformats.org/drawingml/2006/table">
            <a:tbl>
              <a:tblPr firstRow="1" bandRow="1">
                <a:tableStyleId>{5C22544A-7EE6-4342-B048-85BDC9FD1C3A}</a:tableStyleId>
              </a:tblPr>
              <a:tblGrid>
                <a:gridCol w="3470795"/>
                <a:gridCol w="1995604"/>
                <a:gridCol w="2580176"/>
              </a:tblGrid>
              <a:tr h="370840">
                <a:tc>
                  <a:txBody>
                    <a:bodyPr/>
                    <a:lstStyle/>
                    <a:p>
                      <a:endParaRPr lang="en-US" sz="2000" dirty="0"/>
                    </a:p>
                  </a:txBody>
                  <a:tcPr/>
                </a:tc>
                <a:tc>
                  <a:txBody>
                    <a:bodyPr/>
                    <a:lstStyle/>
                    <a:p>
                      <a:pPr algn="ctr"/>
                      <a:r>
                        <a:rPr lang="en-US" sz="2000" dirty="0" smtClean="0"/>
                        <a:t>Participant des maillons santé</a:t>
                      </a:r>
                      <a:endParaRPr lang="fr-CA" sz="2000" dirty="0"/>
                    </a:p>
                  </a:txBody>
                  <a:tcPr/>
                </a:tc>
                <a:tc>
                  <a:txBody>
                    <a:bodyPr/>
                    <a:lstStyle/>
                    <a:p>
                      <a:pPr algn="ctr"/>
                      <a:r>
                        <a:rPr lang="en-US" sz="2000" dirty="0" smtClean="0"/>
                        <a:t>Participant hors des maillons santé</a:t>
                      </a:r>
                      <a:endParaRPr lang="fr-CA" sz="2000" dirty="0"/>
                    </a:p>
                  </a:txBody>
                  <a:tcPr/>
                </a:tc>
              </a:tr>
              <a:tr h="370840">
                <a:tc>
                  <a:txBody>
                    <a:bodyPr/>
                    <a:lstStyle/>
                    <a:p>
                      <a:r>
                        <a:rPr lang="en-US" sz="2000" dirty="0" smtClean="0"/>
                        <a:t>Période après l'inscription</a:t>
                      </a:r>
                      <a:endParaRPr lang="fr-CA" sz="2000" dirty="0"/>
                    </a:p>
                  </a:txBody>
                  <a:tcPr/>
                </a:tc>
                <a:tc>
                  <a:txBody>
                    <a:bodyPr/>
                    <a:lstStyle/>
                    <a:p>
                      <a:pPr algn="ctr"/>
                      <a:r>
                        <a:rPr lang="en-US" sz="2000" dirty="0" smtClean="0"/>
                        <a:t>A</a:t>
                      </a:r>
                      <a:endParaRPr lang="fr-CA" sz="2000" dirty="0"/>
                    </a:p>
                  </a:txBody>
                  <a:tcPr/>
                </a:tc>
                <a:tc>
                  <a:txBody>
                    <a:bodyPr/>
                    <a:lstStyle/>
                    <a:p>
                      <a:pPr algn="ctr"/>
                      <a:r>
                        <a:rPr lang="en-US" sz="2000" dirty="0" smtClean="0"/>
                        <a:t>B</a:t>
                      </a:r>
                      <a:endParaRPr lang="fr-CA" sz="2000" dirty="0"/>
                    </a:p>
                  </a:txBody>
                  <a:tcPr/>
                </a:tc>
              </a:tr>
              <a:tr h="370840">
                <a:tc>
                  <a:txBody>
                    <a:bodyPr/>
                    <a:lstStyle/>
                    <a:p>
                      <a:r>
                        <a:rPr lang="en-US" sz="2000" dirty="0" smtClean="0"/>
                        <a:t>Période avant l'inscription </a:t>
                      </a:r>
                      <a:endParaRPr lang="fr-CA" sz="2000" dirty="0"/>
                    </a:p>
                  </a:txBody>
                  <a:tcPr/>
                </a:tc>
                <a:tc>
                  <a:txBody>
                    <a:bodyPr/>
                    <a:lstStyle/>
                    <a:p>
                      <a:pPr algn="ctr"/>
                      <a:r>
                        <a:rPr lang="en-US" sz="2000" dirty="0" smtClean="0"/>
                        <a:t>C</a:t>
                      </a:r>
                      <a:endParaRPr lang="fr-CA" sz="2000" dirty="0"/>
                    </a:p>
                  </a:txBody>
                  <a:tcPr/>
                </a:tc>
                <a:tc>
                  <a:txBody>
                    <a:bodyPr/>
                    <a:lstStyle/>
                    <a:p>
                      <a:pPr algn="ctr"/>
                      <a:r>
                        <a:rPr lang="en-US" sz="2000" dirty="0" smtClean="0"/>
                        <a:t>D</a:t>
                      </a:r>
                      <a:endParaRPr lang="fr-CA" sz="2000" dirty="0"/>
                    </a:p>
                  </a:txBody>
                  <a:tcPr/>
                </a:tc>
              </a:tr>
              <a:tr h="370840">
                <a:tc>
                  <a:txBody>
                    <a:bodyPr/>
                    <a:lstStyle/>
                    <a:p>
                      <a:r>
                        <a:rPr lang="en-US" sz="2000" baseline="0" dirty="0" smtClean="0"/>
                        <a:t>Différence entre avant et après</a:t>
                      </a:r>
                      <a:endParaRPr lang="fr-CA" sz="2000" dirty="0"/>
                    </a:p>
                  </a:txBody>
                  <a:tcPr/>
                </a:tc>
                <a:tc>
                  <a:txBody>
                    <a:bodyPr/>
                    <a:lstStyle/>
                    <a:p>
                      <a:pPr algn="ctr"/>
                      <a:r>
                        <a:rPr lang="en-US" sz="2000" dirty="0" smtClean="0"/>
                        <a:t>A-C</a:t>
                      </a:r>
                      <a:endParaRPr lang="fr-CA" sz="2000" dirty="0"/>
                    </a:p>
                  </a:txBody>
                  <a:tcPr/>
                </a:tc>
                <a:tc>
                  <a:txBody>
                    <a:bodyPr/>
                    <a:lstStyle/>
                    <a:p>
                      <a:pPr algn="ctr"/>
                      <a:r>
                        <a:rPr lang="en-US" sz="2000" dirty="0" smtClean="0"/>
                        <a:t>B-D</a:t>
                      </a:r>
                      <a:endParaRPr lang="fr-CA" sz="2000" dirty="0"/>
                    </a:p>
                  </a:txBody>
                  <a:tcPr/>
                </a:tc>
              </a:tr>
              <a:tr h="370840">
                <a:tc>
                  <a:txBody>
                    <a:bodyPr/>
                    <a:lstStyle/>
                    <a:p>
                      <a:r>
                        <a:rPr lang="en-US" sz="2000" dirty="0" smtClean="0"/>
                        <a:t>Effet progressif des maillons santé</a:t>
                      </a:r>
                      <a:endParaRPr lang="fr-CA" sz="2000" dirty="0"/>
                    </a:p>
                  </a:txBody>
                  <a:tcPr/>
                </a:tc>
                <a:tc gridSpan="2">
                  <a:txBody>
                    <a:bodyPr/>
                    <a:lstStyle/>
                    <a:p>
                      <a:pPr algn="ctr"/>
                      <a:r>
                        <a:rPr lang="en-US" sz="2000" dirty="0" smtClean="0"/>
                        <a:t>(A-C) – (B-D)</a:t>
                      </a:r>
                      <a:endParaRPr lang="fr-CA" sz="2000" dirty="0"/>
                    </a:p>
                  </a:txBody>
                  <a:tcPr/>
                </a:tc>
                <a:tc hMerge="1">
                  <a:txBody>
                    <a:bodyPr/>
                    <a:lstStyle/>
                    <a:p>
                      <a:endParaRPr lang="en-US" dirty="0"/>
                    </a:p>
                  </a:txBody>
                  <a:tcPr/>
                </a:tc>
              </a:tr>
            </a:tbl>
          </a:graphicData>
        </a:graphic>
      </p:graphicFrame>
      <p:sp>
        <p:nvSpPr>
          <p:cNvPr id="7" name="Title 1"/>
          <p:cNvSpPr txBox="1">
            <a:spLocks/>
          </p:cNvSpPr>
          <p:nvPr/>
        </p:nvSpPr>
        <p:spPr bwMode="auto">
          <a:xfrm>
            <a:off x="228600" y="152400"/>
            <a:ext cx="7010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75702B"/>
                </a:solidFill>
                <a:latin typeface="+mj-lt"/>
                <a:ea typeface="+mj-ea"/>
                <a:cs typeface="+mj-cs"/>
              </a:defRPr>
            </a:lvl1pPr>
            <a:lvl2pPr algn="ctr" rtl="0" fontAlgn="base">
              <a:spcBef>
                <a:spcPct val="0"/>
              </a:spcBef>
              <a:spcAft>
                <a:spcPct val="0"/>
              </a:spcAft>
              <a:defRPr sz="4400">
                <a:solidFill>
                  <a:srgbClr val="75702B"/>
                </a:solidFill>
                <a:latin typeface="Calibri" panose="020F0502020204030204" pitchFamily="34" charset="0"/>
              </a:defRPr>
            </a:lvl2pPr>
            <a:lvl3pPr algn="ctr" rtl="0" fontAlgn="base">
              <a:spcBef>
                <a:spcPct val="0"/>
              </a:spcBef>
              <a:spcAft>
                <a:spcPct val="0"/>
              </a:spcAft>
              <a:defRPr sz="4400">
                <a:solidFill>
                  <a:srgbClr val="75702B"/>
                </a:solidFill>
                <a:latin typeface="Calibri" panose="020F0502020204030204" pitchFamily="34" charset="0"/>
              </a:defRPr>
            </a:lvl3pPr>
            <a:lvl4pPr algn="ctr" rtl="0" fontAlgn="base">
              <a:spcBef>
                <a:spcPct val="0"/>
              </a:spcBef>
              <a:spcAft>
                <a:spcPct val="0"/>
              </a:spcAft>
              <a:defRPr sz="4400">
                <a:solidFill>
                  <a:srgbClr val="75702B"/>
                </a:solidFill>
                <a:latin typeface="Calibri" panose="020F0502020204030204" pitchFamily="34" charset="0"/>
              </a:defRPr>
            </a:lvl4pPr>
            <a:lvl5pPr algn="ctr" rtl="0" fontAlgn="base">
              <a:spcBef>
                <a:spcPct val="0"/>
              </a:spcBef>
              <a:spcAft>
                <a:spcPct val="0"/>
              </a:spcAft>
              <a:defRPr sz="4400">
                <a:solidFill>
                  <a:srgbClr val="75702B"/>
                </a:solidFill>
                <a:latin typeface="Calibri" panose="020F0502020204030204" pitchFamily="34" charset="0"/>
              </a:defRPr>
            </a:lvl5pPr>
            <a:lvl6pPr marL="457200" algn="ctr" rtl="0" fontAlgn="base">
              <a:spcBef>
                <a:spcPct val="0"/>
              </a:spcBef>
              <a:spcAft>
                <a:spcPct val="0"/>
              </a:spcAft>
              <a:defRPr sz="4400">
                <a:solidFill>
                  <a:srgbClr val="75702B"/>
                </a:solidFill>
                <a:latin typeface="Calibri" panose="020F0502020204030204" pitchFamily="34" charset="0"/>
              </a:defRPr>
            </a:lvl6pPr>
            <a:lvl7pPr marL="914400" algn="ctr" rtl="0" fontAlgn="base">
              <a:spcBef>
                <a:spcPct val="0"/>
              </a:spcBef>
              <a:spcAft>
                <a:spcPct val="0"/>
              </a:spcAft>
              <a:defRPr sz="4400">
                <a:solidFill>
                  <a:srgbClr val="75702B"/>
                </a:solidFill>
                <a:latin typeface="Calibri" panose="020F0502020204030204" pitchFamily="34" charset="0"/>
              </a:defRPr>
            </a:lvl7pPr>
            <a:lvl8pPr marL="1371600" algn="ctr" rtl="0" fontAlgn="base">
              <a:spcBef>
                <a:spcPct val="0"/>
              </a:spcBef>
              <a:spcAft>
                <a:spcPct val="0"/>
              </a:spcAft>
              <a:defRPr sz="4400">
                <a:solidFill>
                  <a:srgbClr val="75702B"/>
                </a:solidFill>
                <a:latin typeface="Calibri" panose="020F0502020204030204" pitchFamily="34" charset="0"/>
              </a:defRPr>
            </a:lvl8pPr>
            <a:lvl9pPr marL="1828800" algn="ctr" rtl="0" fontAlgn="base">
              <a:spcBef>
                <a:spcPct val="0"/>
              </a:spcBef>
              <a:spcAft>
                <a:spcPct val="0"/>
              </a:spcAft>
              <a:defRPr sz="4400">
                <a:solidFill>
                  <a:srgbClr val="75702B"/>
                </a:solidFill>
                <a:latin typeface="Calibri" panose="020F0502020204030204" pitchFamily="34" charset="0"/>
              </a:defRPr>
            </a:lvl9pPr>
          </a:lstStyle>
          <a:p>
            <a:pPr algn="l"/>
            <a:r>
              <a:rPr lang="en-US" sz="3600" b="1" dirty="0"/>
              <a:t>2. Évaluation quantitative</a:t>
            </a:r>
            <a:endParaRPr lang="fr-CA" sz="3600" b="1" dirty="0">
              <a:latin typeface="Calibri" charset="0"/>
            </a:endParaRPr>
          </a:p>
        </p:txBody>
      </p:sp>
    </p:spTree>
    <p:extLst>
      <p:ext uri="{BB962C8B-B14F-4D97-AF65-F5344CB8AC3E}">
        <p14:creationId xmlns:p14="http://schemas.microsoft.com/office/powerpoint/2010/main" val="18408483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3F6075"/>
                </a:solidFill>
                <a:latin typeface="Calibri" charset="0"/>
                <a:ea typeface="MS PGothic" charset="0"/>
                <a:cs typeface="MS PGothic" charset="0"/>
              </a:defRPr>
            </a:lvl1pPr>
            <a:lvl2pPr>
              <a:defRPr sz="2800">
                <a:solidFill>
                  <a:srgbClr val="3F6075"/>
                </a:solidFill>
                <a:latin typeface="Calibri" charset="0"/>
                <a:ea typeface="MS PGothic" charset="0"/>
                <a:cs typeface="MS PGothic" charset="0"/>
              </a:defRPr>
            </a:lvl2pPr>
            <a:lvl3pPr>
              <a:defRPr sz="2400">
                <a:solidFill>
                  <a:srgbClr val="3F6075"/>
                </a:solidFill>
                <a:latin typeface="Calibri" charset="0"/>
                <a:ea typeface="MS PGothic" charset="0"/>
                <a:cs typeface="MS PGothic" charset="0"/>
              </a:defRPr>
            </a:lvl3pPr>
            <a:lvl4pPr>
              <a:defRPr sz="2000">
                <a:solidFill>
                  <a:srgbClr val="3F6075"/>
                </a:solidFill>
                <a:latin typeface="Calibri" charset="0"/>
                <a:ea typeface="MS PGothic" charset="0"/>
                <a:cs typeface="MS PGothic" charset="0"/>
              </a:defRPr>
            </a:lvl4pPr>
            <a:lvl5pPr>
              <a:defRPr sz="2000">
                <a:solidFill>
                  <a:srgbClr val="3F6075"/>
                </a:solidFill>
                <a:latin typeface="Calibri" charset="0"/>
                <a:ea typeface="MS PGothic" charset="0"/>
                <a:cs typeface="MS PGothic" charset="0"/>
              </a:defRPr>
            </a:lvl5pPr>
            <a:lvl6pPr eaLnBrk="0" fontAlgn="base" hangingPunct="0">
              <a:spcAft>
                <a:spcPct val="0"/>
              </a:spcAft>
              <a:buFont typeface="Arial" charset="0"/>
              <a:buChar char="»"/>
              <a:defRPr sz="2000">
                <a:solidFill>
                  <a:srgbClr val="3F6075"/>
                </a:solidFill>
                <a:latin typeface="Calibri" charset="0"/>
                <a:ea typeface="MS PGothic" charset="0"/>
                <a:cs typeface="MS PGothic" charset="0"/>
              </a:defRPr>
            </a:lvl6pPr>
            <a:lvl7pPr eaLnBrk="0" fontAlgn="base" hangingPunct="0">
              <a:spcAft>
                <a:spcPct val="0"/>
              </a:spcAft>
              <a:buFont typeface="Arial" charset="0"/>
              <a:buChar char="»"/>
              <a:defRPr sz="2000">
                <a:solidFill>
                  <a:srgbClr val="3F6075"/>
                </a:solidFill>
                <a:latin typeface="Calibri" charset="0"/>
                <a:ea typeface="MS PGothic" charset="0"/>
                <a:cs typeface="MS PGothic" charset="0"/>
              </a:defRPr>
            </a:lvl7pPr>
            <a:lvl8pPr eaLnBrk="0" fontAlgn="base" hangingPunct="0">
              <a:spcAft>
                <a:spcPct val="0"/>
              </a:spcAft>
              <a:buFont typeface="Arial" charset="0"/>
              <a:buChar char="»"/>
              <a:defRPr sz="2000">
                <a:solidFill>
                  <a:srgbClr val="3F6075"/>
                </a:solidFill>
                <a:latin typeface="Calibri" charset="0"/>
                <a:ea typeface="MS PGothic" charset="0"/>
                <a:cs typeface="MS PGothic" charset="0"/>
              </a:defRPr>
            </a:lvl8pPr>
            <a:lvl9pPr eaLnBrk="0" fontAlgn="base" hangingPunct="0">
              <a:spcAft>
                <a:spcPct val="0"/>
              </a:spcAft>
              <a:buFont typeface="Arial" charset="0"/>
              <a:buChar char="»"/>
              <a:defRPr sz="2000">
                <a:solidFill>
                  <a:srgbClr val="3F6075"/>
                </a:solidFill>
                <a:latin typeface="Calibri" charset="0"/>
                <a:ea typeface="MS PGothic" charset="0"/>
                <a:cs typeface="MS PGothic" charset="0"/>
              </a:defRPr>
            </a:lvl9pPr>
          </a:lstStyle>
          <a:p>
            <a:fld id="{21F89CF1-5E6F-724D-B7C7-5AB964884824}" type="slidenum">
              <a:rPr lang="en-US" sz="1100"/>
              <a:pPr/>
              <a:t>28</a:t>
            </a:fld>
            <a:endParaRPr lang="fr-CA" sz="1100"/>
          </a:p>
        </p:txBody>
      </p:sp>
      <p:sp>
        <p:nvSpPr>
          <p:cNvPr id="67588" name="Content Placeholder 2"/>
          <p:cNvSpPr>
            <a:spLocks noGrp="1"/>
          </p:cNvSpPr>
          <p:nvPr>
            <p:ph idx="1"/>
          </p:nvPr>
        </p:nvSpPr>
        <p:spPr>
          <a:xfrm>
            <a:off x="373256" y="1490796"/>
            <a:ext cx="8229600" cy="3967163"/>
          </a:xfrm>
        </p:spPr>
        <p:txBody>
          <a:bodyPr/>
          <a:lstStyle/>
          <a:p>
            <a:pPr marL="0" indent="0">
              <a:buNone/>
            </a:pPr>
            <a:endParaRPr lang="en-US" dirty="0">
              <a:latin typeface="Calibri" charset="0"/>
              <a:ea typeface="MS PGothic" charset="0"/>
            </a:endParaRPr>
          </a:p>
          <a:p>
            <a:pPr marL="514350" indent="-514350">
              <a:buFont typeface="+mj-lt"/>
              <a:buAutoNum type="arabicPeriod" startAt="4"/>
            </a:pPr>
            <a:endParaRPr lang="en-US" dirty="0" smtClean="0">
              <a:latin typeface="Calibri" charset="0"/>
              <a:ea typeface="MS PGothic" charset="0"/>
            </a:endParaRPr>
          </a:p>
          <a:p>
            <a:pPr marL="914400" lvl="1" indent="-514350"/>
            <a:endParaRPr lang="en-US" dirty="0" smtClean="0">
              <a:latin typeface="Calibri" charset="0"/>
              <a:ea typeface="MS PGothic" charset="0"/>
            </a:endParaRPr>
          </a:p>
          <a:p>
            <a:pPr marL="914400" lvl="1" indent="-514350"/>
            <a:endParaRPr lang="en-US" dirty="0">
              <a:latin typeface="Calibri" charset="0"/>
              <a:ea typeface="MS PGothic" charset="0"/>
            </a:endParaRPr>
          </a:p>
          <a:p>
            <a:pPr marL="914400" lvl="1" indent="-514350"/>
            <a:endParaRPr lang="en-US" dirty="0" smtClean="0">
              <a:latin typeface="Calibri" charset="0"/>
              <a:ea typeface="MS PGothic" charset="0"/>
            </a:endParaRPr>
          </a:p>
          <a:p>
            <a:pPr marL="914400" lvl="1" indent="-514350"/>
            <a:endParaRPr lang="en-US" dirty="0">
              <a:latin typeface="Calibri" charset="0"/>
              <a:ea typeface="MS PGothic" charset="0"/>
            </a:endParaRPr>
          </a:p>
        </p:txBody>
      </p:sp>
      <p:sp>
        <p:nvSpPr>
          <p:cNvPr id="7" name="Title 1"/>
          <p:cNvSpPr txBox="1">
            <a:spLocks/>
          </p:cNvSpPr>
          <p:nvPr/>
        </p:nvSpPr>
        <p:spPr bwMode="auto">
          <a:xfrm>
            <a:off x="228600" y="152400"/>
            <a:ext cx="77089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75702B"/>
                </a:solidFill>
                <a:latin typeface="+mj-lt"/>
                <a:ea typeface="+mj-ea"/>
                <a:cs typeface="+mj-cs"/>
              </a:defRPr>
            </a:lvl1pPr>
            <a:lvl2pPr algn="ctr" rtl="0" fontAlgn="base">
              <a:spcBef>
                <a:spcPct val="0"/>
              </a:spcBef>
              <a:spcAft>
                <a:spcPct val="0"/>
              </a:spcAft>
              <a:defRPr sz="4400">
                <a:solidFill>
                  <a:srgbClr val="75702B"/>
                </a:solidFill>
                <a:latin typeface="Calibri" panose="020F0502020204030204" pitchFamily="34" charset="0"/>
              </a:defRPr>
            </a:lvl2pPr>
            <a:lvl3pPr algn="ctr" rtl="0" fontAlgn="base">
              <a:spcBef>
                <a:spcPct val="0"/>
              </a:spcBef>
              <a:spcAft>
                <a:spcPct val="0"/>
              </a:spcAft>
              <a:defRPr sz="4400">
                <a:solidFill>
                  <a:srgbClr val="75702B"/>
                </a:solidFill>
                <a:latin typeface="Calibri" panose="020F0502020204030204" pitchFamily="34" charset="0"/>
              </a:defRPr>
            </a:lvl3pPr>
            <a:lvl4pPr algn="ctr" rtl="0" fontAlgn="base">
              <a:spcBef>
                <a:spcPct val="0"/>
              </a:spcBef>
              <a:spcAft>
                <a:spcPct val="0"/>
              </a:spcAft>
              <a:defRPr sz="4400">
                <a:solidFill>
                  <a:srgbClr val="75702B"/>
                </a:solidFill>
                <a:latin typeface="Calibri" panose="020F0502020204030204" pitchFamily="34" charset="0"/>
              </a:defRPr>
            </a:lvl4pPr>
            <a:lvl5pPr algn="ctr" rtl="0" fontAlgn="base">
              <a:spcBef>
                <a:spcPct val="0"/>
              </a:spcBef>
              <a:spcAft>
                <a:spcPct val="0"/>
              </a:spcAft>
              <a:defRPr sz="4400">
                <a:solidFill>
                  <a:srgbClr val="75702B"/>
                </a:solidFill>
                <a:latin typeface="Calibri" panose="020F0502020204030204" pitchFamily="34" charset="0"/>
              </a:defRPr>
            </a:lvl5pPr>
            <a:lvl6pPr marL="457200" algn="ctr" rtl="0" fontAlgn="base">
              <a:spcBef>
                <a:spcPct val="0"/>
              </a:spcBef>
              <a:spcAft>
                <a:spcPct val="0"/>
              </a:spcAft>
              <a:defRPr sz="4400">
                <a:solidFill>
                  <a:srgbClr val="75702B"/>
                </a:solidFill>
                <a:latin typeface="Calibri" panose="020F0502020204030204" pitchFamily="34" charset="0"/>
              </a:defRPr>
            </a:lvl6pPr>
            <a:lvl7pPr marL="914400" algn="ctr" rtl="0" fontAlgn="base">
              <a:spcBef>
                <a:spcPct val="0"/>
              </a:spcBef>
              <a:spcAft>
                <a:spcPct val="0"/>
              </a:spcAft>
              <a:defRPr sz="4400">
                <a:solidFill>
                  <a:srgbClr val="75702B"/>
                </a:solidFill>
                <a:latin typeface="Calibri" panose="020F0502020204030204" pitchFamily="34" charset="0"/>
              </a:defRPr>
            </a:lvl7pPr>
            <a:lvl8pPr marL="1371600" algn="ctr" rtl="0" fontAlgn="base">
              <a:spcBef>
                <a:spcPct val="0"/>
              </a:spcBef>
              <a:spcAft>
                <a:spcPct val="0"/>
              </a:spcAft>
              <a:defRPr sz="4400">
                <a:solidFill>
                  <a:srgbClr val="75702B"/>
                </a:solidFill>
                <a:latin typeface="Calibri" panose="020F0502020204030204" pitchFamily="34" charset="0"/>
              </a:defRPr>
            </a:lvl8pPr>
            <a:lvl9pPr marL="1828800" algn="ctr" rtl="0" fontAlgn="base">
              <a:spcBef>
                <a:spcPct val="0"/>
              </a:spcBef>
              <a:spcAft>
                <a:spcPct val="0"/>
              </a:spcAft>
              <a:defRPr sz="4400">
                <a:solidFill>
                  <a:srgbClr val="75702B"/>
                </a:solidFill>
                <a:latin typeface="Calibri" panose="020F0502020204030204" pitchFamily="34" charset="0"/>
              </a:defRPr>
            </a:lvl9pPr>
          </a:lstStyle>
          <a:p>
            <a:pPr algn="l"/>
            <a:r>
              <a:rPr lang="en-US" sz="3200" b="1" dirty="0" smtClean="0"/>
              <a:t>Évaluation provinciale des maillons santé</a:t>
            </a:r>
            <a:endParaRPr lang="fr-CA" sz="3200" b="1" dirty="0">
              <a:latin typeface="Calibri" charset="0"/>
            </a:endParaRPr>
          </a:p>
        </p:txBody>
      </p:sp>
      <p:sp>
        <p:nvSpPr>
          <p:cNvPr id="6" name="Content Placeholder 2"/>
          <p:cNvSpPr txBox="1">
            <a:spLocks/>
          </p:cNvSpPr>
          <p:nvPr/>
        </p:nvSpPr>
        <p:spPr bwMode="auto">
          <a:xfrm>
            <a:off x="457200" y="1449711"/>
            <a:ext cx="8229600" cy="396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rgbClr val="3F6075"/>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charset="0"/>
              <a:buChar char="–"/>
              <a:defRPr sz="2800" kern="1200">
                <a:solidFill>
                  <a:srgbClr val="3F6075"/>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charset="0"/>
              <a:buChar char="•"/>
              <a:defRPr sz="2400" kern="1200">
                <a:solidFill>
                  <a:srgbClr val="3F6075"/>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charset="0"/>
              <a:buChar char="–"/>
              <a:defRPr sz="2000" kern="1200">
                <a:solidFill>
                  <a:srgbClr val="3F6075"/>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charset="0"/>
              <a:buChar char="»"/>
              <a:defRPr sz="2000" kern="1200">
                <a:solidFill>
                  <a:srgbClr val="3F6075"/>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latin typeface="Calibri" charset="0"/>
              </a:rPr>
              <a:t>L'évaluation provinciale suit le plan d'évaluation du maillon santé du Centre : </a:t>
            </a:r>
          </a:p>
          <a:p>
            <a:pPr marL="514350" indent="-514350">
              <a:buFont typeface="+mj-lt"/>
              <a:buAutoNum type="arabicPeriod"/>
            </a:pPr>
            <a:r>
              <a:rPr lang="en-US" sz="2400" dirty="0" smtClean="0">
                <a:latin typeface="Calibri" charset="0"/>
              </a:rPr>
              <a:t>Études de cas</a:t>
            </a:r>
          </a:p>
          <a:p>
            <a:pPr marL="514350" indent="-514350">
              <a:buFont typeface="+mj-lt"/>
              <a:buAutoNum type="arabicPeriod"/>
            </a:pPr>
            <a:r>
              <a:rPr lang="en-US" sz="2400" dirty="0" smtClean="0">
                <a:latin typeface="Calibri" charset="0"/>
              </a:rPr>
              <a:t>Évaluation empirique (tous les maillons santé)</a:t>
            </a:r>
          </a:p>
          <a:p>
            <a:pPr marL="0" indent="0">
              <a:buNone/>
            </a:pPr>
            <a:r>
              <a:rPr lang="en-US" sz="2400" dirty="0" smtClean="0">
                <a:latin typeface="Calibri" charset="0"/>
              </a:rPr>
              <a:t>De plus, elle y ajoute :</a:t>
            </a:r>
            <a:endParaRPr lang="fr-CA" sz="2400" dirty="0">
              <a:latin typeface="Calibri" charset="0"/>
              <a:ea typeface="MS PGothic" charset="0"/>
            </a:endParaRPr>
          </a:p>
          <a:p>
            <a:pPr marL="1168400" indent="-444500">
              <a:buFont typeface="+mj-lt"/>
              <a:buAutoNum type="arabicPeriod" startAt="3"/>
            </a:pPr>
            <a:r>
              <a:rPr lang="en-US" sz="2400" dirty="0" smtClean="0">
                <a:latin typeface="Calibri" charset="0"/>
              </a:rPr>
              <a:t>des sondages et des entretiens portant sur l'expérience des patients;</a:t>
            </a:r>
          </a:p>
          <a:p>
            <a:pPr marL="1168400" indent="-444500">
              <a:buFont typeface="+mj-lt"/>
              <a:buAutoNum type="arabicPeriod" startAt="3"/>
            </a:pPr>
            <a:r>
              <a:rPr lang="en-US" sz="2400" dirty="0" smtClean="0">
                <a:latin typeface="Calibri" charset="0"/>
              </a:rPr>
              <a:t>des sondages sur l'expérience des personnes soignantes;</a:t>
            </a:r>
          </a:p>
          <a:p>
            <a:pPr marL="1168400" indent="-444500">
              <a:buFont typeface="+mj-lt"/>
              <a:buAutoNum type="arabicPeriod" startAt="3"/>
            </a:pPr>
            <a:r>
              <a:rPr lang="en-US" sz="2400" dirty="0" smtClean="0">
                <a:latin typeface="Calibri" charset="0"/>
              </a:rPr>
              <a:t>des discussions avec les intervenants.</a:t>
            </a:r>
          </a:p>
        </p:txBody>
      </p:sp>
    </p:spTree>
    <p:extLst>
      <p:ext uri="{BB962C8B-B14F-4D97-AF65-F5344CB8AC3E}">
        <p14:creationId xmlns:p14="http://schemas.microsoft.com/office/powerpoint/2010/main" val="30423494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152400"/>
            <a:ext cx="8615819" cy="685800"/>
          </a:xfrm>
        </p:spPr>
        <p:txBody>
          <a:bodyPr/>
          <a:lstStyle/>
          <a:p>
            <a:pPr eaLnBrk="1" hangingPunct="1"/>
            <a:r>
              <a:rPr lang="en-US" sz="2000" b="1" dirty="0" smtClean="0">
                <a:latin typeface="Calibri" charset="0"/>
              </a:rPr>
              <a:t>Quelles leçons pouvons-nous tirer des travaux effectués par d'autres?</a:t>
            </a:r>
          </a:p>
        </p:txBody>
      </p:sp>
      <p:sp>
        <p:nvSpPr>
          <p:cNvPr id="4" name="Slide Number Placeholder 3"/>
          <p:cNvSpPr>
            <a:spLocks noGrp="1"/>
          </p:cNvSpPr>
          <p:nvPr>
            <p:ph type="sldNum" sz="quarter" idx="12"/>
          </p:nvPr>
        </p:nvSpPr>
        <p:spPr/>
        <p:txBody>
          <a:bodyPr/>
          <a:lstStyle/>
          <a:p>
            <a:pPr>
              <a:defRPr/>
            </a:pPr>
            <a:fld id="{39759427-D84C-AA49-AFE1-1BAA4E631E4B}" type="slidenum">
              <a:rPr lang="en-US" smtClean="0"/>
              <a:pPr>
                <a:defRPr/>
              </a:pPr>
              <a:t>29</a:t>
            </a:fld>
            <a:endParaRPr lang="fr-CA"/>
          </a:p>
        </p:txBody>
      </p:sp>
      <p:pic>
        <p:nvPicPr>
          <p:cNvPr id="8" name="Picture 7" descr="Pages from Caring_for_People_Multiple_Chronic_Condition_Management_June_2013.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98600"/>
            <a:ext cx="3002973" cy="38862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Pages from providing-integrated-care-for-older-people-with-complex-needs-kingsfund-jan14.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2032000"/>
            <a:ext cx="3015420" cy="42672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Pages from 2014-WhitePaper-Wodchis.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2641600"/>
            <a:ext cx="3007591" cy="389217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64906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304800" y="152400"/>
            <a:ext cx="6705600" cy="685800"/>
          </a:xfrm>
        </p:spPr>
        <p:txBody>
          <a:bodyPr/>
          <a:lstStyle/>
          <a:p>
            <a:pPr algn="l"/>
            <a:r>
              <a:rPr lang="en-US" sz="4000" b="1" dirty="0" smtClean="0">
                <a:latin typeface="Calibri" charset="0"/>
              </a:rPr>
              <a:t>Objectifs</a:t>
            </a:r>
            <a:endParaRPr lang="fr-CA" sz="4000" b="1" dirty="0">
              <a:latin typeface="Calibri" charset="0"/>
              <a:ea typeface="ＭＳ Ｐゴシック" charset="0"/>
            </a:endParaRPr>
          </a:p>
        </p:txBody>
      </p:sp>
      <p:sp>
        <p:nvSpPr>
          <p:cNvPr id="3277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2A7F2C4-7BA3-F84D-9549-8F1F4BF4CE3F}" type="slidenum">
              <a:rPr lang="en-US" sz="1100">
                <a:solidFill>
                  <a:srgbClr val="3F6075"/>
                </a:solidFill>
                <a:latin typeface="Calibri" charset="0"/>
              </a:rPr>
              <a:pPr eaLnBrk="1" hangingPunct="1"/>
              <a:t>3</a:t>
            </a:fld>
            <a:endParaRPr lang="fr-CA" sz="1100">
              <a:solidFill>
                <a:srgbClr val="3F6075"/>
              </a:solidFill>
              <a:latin typeface="Calibri" charset="0"/>
            </a:endParaRPr>
          </a:p>
        </p:txBody>
      </p:sp>
      <p:sp>
        <p:nvSpPr>
          <p:cNvPr id="3" name="Rectangle 2"/>
          <p:cNvSpPr/>
          <p:nvPr/>
        </p:nvSpPr>
        <p:spPr>
          <a:xfrm>
            <a:off x="685800" y="1219200"/>
            <a:ext cx="7696200" cy="584776"/>
          </a:xfrm>
          <a:prstGeom prst="rect">
            <a:avLst/>
          </a:prstGeom>
        </p:spPr>
        <p:txBody>
          <a:bodyPr wrap="square">
            <a:spAutoFit/>
          </a:bodyPr>
          <a:lstStyle/>
          <a:p>
            <a:endParaRPr lang="en-US" sz="3200" dirty="0">
              <a:solidFill>
                <a:schemeClr val="bg1"/>
              </a:solidFill>
              <a:latin typeface="+mn-lt"/>
            </a:endParaRPr>
          </a:p>
        </p:txBody>
      </p:sp>
      <p:sp>
        <p:nvSpPr>
          <p:cNvPr id="2" name="Rectangle 1"/>
          <p:cNvSpPr/>
          <p:nvPr/>
        </p:nvSpPr>
        <p:spPr>
          <a:xfrm>
            <a:off x="685800" y="1443841"/>
            <a:ext cx="8060246" cy="3970318"/>
          </a:xfrm>
          <a:prstGeom prst="rect">
            <a:avLst/>
          </a:prstGeom>
        </p:spPr>
        <p:txBody>
          <a:bodyPr wrap="square">
            <a:spAutoFit/>
          </a:bodyPr>
          <a:lstStyle/>
          <a:p>
            <a:pPr marL="457200" indent="-457200">
              <a:buAutoNum type="arabicPeriod"/>
            </a:pPr>
            <a:r>
              <a:rPr lang="en-US" sz="2400" dirty="0" smtClean="0">
                <a:solidFill>
                  <a:srgbClr val="1F497D"/>
                </a:solidFill>
              </a:rPr>
              <a:t>En apprendre davantage sur les succès et les défis des maillons santé en Ontario.</a:t>
            </a:r>
          </a:p>
          <a:p>
            <a:pPr marL="457200" indent="-457200">
              <a:buAutoNum type="arabicPeriod"/>
            </a:pPr>
            <a:endParaRPr lang="fr-CA" sz="1200" dirty="0">
              <a:solidFill>
                <a:srgbClr val="1F497D"/>
              </a:solidFill>
            </a:endParaRPr>
          </a:p>
          <a:p>
            <a:pPr marL="457200" indent="-457200">
              <a:buAutoNum type="arabicPeriod"/>
            </a:pPr>
            <a:r>
              <a:rPr lang="en-US" sz="2400" dirty="0" smtClean="0">
                <a:solidFill>
                  <a:srgbClr val="1F497D"/>
                </a:solidFill>
              </a:rPr>
              <a:t>Apprendre comment le Health System Performance Research Network (HSPRN) entreprend l'évaluation des maillons santé du RLISS du Centre. </a:t>
            </a:r>
          </a:p>
          <a:p>
            <a:pPr marL="457200" indent="-457200">
              <a:buAutoNum type="arabicPeriod"/>
            </a:pPr>
            <a:endParaRPr lang="fr-CA" sz="1200" dirty="0" smtClean="0">
              <a:solidFill>
                <a:srgbClr val="1F497D"/>
              </a:solidFill>
            </a:endParaRPr>
          </a:p>
          <a:p>
            <a:pPr marL="457200" indent="-457200">
              <a:buAutoNum type="arabicPeriod"/>
            </a:pPr>
            <a:r>
              <a:rPr lang="en-US" sz="2400" dirty="0" smtClean="0">
                <a:solidFill>
                  <a:srgbClr val="1F497D"/>
                </a:solidFill>
              </a:rPr>
              <a:t>En apprendre davantage sur l'évaluation provinciale des maillons santé.</a:t>
            </a:r>
          </a:p>
          <a:p>
            <a:pPr marL="457200" indent="-457200">
              <a:buAutoNum type="arabicPeriod"/>
            </a:pPr>
            <a:endParaRPr lang="fr-CA" sz="1200" dirty="0">
              <a:solidFill>
                <a:srgbClr val="1F497D"/>
              </a:solidFill>
            </a:endParaRPr>
          </a:p>
          <a:p>
            <a:pPr marL="457200" indent="-457200">
              <a:buAutoNum type="arabicPeriod"/>
            </a:pPr>
            <a:r>
              <a:rPr lang="en-US" sz="2400" dirty="0" smtClean="0">
                <a:solidFill>
                  <a:srgbClr val="1F497D"/>
                </a:solidFill>
              </a:rPr>
              <a:t>En apprendre davantage sur les facteurs de réussite des soins intégrés grâce à l'expérience internationale. </a:t>
            </a:r>
          </a:p>
        </p:txBody>
      </p:sp>
    </p:spTree>
    <p:extLst>
      <p:ext uri="{BB962C8B-B14F-4D97-AF65-F5344CB8AC3E}">
        <p14:creationId xmlns:p14="http://schemas.microsoft.com/office/powerpoint/2010/main" val="36122478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4294967295"/>
          </p:nvPr>
        </p:nvSpPr>
        <p:spPr>
          <a:xfrm>
            <a:off x="457200" y="1600200"/>
            <a:ext cx="8382000" cy="4525963"/>
          </a:xfrm>
        </p:spPr>
        <p:txBody>
          <a:bodyPr/>
          <a:lstStyle/>
          <a:p>
            <a:r>
              <a:rPr sz="2800" dirty="0" smtClean="0"/>
              <a:t>Les programmes existants ont démontré, à différents degrés, une intégration au niveau local, axée sur les services coordonnés destinés aux personnes. </a:t>
            </a:r>
          </a:p>
          <a:p>
            <a:pPr lvl="1"/>
            <a:r>
              <a:rPr sz="2400" dirty="0" smtClean="0"/>
              <a:t>Cette intégration principalement axée sur les services présente divers degrés d'intégration entre les professionnels et les fonctions.</a:t>
            </a:r>
          </a:p>
          <a:p>
            <a:pPr lvl="1"/>
            <a:r>
              <a:rPr sz="2400" dirty="0" smtClean="0"/>
              <a:t>Peu de programmes ont permis une intégration organisationnelle, car cela prend plus de temps.</a:t>
            </a:r>
            <a:endParaRPr lang="fr-CA" sz="2400" dirty="0"/>
          </a:p>
          <a:p>
            <a:pPr lvl="1"/>
            <a:r>
              <a:rPr sz="2400" dirty="0" smtClean="0"/>
              <a:t>Aucun pays n'a atteint une intégration au niveau du système.</a:t>
            </a:r>
          </a:p>
        </p:txBody>
      </p:sp>
      <p:sp>
        <p:nvSpPr>
          <p:cNvPr id="37890" name="Slide Number Placeholder 3"/>
          <p:cNvSpPr txBox="1">
            <a:spLocks noGrp="1"/>
          </p:cNvSpPr>
          <p:nvPr/>
        </p:nvSpPr>
        <p:spPr bwMode="auto">
          <a:xfrm>
            <a:off x="6978650" y="65119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F1EB7BB-3C30-7146-BAEA-3F7D6C3C8B2B}" type="slidenum">
              <a:rPr lang="en-US" sz="1100">
                <a:solidFill>
                  <a:schemeClr val="bg1"/>
                </a:solidFill>
                <a:latin typeface="Calibri" charset="0"/>
              </a:rPr>
              <a:pPr algn="r" eaLnBrk="1" hangingPunct="1"/>
              <a:t>30</a:t>
            </a:fld>
            <a:endParaRPr lang="fr-CA" sz="1100">
              <a:solidFill>
                <a:schemeClr val="bg1"/>
              </a:solidFill>
              <a:latin typeface="Calibri" charset="0"/>
            </a:endParaRPr>
          </a:p>
        </p:txBody>
      </p:sp>
      <p:sp>
        <p:nvSpPr>
          <p:cNvPr id="37891" name="Title 1"/>
          <p:cNvSpPr>
            <a:spLocks/>
          </p:cNvSpPr>
          <p:nvPr/>
        </p:nvSpPr>
        <p:spPr bwMode="auto">
          <a:xfrm>
            <a:off x="228600" y="152400"/>
            <a:ext cx="8610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2000" b="1" dirty="0" smtClean="0">
                <a:solidFill>
                  <a:srgbClr val="75702B"/>
                </a:solidFill>
                <a:latin typeface="Calibri" charset="0"/>
              </a:rPr>
              <a:t>Quelles leçons pouvons-nous tirer des travaux effectués par d'autres?</a:t>
            </a:r>
          </a:p>
        </p:txBody>
      </p:sp>
    </p:spTree>
    <p:extLst>
      <p:ext uri="{BB962C8B-B14F-4D97-AF65-F5344CB8AC3E}">
        <p14:creationId xmlns:p14="http://schemas.microsoft.com/office/powerpoint/2010/main" val="24546608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4294967295"/>
          </p:nvPr>
        </p:nvSpPr>
        <p:spPr>
          <a:xfrm>
            <a:off x="457200" y="1600200"/>
            <a:ext cx="8382000" cy="4525963"/>
          </a:xfrm>
        </p:spPr>
        <p:txBody>
          <a:bodyPr/>
          <a:lstStyle/>
          <a:p>
            <a:r>
              <a:rPr lang="en-US" sz="2000" dirty="0" smtClean="0"/>
              <a:t>Il n'existe pas de méthode unique « optimale ». Des résultats positifs ont été obtenus au moyen d'une vaste gamme de méthodes.</a:t>
            </a:r>
            <a:r>
              <a:rPr sz="2400" dirty="0"/>
              <a:t/>
            </a:r>
            <a:br>
              <a:rPr sz="2400" dirty="0"/>
            </a:br>
            <a:endParaRPr lang="fr-CA" sz="600" dirty="0"/>
          </a:p>
          <a:p>
            <a:r>
              <a:rPr lang="en-GB" sz="2000" dirty="0" smtClean="0"/>
              <a:t>En plus de reposer sur des technologies de pointe, les soins intégrés nécessitent beaucoup de dévouement.</a:t>
            </a:r>
            <a:endParaRPr lang="fr-CA" sz="2000" dirty="0"/>
          </a:p>
          <a:p>
            <a:endParaRPr lang="fr-CA" sz="600" dirty="0"/>
          </a:p>
          <a:p>
            <a:r>
              <a:rPr lang="en-GB" sz="2000" dirty="0" smtClean="0"/>
              <a:t>L'accent mis sur les patients favorise la collaboration entre les professionnels/organismes, mais comme la participation réelle des patients et des familles varie, la plupart des méthodes pourraient accroître davantage la participation des patients.</a:t>
            </a:r>
            <a:endParaRPr lang="fr-CA" sz="2000" dirty="0"/>
          </a:p>
          <a:p>
            <a:pPr marL="0" indent="0">
              <a:buNone/>
            </a:pPr>
            <a:endParaRPr lang="fr-CA" sz="600" dirty="0"/>
          </a:p>
          <a:p>
            <a:r>
              <a:rPr lang="en-GB" sz="2000" dirty="0"/>
              <a:t>Souvent, les médecins de soins primaires ne faisaient pas partie de l'équipe de base. Étant donné que la coordination des soins est une tâche spécialisée, toutes les méthodes pourraient solliciter davantage la participation des fournisseurs de soins primaires.</a:t>
            </a:r>
            <a:endParaRPr lang="fr-CA" sz="2000" dirty="0"/>
          </a:p>
        </p:txBody>
      </p:sp>
      <p:sp>
        <p:nvSpPr>
          <p:cNvPr id="37890" name="Slide Number Placeholder 3"/>
          <p:cNvSpPr txBox="1">
            <a:spLocks noGrp="1"/>
          </p:cNvSpPr>
          <p:nvPr/>
        </p:nvSpPr>
        <p:spPr bwMode="auto">
          <a:xfrm>
            <a:off x="6978650" y="65119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F1EB7BB-3C30-7146-BAEA-3F7D6C3C8B2B}" type="slidenum">
              <a:rPr lang="en-US" sz="1100">
                <a:solidFill>
                  <a:schemeClr val="bg1"/>
                </a:solidFill>
                <a:latin typeface="Calibri" charset="0"/>
              </a:rPr>
              <a:pPr algn="r" eaLnBrk="1" hangingPunct="1"/>
              <a:t>31</a:t>
            </a:fld>
            <a:endParaRPr lang="fr-CA" sz="1100">
              <a:solidFill>
                <a:schemeClr val="bg1"/>
              </a:solidFill>
              <a:latin typeface="Calibri" charset="0"/>
            </a:endParaRPr>
          </a:p>
        </p:txBody>
      </p:sp>
      <p:sp>
        <p:nvSpPr>
          <p:cNvPr id="37891" name="Title 1"/>
          <p:cNvSpPr>
            <a:spLocks/>
          </p:cNvSpPr>
          <p:nvPr/>
        </p:nvSpPr>
        <p:spPr bwMode="auto">
          <a:xfrm>
            <a:off x="228600" y="152400"/>
            <a:ext cx="8610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2400" b="1" dirty="0" smtClean="0">
                <a:solidFill>
                  <a:srgbClr val="75702B"/>
                </a:solidFill>
                <a:latin typeface="Calibri" charset="0"/>
              </a:rPr>
              <a:t>Quelles leçons pouvons-nous tirer des travaux effectués par d'autres?</a:t>
            </a:r>
          </a:p>
        </p:txBody>
      </p:sp>
    </p:spTree>
    <p:extLst>
      <p:ext uri="{BB962C8B-B14F-4D97-AF65-F5344CB8AC3E}">
        <p14:creationId xmlns:p14="http://schemas.microsoft.com/office/powerpoint/2010/main" val="2376842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4294967295"/>
          </p:nvPr>
        </p:nvSpPr>
        <p:spPr>
          <a:xfrm>
            <a:off x="457200" y="1600200"/>
            <a:ext cx="8382000" cy="4525963"/>
          </a:xfrm>
        </p:spPr>
        <p:txBody>
          <a:bodyPr/>
          <a:lstStyle/>
          <a:p>
            <a:pPr eaLnBrk="1" hangingPunct="1">
              <a:buFont typeface="Arial" panose="020B0604020202020204" pitchFamily="34" charset="0"/>
              <a:buChar char="•"/>
              <a:defRPr/>
            </a:pPr>
            <a:r>
              <a:rPr lang="en-US" altLang="en-US" sz="2800" b="1" dirty="0" smtClean="0">
                <a:solidFill>
                  <a:srgbClr val="89AAD3"/>
                </a:solidFill>
              </a:rPr>
              <a:t>L'intégration des soins :</a:t>
            </a:r>
          </a:p>
          <a:p>
            <a:pPr lvl="1" eaLnBrk="1" hangingPunct="1">
              <a:buFont typeface="Arial" panose="020B0604020202020204" pitchFamily="34" charset="0"/>
              <a:buChar char="–"/>
              <a:defRPr/>
            </a:pPr>
            <a:r>
              <a:rPr sz="2400" dirty="0" smtClean="0"/>
              <a:t>est une initiative ascendante qui coordonne les soins des patients communs à l'échelle locale;</a:t>
            </a:r>
          </a:p>
          <a:p>
            <a:pPr lvl="1" eaLnBrk="1" hangingPunct="1">
              <a:buFont typeface="Arial" panose="020B0604020202020204" pitchFamily="34" charset="0"/>
              <a:buChar char="–"/>
              <a:defRPr/>
            </a:pPr>
            <a:r>
              <a:rPr lang="en-CA" sz="2400" b="1" u="sng" dirty="0" smtClean="0"/>
              <a:t>est rendue possible par des priorités au niveau du système, un financement et un soutien technologique qui favorisent l'intégration et éliminent les obstacles au partage des renseignements et aux soins;</a:t>
            </a:r>
          </a:p>
          <a:p>
            <a:pPr lvl="1" eaLnBrk="1" hangingPunct="1">
              <a:buFont typeface="Arial" panose="020B0604020202020204" pitchFamily="34" charset="0"/>
              <a:buChar char="–"/>
              <a:defRPr/>
            </a:pPr>
            <a:r>
              <a:rPr sz="2400" dirty="0" smtClean="0"/>
              <a:t>est un processus continu de longue durée visant à favoriser l'intégration de plus de types de soins et à élargir la portée de manière à ce qu'elle passe de l'individu à la santé de la population.</a:t>
            </a:r>
          </a:p>
          <a:p>
            <a:pPr marL="457200" lvl="1" indent="0" eaLnBrk="1" hangingPunct="1">
              <a:buFont typeface="Arial" panose="020B0604020202020204" pitchFamily="34" charset="0"/>
              <a:buNone/>
              <a:defRPr/>
            </a:pPr>
            <a:endParaRPr lang="fr-CA" altLang="en-US" sz="2400" dirty="0" smtClean="0">
              <a:ea typeface="+mn-ea"/>
            </a:endParaRPr>
          </a:p>
        </p:txBody>
      </p:sp>
      <p:sp>
        <p:nvSpPr>
          <p:cNvPr id="37890" name="Slide Number Placeholder 3"/>
          <p:cNvSpPr txBox="1">
            <a:spLocks noGrp="1"/>
          </p:cNvSpPr>
          <p:nvPr/>
        </p:nvSpPr>
        <p:spPr bwMode="auto">
          <a:xfrm>
            <a:off x="6978650" y="65119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F1EB7BB-3C30-7146-BAEA-3F7D6C3C8B2B}" type="slidenum">
              <a:rPr lang="en-US" sz="1100">
                <a:solidFill>
                  <a:schemeClr val="bg1"/>
                </a:solidFill>
                <a:latin typeface="Calibri" charset="0"/>
              </a:rPr>
              <a:pPr algn="r" eaLnBrk="1" hangingPunct="1"/>
              <a:t>32</a:t>
            </a:fld>
            <a:endParaRPr lang="fr-CA" sz="1100">
              <a:solidFill>
                <a:schemeClr val="bg1"/>
              </a:solidFill>
              <a:latin typeface="Calibri" charset="0"/>
            </a:endParaRPr>
          </a:p>
        </p:txBody>
      </p:sp>
      <p:sp>
        <p:nvSpPr>
          <p:cNvPr id="37891" name="Title 1"/>
          <p:cNvSpPr>
            <a:spLocks/>
          </p:cNvSpPr>
          <p:nvPr/>
        </p:nvSpPr>
        <p:spPr bwMode="auto">
          <a:xfrm>
            <a:off x="228600" y="152400"/>
            <a:ext cx="8610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2400" b="1" dirty="0" smtClean="0">
                <a:solidFill>
                  <a:srgbClr val="75702B"/>
                </a:solidFill>
                <a:latin typeface="Calibri" charset="0"/>
              </a:rPr>
              <a:t>Quelles leçons pouvons-nous tirer des travaux effectués par d'autres?</a:t>
            </a:r>
          </a:p>
        </p:txBody>
      </p:sp>
    </p:spTree>
    <p:extLst>
      <p:ext uri="{BB962C8B-B14F-4D97-AF65-F5344CB8AC3E}">
        <p14:creationId xmlns:p14="http://schemas.microsoft.com/office/powerpoint/2010/main" val="14939263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4294967295"/>
          </p:nvPr>
        </p:nvSpPr>
        <p:spPr>
          <a:xfrm>
            <a:off x="457200" y="1600200"/>
            <a:ext cx="8534400" cy="4525963"/>
          </a:xfrm>
        </p:spPr>
        <p:txBody>
          <a:bodyPr/>
          <a:lstStyle/>
          <a:p>
            <a:pPr marL="514350" indent="-514350">
              <a:buFont typeface="+mj-lt"/>
              <a:buAutoNum type="arabicPeriod"/>
            </a:pPr>
            <a:r>
              <a:rPr lang="en-US" sz="2400" dirty="0"/>
              <a:t>Mettre l'accent sur l'intégration clinique plutôt que sur l'intégration au niveau organisationnel ou structurel </a:t>
            </a:r>
            <a:endParaRPr lang="fr-CA" sz="2400" dirty="0" smtClean="0"/>
          </a:p>
          <a:p>
            <a:pPr marL="514350" indent="-514350">
              <a:buFont typeface="+mj-lt"/>
              <a:buAutoNum type="arabicPeriod"/>
            </a:pPr>
            <a:endParaRPr lang="fr-CA" sz="700" dirty="0"/>
          </a:p>
          <a:p>
            <a:pPr marL="514350" indent="-514350">
              <a:buFont typeface="+mj-lt"/>
              <a:buAutoNum type="arabicPeriod"/>
            </a:pPr>
            <a:r>
              <a:rPr lang="en-US" sz="2400" dirty="0"/>
              <a:t>La réussite semble être liée à la qualité des communications et des relations entre les personnes qui reçoivent des soins et les professionnels et les gestionnaires qui participent à la prestation des soins.</a:t>
            </a:r>
          </a:p>
          <a:p>
            <a:pPr marL="514350" indent="-514350">
              <a:buFont typeface="+mj-lt"/>
              <a:buAutoNum type="arabicPeriod"/>
            </a:pPr>
            <a:endParaRPr lang="fr-CA" sz="700" dirty="0"/>
          </a:p>
          <a:p>
            <a:pPr marL="514350" lvl="0" indent="-514350">
              <a:buFont typeface="+mj-lt"/>
              <a:buAutoNum type="arabicPeriod"/>
            </a:pPr>
            <a:r>
              <a:rPr lang="en-US" sz="2400" dirty="0"/>
              <a:t>Les modèles efficaces font appel à des équipes multidisciplinaires ayant des rôles bien définis et une responsabilité conjointe des soins.</a:t>
            </a:r>
          </a:p>
        </p:txBody>
      </p:sp>
      <p:sp>
        <p:nvSpPr>
          <p:cNvPr id="37890" name="Slide Number Placeholder 3"/>
          <p:cNvSpPr txBox="1">
            <a:spLocks noGrp="1"/>
          </p:cNvSpPr>
          <p:nvPr/>
        </p:nvSpPr>
        <p:spPr bwMode="auto">
          <a:xfrm>
            <a:off x="6978650" y="65119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F1EB7BB-3C30-7146-BAEA-3F7D6C3C8B2B}" type="slidenum">
              <a:rPr lang="en-US" sz="1100">
                <a:solidFill>
                  <a:schemeClr val="bg1"/>
                </a:solidFill>
                <a:latin typeface="Calibri" charset="0"/>
              </a:rPr>
              <a:pPr algn="r" eaLnBrk="1" hangingPunct="1"/>
              <a:t>33</a:t>
            </a:fld>
            <a:endParaRPr lang="fr-CA" sz="1100">
              <a:solidFill>
                <a:schemeClr val="bg1"/>
              </a:solidFill>
              <a:latin typeface="Calibri" charset="0"/>
            </a:endParaRPr>
          </a:p>
        </p:txBody>
      </p:sp>
      <p:sp>
        <p:nvSpPr>
          <p:cNvPr id="37891" name="Title 1"/>
          <p:cNvSpPr>
            <a:spLocks/>
          </p:cNvSpPr>
          <p:nvPr/>
        </p:nvSpPr>
        <p:spPr bwMode="auto">
          <a:xfrm>
            <a:off x="228600" y="152400"/>
            <a:ext cx="7010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3600" b="1" dirty="0" smtClean="0">
                <a:solidFill>
                  <a:srgbClr val="75702B"/>
                </a:solidFill>
                <a:latin typeface="Calibri" charset="0"/>
              </a:rPr>
              <a:t>Suggestions des fournisseurs</a:t>
            </a:r>
            <a:endParaRPr lang="fr-CA" sz="3600" b="1" dirty="0">
              <a:solidFill>
                <a:srgbClr val="75702B"/>
              </a:solidFill>
              <a:latin typeface="Calibri" charset="0"/>
            </a:endParaRPr>
          </a:p>
        </p:txBody>
      </p:sp>
    </p:spTree>
    <p:extLst>
      <p:ext uri="{BB962C8B-B14F-4D97-AF65-F5344CB8AC3E}">
        <p14:creationId xmlns:p14="http://schemas.microsoft.com/office/powerpoint/2010/main" val="3331844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4294967295"/>
          </p:nvPr>
        </p:nvSpPr>
        <p:spPr>
          <a:xfrm>
            <a:off x="457200" y="1600200"/>
            <a:ext cx="8534400" cy="4525963"/>
          </a:xfrm>
        </p:spPr>
        <p:txBody>
          <a:bodyPr/>
          <a:lstStyle/>
          <a:p>
            <a:pPr marL="514350" indent="-514350">
              <a:buFont typeface="+mj-lt"/>
              <a:buAutoNum type="arabicPeriod" startAt="4"/>
            </a:pPr>
            <a:r>
              <a:rPr lang="en-US" sz="2400" dirty="0"/>
              <a:t>Reconnaître l'importance du programme d'intégration des soins pour les populations ayant des besoins complexes.</a:t>
            </a:r>
            <a:endParaRPr lang="fr-CA" sz="2400" dirty="0"/>
          </a:p>
          <a:p>
            <a:pPr marL="514350" indent="-514350">
              <a:buFont typeface="+mj-lt"/>
              <a:buAutoNum type="arabicPeriod" startAt="4"/>
            </a:pPr>
            <a:r>
              <a:rPr lang="en-US" sz="2400" dirty="0"/>
              <a:t>Stimuler l'intégration par l'entremise de financement ou d'autres moyens pour soutenir l'élaboration d'initiatives locales visant à améliorer les soins. </a:t>
            </a:r>
            <a:endParaRPr lang="fr-CA" sz="2400" dirty="0" smtClean="0"/>
          </a:p>
          <a:p>
            <a:pPr marL="514350" indent="-514350">
              <a:buFont typeface="+mj-lt"/>
              <a:buAutoNum type="arabicPeriod" startAt="4"/>
            </a:pPr>
            <a:r>
              <a:rPr lang="en-US" sz="2400" dirty="0" smtClean="0"/>
              <a:t>Éviter l'adoption d'une politique descendante qui exige des fusions au niveau structurel ou organisationnel.</a:t>
            </a:r>
          </a:p>
          <a:p>
            <a:pPr marL="514350" indent="-514350">
              <a:buFont typeface="+mj-lt"/>
              <a:buAutoNum type="arabicPeriod" startAt="4"/>
            </a:pPr>
            <a:r>
              <a:rPr lang="en-US" sz="2400" dirty="0"/>
              <a:t>Éliminer les obstacles qui rendent plus difficile l'intégration des soins par les fournisseurs, comme les différences relatives au financement et à l'admissibilité des patients aux soins requis.</a:t>
            </a:r>
            <a:endParaRPr lang="fr-CA" sz="2400" dirty="0"/>
          </a:p>
        </p:txBody>
      </p:sp>
      <p:sp>
        <p:nvSpPr>
          <p:cNvPr id="37890" name="Slide Number Placeholder 3"/>
          <p:cNvSpPr txBox="1">
            <a:spLocks noGrp="1"/>
          </p:cNvSpPr>
          <p:nvPr/>
        </p:nvSpPr>
        <p:spPr bwMode="auto">
          <a:xfrm>
            <a:off x="6978650" y="65119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F1EB7BB-3C30-7146-BAEA-3F7D6C3C8B2B}" type="slidenum">
              <a:rPr lang="en-US" sz="1100">
                <a:solidFill>
                  <a:schemeClr val="bg1"/>
                </a:solidFill>
                <a:latin typeface="Calibri" charset="0"/>
              </a:rPr>
              <a:pPr algn="r" eaLnBrk="1" hangingPunct="1"/>
              <a:t>34</a:t>
            </a:fld>
            <a:endParaRPr lang="fr-CA" sz="1100">
              <a:solidFill>
                <a:schemeClr val="bg1"/>
              </a:solidFill>
              <a:latin typeface="Calibri" charset="0"/>
            </a:endParaRPr>
          </a:p>
        </p:txBody>
      </p:sp>
      <p:sp>
        <p:nvSpPr>
          <p:cNvPr id="37891" name="Title 1"/>
          <p:cNvSpPr>
            <a:spLocks/>
          </p:cNvSpPr>
          <p:nvPr/>
        </p:nvSpPr>
        <p:spPr bwMode="auto">
          <a:xfrm>
            <a:off x="228600" y="152400"/>
            <a:ext cx="7010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3200" b="1" dirty="0" smtClean="0">
                <a:solidFill>
                  <a:srgbClr val="75702B"/>
                </a:solidFill>
                <a:latin typeface="Calibri" charset="0"/>
              </a:rPr>
              <a:t>Suggestions en matière de politiques</a:t>
            </a:r>
            <a:endParaRPr lang="fr-CA" sz="3200" b="1" dirty="0">
              <a:solidFill>
                <a:srgbClr val="75702B"/>
              </a:solidFill>
              <a:latin typeface="Calibri" charset="0"/>
            </a:endParaRPr>
          </a:p>
        </p:txBody>
      </p:sp>
    </p:spTree>
    <p:extLst>
      <p:ext uri="{BB962C8B-B14F-4D97-AF65-F5344CB8AC3E}">
        <p14:creationId xmlns:p14="http://schemas.microsoft.com/office/powerpoint/2010/main" val="5673389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59850" cy="685800"/>
          </a:xfrm>
        </p:spPr>
        <p:txBody>
          <a:bodyPr rtlCol="0">
            <a:noAutofit/>
          </a:bodyPr>
          <a:lstStyle/>
          <a:p>
            <a:pPr algn="l" eaLnBrk="1" fontAlgn="auto" hangingPunct="1">
              <a:spcAft>
                <a:spcPts val="0"/>
              </a:spcAft>
              <a:defRPr/>
            </a:pPr>
            <a:r>
              <a:rPr lang="en-US" sz="2800" b="1" dirty="0" smtClean="0">
                <a:latin typeface="Calibri"/>
              </a:rPr>
              <a:t>Caractéristiques clés du système pour assurer la réussite</a:t>
            </a:r>
            <a:endParaRPr lang="fr-CA" sz="2800" b="1" dirty="0">
              <a:latin typeface="Calibri"/>
              <a:ea typeface="+mj-ea"/>
              <a:cs typeface="Calibri"/>
            </a:endParaRPr>
          </a:p>
        </p:txBody>
      </p:sp>
      <p:sp>
        <p:nvSpPr>
          <p:cNvPr id="4096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81499A23-77B6-C340-AD66-C878BA6E9692}" type="slidenum">
              <a:rPr lang="en-US" sz="1100">
                <a:solidFill>
                  <a:srgbClr val="3F6075"/>
                </a:solidFill>
                <a:latin typeface="Calibri" charset="0"/>
              </a:rPr>
              <a:pPr/>
              <a:t>35</a:t>
            </a:fld>
            <a:endParaRPr lang="fr-CA" sz="1100">
              <a:solidFill>
                <a:srgbClr val="3F6075"/>
              </a:solidFill>
              <a:latin typeface="Calibri" charset="0"/>
            </a:endParaRPr>
          </a:p>
        </p:txBody>
      </p:sp>
      <p:sp>
        <p:nvSpPr>
          <p:cNvPr id="40963" name="TextBox 8"/>
          <p:cNvSpPr txBox="1">
            <a:spLocks noChangeArrowheads="1"/>
          </p:cNvSpPr>
          <p:nvPr/>
        </p:nvSpPr>
        <p:spPr bwMode="auto">
          <a:xfrm>
            <a:off x="533400" y="1473200"/>
            <a:ext cx="815340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571500" lvl="1" indent="-342900" eaLnBrk="1" hangingPunct="1">
              <a:buFont typeface="Arial"/>
              <a:buChar char="•"/>
              <a:defRPr/>
            </a:pPr>
            <a:r>
              <a:rPr lang="en-US" sz="2800" dirty="0" smtClean="0">
                <a:solidFill>
                  <a:srgbClr val="1F497D"/>
                </a:solidFill>
                <a:latin typeface="+mn-lt"/>
              </a:rPr>
              <a:t>Engagement des médecins</a:t>
            </a:r>
          </a:p>
          <a:p>
            <a:pPr marL="228600" lvl="1" indent="0" eaLnBrk="1" hangingPunct="1">
              <a:defRPr/>
            </a:pPr>
            <a:endParaRPr lang="fr-CA" sz="1400" dirty="0" smtClean="0">
              <a:solidFill>
                <a:srgbClr val="1F497D"/>
              </a:solidFill>
              <a:latin typeface="+mn-lt"/>
              <a:ea typeface="ＭＳ Ｐゴシック" charset="0"/>
            </a:endParaRPr>
          </a:p>
          <a:p>
            <a:pPr marL="571500" lvl="1" indent="-342900" eaLnBrk="1" hangingPunct="1">
              <a:buFont typeface="Arial"/>
              <a:buChar char="•"/>
              <a:defRPr/>
            </a:pPr>
            <a:r>
              <a:rPr lang="en-US" sz="2800" dirty="0" smtClean="0">
                <a:solidFill>
                  <a:srgbClr val="1F497D"/>
                </a:solidFill>
                <a:latin typeface="+mn-lt"/>
              </a:rPr>
              <a:t>Plateformes de partage d'information sur la santé</a:t>
            </a:r>
          </a:p>
          <a:p>
            <a:pPr marL="571500" lvl="1" indent="-342900" eaLnBrk="1" hangingPunct="1">
              <a:buFont typeface="Arial"/>
              <a:buChar char="•"/>
              <a:defRPr/>
            </a:pPr>
            <a:endParaRPr lang="fr-CA" sz="1400" dirty="0">
              <a:solidFill>
                <a:srgbClr val="1F497D"/>
              </a:solidFill>
              <a:latin typeface="+mn-lt"/>
              <a:ea typeface="ＭＳ Ｐゴシック" charset="0"/>
            </a:endParaRPr>
          </a:p>
          <a:p>
            <a:pPr marL="571500" lvl="1" indent="-342900" eaLnBrk="1" hangingPunct="1">
              <a:buFont typeface="Arial"/>
              <a:buChar char="•"/>
              <a:defRPr/>
            </a:pPr>
            <a:r>
              <a:rPr lang="en-US" sz="2800" dirty="0">
                <a:solidFill>
                  <a:srgbClr val="1F497D"/>
                </a:solidFill>
                <a:latin typeface="+mn-lt"/>
              </a:rPr>
              <a:t>Prise en charge fondée sur la population </a:t>
            </a:r>
          </a:p>
          <a:p>
            <a:pPr marL="571500" lvl="1" indent="-342900" eaLnBrk="1" hangingPunct="1">
              <a:buFont typeface="Arial"/>
              <a:buChar char="•"/>
              <a:defRPr/>
            </a:pPr>
            <a:endParaRPr lang="fr-CA" sz="1400" dirty="0">
              <a:solidFill>
                <a:srgbClr val="1F497D"/>
              </a:solidFill>
              <a:latin typeface="+mn-lt"/>
              <a:ea typeface="ＭＳ Ｐゴシック" charset="0"/>
            </a:endParaRPr>
          </a:p>
          <a:p>
            <a:pPr marL="571500" lvl="1" indent="-342900">
              <a:buFont typeface="Arial"/>
              <a:buChar char="•"/>
              <a:defRPr/>
            </a:pPr>
            <a:r>
              <a:rPr lang="en-US" sz="2800" dirty="0">
                <a:solidFill>
                  <a:srgbClr val="1F497D"/>
                </a:solidFill>
                <a:latin typeface="+mn-lt"/>
              </a:rPr>
              <a:t>Initiatives de santé publique et soutien pour encourager les gens à manger sainement et à adopter un mode de vie actif de leur propre chef</a:t>
            </a:r>
          </a:p>
          <a:p>
            <a:pPr marL="571500" lvl="1" indent="-342900" eaLnBrk="1" hangingPunct="1">
              <a:buFont typeface="Arial"/>
              <a:buChar char="•"/>
              <a:defRPr/>
            </a:pPr>
            <a:endParaRPr lang="fr-CA" sz="1400" dirty="0" smtClean="0">
              <a:solidFill>
                <a:srgbClr val="1F497D"/>
              </a:solidFill>
              <a:latin typeface="+mn-lt"/>
              <a:ea typeface="ＭＳ Ｐゴシック" charset="0"/>
            </a:endParaRPr>
          </a:p>
          <a:p>
            <a:pPr marL="571500" lvl="1" indent="-342900" eaLnBrk="1" hangingPunct="1">
              <a:buFont typeface="Arial"/>
              <a:buChar char="•"/>
              <a:defRPr/>
            </a:pPr>
            <a:r>
              <a:rPr lang="en-US" sz="2800" dirty="0" smtClean="0">
                <a:solidFill>
                  <a:srgbClr val="1F497D"/>
                </a:solidFill>
                <a:latin typeface="+mn-lt"/>
              </a:rPr>
              <a:t>Mesure du rendement axé sur la personne</a:t>
            </a:r>
          </a:p>
          <a:p>
            <a:pPr marL="228600" lvl="1" indent="0" eaLnBrk="1" hangingPunct="1">
              <a:defRPr/>
            </a:pPr>
            <a:endParaRPr lang="fr-CA" sz="800" dirty="0">
              <a:solidFill>
                <a:srgbClr val="1F497D"/>
              </a:solidFill>
              <a:latin typeface="+mn-lt"/>
              <a:ea typeface="ＭＳ Ｐゴシック" charset="0"/>
            </a:endParaRPr>
          </a:p>
          <a:p>
            <a:pPr marL="571500" lvl="1" indent="-342900" eaLnBrk="1" hangingPunct="1">
              <a:buFont typeface="Arial"/>
              <a:buChar char="•"/>
              <a:defRPr/>
            </a:pPr>
            <a:endParaRPr lang="fr-CA" sz="1400" dirty="0">
              <a:solidFill>
                <a:srgbClr val="1F497D"/>
              </a:solidFill>
              <a:latin typeface="+mn-lt"/>
              <a:ea typeface="ＭＳ Ｐゴシック" charset="0"/>
            </a:endParaRPr>
          </a:p>
          <a:p>
            <a:pPr marL="685800" lvl="1" indent="-457200" eaLnBrk="1" hangingPunct="1">
              <a:buFont typeface="Wingdings" charset="2"/>
              <a:buChar char="v"/>
              <a:defRPr/>
            </a:pPr>
            <a:r>
              <a:rPr lang="en-US" sz="2800" dirty="0" smtClean="0">
                <a:solidFill>
                  <a:srgbClr val="1F497D"/>
                </a:solidFill>
                <a:latin typeface="+mn-lt"/>
              </a:rPr>
              <a:t>Domicile stable / soutien au revenu</a:t>
            </a:r>
            <a:endParaRPr lang="fr-CA" sz="2800" dirty="0">
              <a:solidFill>
                <a:srgbClr val="1F497D"/>
              </a:solidFill>
              <a:latin typeface="+mn-lt"/>
              <a:ea typeface="ＭＳ Ｐゴシック" charset="0"/>
            </a:endParaRPr>
          </a:p>
        </p:txBody>
      </p:sp>
    </p:spTree>
    <p:extLst>
      <p:ext uri="{BB962C8B-B14F-4D97-AF65-F5344CB8AC3E}">
        <p14:creationId xmlns:p14="http://schemas.microsoft.com/office/powerpoint/2010/main" val="3214244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304800" y="152400"/>
            <a:ext cx="6705600" cy="685800"/>
          </a:xfrm>
        </p:spPr>
        <p:txBody>
          <a:bodyPr/>
          <a:lstStyle/>
          <a:p>
            <a:pPr algn="l"/>
            <a:r>
              <a:rPr lang="en-US" sz="4000" b="1" dirty="0" smtClean="0">
                <a:latin typeface="Calibri" charset="0"/>
              </a:rPr>
              <a:t>… Restez à l’affût</a:t>
            </a:r>
            <a:endParaRPr lang="fr-CA" sz="4000" b="1" dirty="0">
              <a:latin typeface="Calibri" charset="0"/>
              <a:ea typeface="ＭＳ Ｐゴシック" charset="0"/>
            </a:endParaRPr>
          </a:p>
        </p:txBody>
      </p:sp>
      <p:sp>
        <p:nvSpPr>
          <p:cNvPr id="3277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2A7F2C4-7BA3-F84D-9549-8F1F4BF4CE3F}" type="slidenum">
              <a:rPr lang="en-US" sz="1100">
                <a:solidFill>
                  <a:srgbClr val="3F6075"/>
                </a:solidFill>
                <a:latin typeface="Calibri" charset="0"/>
              </a:rPr>
              <a:pPr eaLnBrk="1" hangingPunct="1"/>
              <a:t>36</a:t>
            </a:fld>
            <a:endParaRPr lang="fr-CA" sz="1100">
              <a:solidFill>
                <a:srgbClr val="3F6075"/>
              </a:solidFill>
              <a:latin typeface="Calibri" charset="0"/>
            </a:endParaRPr>
          </a:p>
        </p:txBody>
      </p:sp>
      <p:pic>
        <p:nvPicPr>
          <p:cNvPr id="2" name="Picture 1"/>
          <p:cNvPicPr>
            <a:picLocks noChangeAspect="1"/>
          </p:cNvPicPr>
          <p:nvPr/>
        </p:nvPicPr>
        <p:blipFill>
          <a:blip r:embed="rId2"/>
          <a:stretch>
            <a:fillRect/>
          </a:stretch>
        </p:blipFill>
        <p:spPr>
          <a:xfrm>
            <a:off x="533400" y="1524000"/>
            <a:ext cx="5705727" cy="4648200"/>
          </a:xfrm>
          <a:prstGeom prst="rect">
            <a:avLst/>
          </a:prstGeom>
        </p:spPr>
      </p:pic>
      <p:sp>
        <p:nvSpPr>
          <p:cNvPr id="3" name="TextBox 2"/>
          <p:cNvSpPr txBox="1"/>
          <p:nvPr/>
        </p:nvSpPr>
        <p:spPr>
          <a:xfrm>
            <a:off x="6477001" y="1752600"/>
            <a:ext cx="2635250" cy="2246769"/>
          </a:xfrm>
          <a:prstGeom prst="rect">
            <a:avLst/>
          </a:prstGeom>
          <a:solidFill>
            <a:schemeClr val="bg1"/>
          </a:solidFill>
        </p:spPr>
        <p:txBody>
          <a:bodyPr wrap="square" rtlCol="0">
            <a:spAutoFit/>
          </a:bodyPr>
          <a:lstStyle/>
          <a:p>
            <a:r>
              <a:rPr sz="1400" dirty="0" smtClean="0"/>
              <a:t>Suivez les mises à jour à l'adresse : </a:t>
            </a:r>
          </a:p>
          <a:p>
            <a:r>
              <a:rPr lang="en-US" sz="1400" dirty="0" smtClean="0">
                <a:hlinkClick r:id="rId3"/>
              </a:rPr>
              <a:t>http://hsprn.ca</a:t>
            </a:r>
            <a:r>
              <a:rPr sz="1400" dirty="0" smtClean="0"/>
              <a:t> </a:t>
            </a:r>
          </a:p>
          <a:p>
            <a:r>
              <a:rPr lang="en-US" sz="1400" dirty="0" smtClean="0">
                <a:latin typeface="Wingdings"/>
                <a:sym typeface="Wingdings"/>
              </a:rPr>
              <a:t></a:t>
            </a:r>
            <a:r>
              <a:rPr lang="en-US" sz="1400" dirty="0" smtClean="0">
                <a:sym typeface="Wingdings"/>
              </a:rPr>
              <a:t>Our Work (notre travail)</a:t>
            </a:r>
          </a:p>
          <a:p>
            <a:r>
              <a:rPr sz="1400" dirty="0" smtClean="0"/>
              <a:t> </a:t>
            </a:r>
            <a:r>
              <a:rPr lang="en-US" sz="1400" dirty="0" smtClean="0">
                <a:latin typeface="Wingdings"/>
                <a:sym typeface="Wingdings"/>
              </a:rPr>
              <a:t></a:t>
            </a:r>
            <a:r>
              <a:rPr lang="en-US" sz="1400" dirty="0">
                <a:sym typeface="Wingdings"/>
              </a:rPr>
              <a:t>Evidence Briefs (dossiers sur les données probantes)</a:t>
            </a:r>
          </a:p>
          <a:p>
            <a:endParaRPr lang="fr-CA" sz="1400" dirty="0" smtClean="0">
              <a:latin typeface="Wingdings"/>
              <a:ea typeface="Wingdings"/>
              <a:cs typeface="Wingdings"/>
              <a:sym typeface="Wingdings"/>
            </a:endParaRPr>
          </a:p>
          <a:p>
            <a:r>
              <a:rPr lang="en-US" sz="1400" dirty="0">
                <a:sym typeface="Wingdings"/>
              </a:rPr>
              <a:t>N'oubliez pas de nous suivre sur Twitter :</a:t>
            </a:r>
            <a:endParaRPr lang="fr-CA" sz="1400" dirty="0">
              <a:sym typeface="Wingdings"/>
            </a:endParaRPr>
          </a:p>
          <a:p>
            <a:r>
              <a:rPr lang="en-US" sz="1400" dirty="0" smtClean="0">
                <a:hlinkClick r:id="rId4"/>
              </a:rPr>
              <a:t>@infohsprn</a:t>
            </a:r>
            <a:endParaRPr lang="fr-CA" sz="1400" dirty="0" smtClean="0">
              <a:latin typeface="Wingdings"/>
              <a:ea typeface="Wingdings"/>
              <a:cs typeface="Wingdings"/>
              <a:sym typeface="Wingdings"/>
            </a:endParaRPr>
          </a:p>
        </p:txBody>
      </p:sp>
    </p:spTree>
    <p:extLst>
      <p:ext uri="{BB962C8B-B14F-4D97-AF65-F5344CB8AC3E}">
        <p14:creationId xmlns:p14="http://schemas.microsoft.com/office/powerpoint/2010/main" val="16892896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Comments?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5A6F373B-0B71-0B49-B799-734D745AADF5}" type="slidenum">
              <a:rPr lang="en-US" smtClean="0"/>
              <a:t>37</a:t>
            </a:fld>
            <a:endParaRPr lang="en-US"/>
          </a:p>
        </p:txBody>
      </p:sp>
    </p:spTree>
    <p:extLst>
      <p:ext uri="{BB962C8B-B14F-4D97-AF65-F5344CB8AC3E}">
        <p14:creationId xmlns:p14="http://schemas.microsoft.com/office/powerpoint/2010/main" val="82095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slides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1848659D-F05F-D84A-865D-2C443A4D6141}" type="slidenum">
              <a:rPr lang="en-US" smtClean="0"/>
              <a:pPr/>
              <a:t>38</a:t>
            </a:fld>
            <a:endParaRPr lang="en-US" dirty="0"/>
          </a:p>
        </p:txBody>
      </p:sp>
    </p:spTree>
    <p:extLst>
      <p:ext uri="{BB962C8B-B14F-4D97-AF65-F5344CB8AC3E}">
        <p14:creationId xmlns:p14="http://schemas.microsoft.com/office/powerpoint/2010/main" val="3378396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Slide Number Placeholder 3"/>
          <p:cNvSpPr txBox="1">
            <a:spLocks noGrp="1"/>
          </p:cNvSpPr>
          <p:nvPr/>
        </p:nvSpPr>
        <p:spPr bwMode="auto">
          <a:xfrm>
            <a:off x="6978650" y="65119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F1EB7BB-3C30-7146-BAEA-3F7D6C3C8B2B}" type="slidenum">
              <a:rPr lang="en-US" sz="1100">
                <a:solidFill>
                  <a:schemeClr val="bg1"/>
                </a:solidFill>
                <a:latin typeface="Calibri" charset="0"/>
              </a:rPr>
              <a:pPr algn="r" eaLnBrk="1" hangingPunct="1"/>
              <a:t>39</a:t>
            </a:fld>
            <a:endParaRPr lang="en-US" sz="1100">
              <a:solidFill>
                <a:schemeClr val="bg1"/>
              </a:solidFill>
              <a:latin typeface="Calibri" charset="0"/>
            </a:endParaRPr>
          </a:p>
        </p:txBody>
      </p:sp>
      <p:sp>
        <p:nvSpPr>
          <p:cNvPr id="37891" name="Title 1"/>
          <p:cNvSpPr>
            <a:spLocks/>
          </p:cNvSpPr>
          <p:nvPr/>
        </p:nvSpPr>
        <p:spPr bwMode="auto">
          <a:xfrm>
            <a:off x="228600" y="152400"/>
            <a:ext cx="6858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3600" b="1" dirty="0" smtClean="0">
                <a:solidFill>
                  <a:srgbClr val="75702B"/>
                </a:solidFill>
                <a:latin typeface="Calibri" charset="0"/>
              </a:rPr>
              <a:t>Selected Indicators</a:t>
            </a:r>
            <a:endParaRPr lang="en-US" sz="3600" b="1" dirty="0">
              <a:solidFill>
                <a:srgbClr val="75702B"/>
              </a:solidFill>
              <a:latin typeface="Calibri"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680909504"/>
              </p:ext>
            </p:extLst>
          </p:nvPr>
        </p:nvGraphicFramePr>
        <p:xfrm>
          <a:off x="1066800" y="1752600"/>
          <a:ext cx="6934201" cy="2734056"/>
        </p:xfrm>
        <a:graphic>
          <a:graphicData uri="http://schemas.openxmlformats.org/drawingml/2006/table">
            <a:tbl>
              <a:tblPr firstRow="1" bandRow="1">
                <a:tableStyleId>{5C22544A-7EE6-4342-B048-85BDC9FD1C3A}</a:tableStyleId>
              </a:tblPr>
              <a:tblGrid>
                <a:gridCol w="433388"/>
                <a:gridCol w="4189413"/>
                <a:gridCol w="2311400"/>
              </a:tblGrid>
              <a:tr h="370840">
                <a:tc>
                  <a:txBody>
                    <a:bodyPr/>
                    <a:lstStyle/>
                    <a:p>
                      <a:endParaRPr lang="en-US" dirty="0"/>
                    </a:p>
                  </a:txBody>
                  <a:tcPr/>
                </a:tc>
                <a:tc>
                  <a:txBody>
                    <a:bodyPr/>
                    <a:lstStyle/>
                    <a:p>
                      <a:r>
                        <a:rPr lang="en-US" dirty="0" smtClean="0"/>
                        <a:t>LOWER GROWTH IN HEALTHCARE COSTS</a:t>
                      </a:r>
                    </a:p>
                    <a:p>
                      <a:r>
                        <a:rPr lang="en-US" dirty="0" smtClean="0"/>
                        <a:t>Indicator/Metric</a:t>
                      </a:r>
                      <a:endParaRPr lang="en-US" dirty="0"/>
                    </a:p>
                  </a:txBody>
                  <a:tcPr/>
                </a:tc>
                <a:tc>
                  <a:txBody>
                    <a:bodyPr/>
                    <a:lstStyle/>
                    <a:p>
                      <a:endParaRPr lang="en-US" dirty="0" smtClean="0"/>
                    </a:p>
                    <a:p>
                      <a:r>
                        <a:rPr lang="en-US" dirty="0" smtClean="0"/>
                        <a:t>Source</a:t>
                      </a:r>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1</a:t>
                      </a:r>
                      <a:endParaRPr lang="en-US" dirty="0"/>
                    </a:p>
                  </a:txBody>
                  <a:tcPr>
                    <a:solidFill>
                      <a:srgbClr val="FFFF00"/>
                    </a:solidFill>
                  </a:tcPr>
                </a:tc>
                <a:tc>
                  <a:txBody>
                    <a:bodyPr/>
                    <a:lstStyle/>
                    <a:p>
                      <a:pPr>
                        <a:lnSpc>
                          <a:spcPct val="115000"/>
                        </a:lnSpc>
                        <a:spcAft>
                          <a:spcPts val="0"/>
                        </a:spcAft>
                      </a:pPr>
                      <a:r>
                        <a:rPr lang="en-CA" sz="1400" dirty="0">
                          <a:effectLst/>
                          <a:latin typeface="Calibri"/>
                          <a:ea typeface="Batang"/>
                          <a:cs typeface="Calibri"/>
                        </a:rPr>
                        <a:t>Total annual government costs (age-sex standardized)</a:t>
                      </a:r>
                      <a:endParaRPr lang="en-CA" sz="1800" dirty="0">
                        <a:effectLst/>
                        <a:latin typeface="Calibri"/>
                        <a:ea typeface="Calibri"/>
                        <a:cs typeface="Times New Roman"/>
                      </a:endParaRPr>
                    </a:p>
                  </a:txBody>
                  <a:tcPr marL="68580" marR="68580" marT="0" marB="0">
                    <a:solidFill>
                      <a:srgbClr val="FFFF00"/>
                    </a:solidFill>
                  </a:tcPr>
                </a:tc>
                <a:tc>
                  <a:txBody>
                    <a:bodyPr/>
                    <a:lstStyle/>
                    <a:p>
                      <a:pPr>
                        <a:lnSpc>
                          <a:spcPct val="115000"/>
                        </a:lnSpc>
                        <a:spcAft>
                          <a:spcPts val="0"/>
                        </a:spcAft>
                      </a:pPr>
                      <a:r>
                        <a:rPr lang="en-CA" sz="1400" dirty="0">
                          <a:effectLst/>
                          <a:latin typeface="Calibri"/>
                          <a:ea typeface="Batang"/>
                          <a:cs typeface="Calibri"/>
                        </a:rPr>
                        <a:t>ACO Report (value </a:t>
                      </a:r>
                      <a:r>
                        <a:rPr lang="en-CA" sz="1400" dirty="0" smtClean="0">
                          <a:effectLst/>
                          <a:latin typeface="Calibri"/>
                          <a:ea typeface="Batang"/>
                          <a:cs typeface="Calibri"/>
                        </a:rPr>
                        <a:t>indicators)</a:t>
                      </a:r>
                      <a:endParaRPr lang="en-CA" sz="1800" dirty="0">
                        <a:effectLst/>
                        <a:latin typeface="Calibri"/>
                        <a:ea typeface="Calibri"/>
                        <a:cs typeface="Times New Roman"/>
                      </a:endParaRPr>
                    </a:p>
                  </a:txBody>
                  <a:tcPr marL="68580" marR="68580" marT="0" marB="0">
                    <a:solidFill>
                      <a:srgbClr val="FFFF00"/>
                    </a:solidFill>
                  </a:tcPr>
                </a:tc>
              </a:tr>
              <a:tr h="370840">
                <a:tc>
                  <a:txBody>
                    <a:bodyPr/>
                    <a:lstStyle/>
                    <a:p>
                      <a:r>
                        <a:rPr lang="en-US" dirty="0" smtClean="0"/>
                        <a:t>2</a:t>
                      </a:r>
                      <a:endParaRPr lang="en-US" dirty="0"/>
                    </a:p>
                  </a:txBody>
                  <a:tcPr/>
                </a:tc>
                <a:tc>
                  <a:txBody>
                    <a:bodyPr/>
                    <a:lstStyle/>
                    <a:p>
                      <a:pPr>
                        <a:lnSpc>
                          <a:spcPct val="115000"/>
                        </a:lnSpc>
                        <a:spcAft>
                          <a:spcPts val="0"/>
                        </a:spcAft>
                      </a:pPr>
                      <a:r>
                        <a:rPr lang="en-CA" sz="1400" dirty="0">
                          <a:effectLst/>
                          <a:latin typeface="Calibri"/>
                          <a:ea typeface="Batang"/>
                          <a:cs typeface="Calibri"/>
                        </a:rPr>
                        <a:t>Average per capita monthly costs </a:t>
                      </a:r>
                      <a:endParaRPr lang="en-CA" sz="1800" dirty="0">
                        <a:effectLst/>
                        <a:latin typeface="Calibri"/>
                        <a:ea typeface="Calibri"/>
                        <a:cs typeface="Times New Roman"/>
                      </a:endParaRPr>
                    </a:p>
                    <a:p>
                      <a:pPr>
                        <a:lnSpc>
                          <a:spcPct val="115000"/>
                        </a:lnSpc>
                        <a:spcAft>
                          <a:spcPts val="0"/>
                        </a:spcAft>
                      </a:pPr>
                      <a:r>
                        <a:rPr lang="en-CA" sz="1400" dirty="0">
                          <a:effectLst/>
                          <a:latin typeface="Calibri"/>
                          <a:ea typeface="Batang"/>
                          <a:cs typeface="Calibri"/>
                        </a:rPr>
                        <a:t>(age-sex standardized)</a:t>
                      </a:r>
                      <a:endParaRPr lang="en-CA"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CA" sz="1400" dirty="0">
                          <a:effectLst/>
                          <a:latin typeface="Calibri"/>
                          <a:ea typeface="Batang"/>
                          <a:cs typeface="Calibri"/>
                        </a:rPr>
                        <a:t>ACO Report (value </a:t>
                      </a:r>
                      <a:r>
                        <a:rPr lang="en-CA" sz="1400" dirty="0" smtClean="0">
                          <a:effectLst/>
                          <a:latin typeface="Calibri"/>
                          <a:ea typeface="Batang"/>
                          <a:cs typeface="Calibri"/>
                        </a:rPr>
                        <a:t>indicators)</a:t>
                      </a:r>
                      <a:endParaRPr lang="en-CA" sz="1800" dirty="0">
                        <a:effectLst/>
                        <a:latin typeface="Calibri"/>
                        <a:ea typeface="Calibri"/>
                        <a:cs typeface="Times New Roman"/>
                      </a:endParaRPr>
                    </a:p>
                  </a:txBody>
                  <a:tcPr marL="68580" marR="68580" marT="0" marB="0"/>
                </a:tc>
              </a:tr>
              <a:tr h="370840">
                <a:tc>
                  <a:txBody>
                    <a:bodyPr/>
                    <a:lstStyle/>
                    <a:p>
                      <a:r>
                        <a:rPr lang="en-US" dirty="0" smtClean="0"/>
                        <a:t>3</a:t>
                      </a:r>
                      <a:endParaRPr lang="en-US" dirty="0"/>
                    </a:p>
                  </a:txBody>
                  <a:tcPr/>
                </a:tc>
                <a:tc>
                  <a:txBody>
                    <a:bodyPr/>
                    <a:lstStyle/>
                    <a:p>
                      <a:pPr>
                        <a:lnSpc>
                          <a:spcPct val="115000"/>
                        </a:lnSpc>
                        <a:spcAft>
                          <a:spcPts val="0"/>
                        </a:spcAft>
                      </a:pPr>
                      <a:r>
                        <a:rPr lang="en-CA" sz="1400" dirty="0">
                          <a:effectLst/>
                          <a:latin typeface="Calibri"/>
                          <a:ea typeface="Batang"/>
                          <a:cs typeface="Calibri"/>
                        </a:rPr>
                        <a:t>Control growth in cost (age-sex standardized)</a:t>
                      </a:r>
                      <a:endParaRPr lang="en-CA"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CA" sz="1400" dirty="0">
                          <a:effectLst/>
                          <a:latin typeface="Calibri"/>
                          <a:ea typeface="Batang"/>
                          <a:cs typeface="Calibri"/>
                        </a:rPr>
                        <a:t>MOHLTC (evaluation based metrics)</a:t>
                      </a:r>
                      <a:endParaRPr lang="en-CA" sz="1800" dirty="0">
                        <a:effectLst/>
                        <a:latin typeface="Calibri"/>
                        <a:ea typeface="Calibri"/>
                        <a:cs typeface="Times New Roman"/>
                      </a:endParaRPr>
                    </a:p>
                  </a:txBody>
                  <a:tcPr marL="68580" marR="68580" marT="0" marB="0"/>
                </a:tc>
              </a:tr>
              <a:tr h="370840">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544406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52400" y="152400"/>
            <a:ext cx="8648700" cy="685800"/>
          </a:xfrm>
        </p:spPr>
        <p:txBody>
          <a:bodyPr/>
          <a:lstStyle/>
          <a:p>
            <a:pPr algn="l"/>
            <a:r>
              <a:rPr lang="en-US" sz="3600" b="1" dirty="0" smtClean="0">
                <a:latin typeface="Calibri" charset="0"/>
              </a:rPr>
              <a:t>Participation du HSPRN aux maillons santé</a:t>
            </a:r>
            <a:endParaRPr lang="fr-CA" sz="3600" b="1" dirty="0">
              <a:latin typeface="Calibri" charset="0"/>
              <a:ea typeface="ＭＳ Ｐゴシック" charset="0"/>
            </a:endParaRPr>
          </a:p>
        </p:txBody>
      </p:sp>
      <p:sp>
        <p:nvSpPr>
          <p:cNvPr id="3277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2A7F2C4-7BA3-F84D-9549-8F1F4BF4CE3F}" type="slidenum">
              <a:rPr lang="en-US" sz="1100">
                <a:solidFill>
                  <a:srgbClr val="3F6075"/>
                </a:solidFill>
                <a:latin typeface="Calibri" charset="0"/>
              </a:rPr>
              <a:pPr eaLnBrk="1" hangingPunct="1"/>
              <a:t>4</a:t>
            </a:fld>
            <a:endParaRPr lang="fr-CA" sz="1100">
              <a:solidFill>
                <a:srgbClr val="3F6075"/>
              </a:solidFill>
              <a:latin typeface="Calibri" charset="0"/>
            </a:endParaRPr>
          </a:p>
        </p:txBody>
      </p:sp>
      <p:sp>
        <p:nvSpPr>
          <p:cNvPr id="3" name="Rectangle 2"/>
          <p:cNvSpPr/>
          <p:nvPr/>
        </p:nvSpPr>
        <p:spPr>
          <a:xfrm>
            <a:off x="685800" y="1530888"/>
            <a:ext cx="7848600" cy="3970318"/>
          </a:xfrm>
          <a:prstGeom prst="rect">
            <a:avLst/>
          </a:prstGeom>
        </p:spPr>
        <p:txBody>
          <a:bodyPr wrap="square">
            <a:spAutoFit/>
          </a:bodyPr>
          <a:lstStyle/>
          <a:p>
            <a:pPr marL="992188" indent="-992188"/>
            <a:r>
              <a:rPr lang="en-US" sz="2800" dirty="0" smtClean="0">
                <a:solidFill>
                  <a:srgbClr val="1F497D"/>
                </a:solidFill>
              </a:rPr>
              <a:t>2013 : Quelle « valeur » les maillons santé ajoutent-ils au système de santé?</a:t>
            </a:r>
            <a:r>
              <a:t/>
            </a:r>
            <a:br/>
            <a:endParaRPr lang="fr-CA" sz="2800" dirty="0" smtClean="0">
              <a:solidFill>
                <a:srgbClr val="1F497D"/>
              </a:solidFill>
              <a:cs typeface="Calibri Light"/>
            </a:endParaRPr>
          </a:p>
          <a:p>
            <a:pPr marL="992188" indent="-992188"/>
            <a:r>
              <a:rPr lang="en-US" sz="2800" dirty="0" smtClean="0">
                <a:solidFill>
                  <a:srgbClr val="1F497D"/>
                </a:solidFill>
              </a:rPr>
              <a:t>2015 : Évaluer les maillons de santé dans le RLISS du Centre </a:t>
            </a:r>
          </a:p>
          <a:p>
            <a:pPr marL="992188" indent="-992188"/>
            <a:endParaRPr lang="fr-CA" sz="2800" dirty="0" smtClean="0">
              <a:solidFill>
                <a:srgbClr val="1F497D"/>
              </a:solidFill>
              <a:cs typeface="Calibri Light"/>
            </a:endParaRPr>
          </a:p>
          <a:p>
            <a:pPr marL="992188" indent="-992188"/>
            <a:r>
              <a:rPr lang="en-US" sz="2800" dirty="0" smtClean="0">
                <a:solidFill>
                  <a:srgbClr val="1F497D"/>
                </a:solidFill>
              </a:rPr>
              <a:t>2016 : Indicateurs du secteur des soins palliatifs pour les maillons santé</a:t>
            </a:r>
          </a:p>
          <a:p>
            <a:pPr marL="992188" indent="-992188"/>
            <a:endParaRPr lang="fr-CA" sz="2800" dirty="0" smtClean="0">
              <a:solidFill>
                <a:srgbClr val="1F497D"/>
              </a:solidFill>
              <a:cs typeface="Calibri Light"/>
            </a:endParaRPr>
          </a:p>
          <a:p>
            <a:pPr marL="890588" indent="-890588"/>
            <a:r>
              <a:rPr lang="en-US" sz="2800" dirty="0" smtClean="0">
                <a:solidFill>
                  <a:srgbClr val="1F497D"/>
                </a:solidFill>
              </a:rPr>
              <a:t>2016 : Mener une évaluation centrale des maillons santé à l'échelle de la province      </a:t>
            </a:r>
            <a:endParaRPr lang="fr-CA" sz="2800" dirty="0">
              <a:solidFill>
                <a:srgbClr val="1F497D"/>
              </a:solidFill>
              <a:cs typeface="Calibri Light"/>
            </a:endParaRPr>
          </a:p>
        </p:txBody>
      </p:sp>
    </p:spTree>
    <p:extLst>
      <p:ext uri="{BB962C8B-B14F-4D97-AF65-F5344CB8AC3E}">
        <p14:creationId xmlns:p14="http://schemas.microsoft.com/office/powerpoint/2010/main" val="36973292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Slide Number Placeholder 3"/>
          <p:cNvSpPr txBox="1">
            <a:spLocks noGrp="1"/>
          </p:cNvSpPr>
          <p:nvPr/>
        </p:nvSpPr>
        <p:spPr bwMode="auto">
          <a:xfrm>
            <a:off x="6978650" y="65119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F1EB7BB-3C30-7146-BAEA-3F7D6C3C8B2B}" type="slidenum">
              <a:rPr lang="en-US" sz="1100">
                <a:solidFill>
                  <a:schemeClr val="bg1"/>
                </a:solidFill>
                <a:latin typeface="Calibri" charset="0"/>
              </a:rPr>
              <a:pPr algn="r" eaLnBrk="1" hangingPunct="1"/>
              <a:t>40</a:t>
            </a:fld>
            <a:endParaRPr lang="en-US" sz="1100">
              <a:solidFill>
                <a:schemeClr val="bg1"/>
              </a:solidFill>
              <a:latin typeface="Calibri" charset="0"/>
            </a:endParaRPr>
          </a:p>
        </p:txBody>
      </p:sp>
      <p:sp>
        <p:nvSpPr>
          <p:cNvPr id="37891" name="Title 1"/>
          <p:cNvSpPr>
            <a:spLocks/>
          </p:cNvSpPr>
          <p:nvPr/>
        </p:nvSpPr>
        <p:spPr bwMode="auto">
          <a:xfrm>
            <a:off x="228600" y="152400"/>
            <a:ext cx="6858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3600" b="1" dirty="0" smtClean="0">
                <a:solidFill>
                  <a:srgbClr val="75702B"/>
                </a:solidFill>
                <a:latin typeface="Calibri" charset="0"/>
              </a:rPr>
              <a:t>Selected Indicators</a:t>
            </a:r>
            <a:endParaRPr lang="en-US" sz="3600" b="1" dirty="0">
              <a:solidFill>
                <a:srgbClr val="75702B"/>
              </a:solidFill>
              <a:latin typeface="Calibri"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563129463"/>
              </p:ext>
            </p:extLst>
          </p:nvPr>
        </p:nvGraphicFramePr>
        <p:xfrm>
          <a:off x="1066800" y="1447800"/>
          <a:ext cx="7391400" cy="4217416"/>
        </p:xfrm>
        <a:graphic>
          <a:graphicData uri="http://schemas.openxmlformats.org/drawingml/2006/table">
            <a:tbl>
              <a:tblPr firstRow="1" bandRow="1">
                <a:tableStyleId>{5C22544A-7EE6-4342-B048-85BDC9FD1C3A}</a:tableStyleId>
              </a:tblPr>
              <a:tblGrid>
                <a:gridCol w="461963"/>
                <a:gridCol w="4465637"/>
                <a:gridCol w="2463800"/>
              </a:tblGrid>
              <a:tr h="370840">
                <a:tc>
                  <a:txBody>
                    <a:bodyPr/>
                    <a:lstStyle/>
                    <a:p>
                      <a:endParaRPr lang="en-US" dirty="0"/>
                    </a:p>
                  </a:txBody>
                  <a:tcPr/>
                </a:tc>
                <a:tc>
                  <a:txBody>
                    <a:bodyPr/>
                    <a:lstStyle/>
                    <a:p>
                      <a:r>
                        <a:rPr lang="en-US" dirty="0" smtClean="0"/>
                        <a:t>BETTER CARE FOR INDIVIDUALS</a:t>
                      </a:r>
                    </a:p>
                    <a:p>
                      <a:r>
                        <a:rPr lang="en-US" dirty="0" smtClean="0"/>
                        <a:t>Indicator/Metric</a:t>
                      </a:r>
                      <a:endParaRPr lang="en-US" dirty="0"/>
                    </a:p>
                  </a:txBody>
                  <a:tcPr/>
                </a:tc>
                <a:tc>
                  <a:txBody>
                    <a:bodyPr/>
                    <a:lstStyle/>
                    <a:p>
                      <a:endParaRPr lang="en-US" dirty="0" smtClean="0"/>
                    </a:p>
                    <a:p>
                      <a:r>
                        <a:rPr lang="en-US" dirty="0" smtClean="0"/>
                        <a:t>Source</a:t>
                      </a:r>
                      <a:endParaRPr lang="en-US" dirty="0"/>
                    </a:p>
                  </a:txBody>
                  <a:tcPr/>
                </a:tc>
              </a:tr>
              <a:tr h="370840">
                <a:tc>
                  <a:txBody>
                    <a:bodyPr/>
                    <a:lstStyle/>
                    <a:p>
                      <a:pPr>
                        <a:lnSpc>
                          <a:spcPct val="115000"/>
                        </a:lnSpc>
                        <a:spcAft>
                          <a:spcPts val="0"/>
                        </a:spcAft>
                      </a:pPr>
                      <a:r>
                        <a:rPr lang="en-CA" sz="1400" dirty="0">
                          <a:effectLst/>
                          <a:latin typeface="Calibri"/>
                          <a:ea typeface="Batang"/>
                          <a:cs typeface="Calibri"/>
                        </a:rPr>
                        <a:t>4.</a:t>
                      </a:r>
                      <a:endParaRPr lang="en-CA"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CA" sz="1400">
                          <a:effectLst/>
                          <a:latin typeface="Calibri"/>
                          <a:ea typeface="Batang"/>
                          <a:cs typeface="Calibri"/>
                        </a:rPr>
                        <a:t>Emergency Department Visits (age-sex standardized):</a:t>
                      </a:r>
                      <a:endParaRPr lang="en-CA" sz="1800">
                        <a:effectLst/>
                        <a:latin typeface="Calibri"/>
                        <a:ea typeface="Calibri"/>
                        <a:cs typeface="Times New Roman"/>
                      </a:endParaRPr>
                    </a:p>
                  </a:txBody>
                  <a:tcPr marL="68580" marR="68580" marT="0" marB="0"/>
                </a:tc>
                <a:tc>
                  <a:txBody>
                    <a:bodyPr/>
                    <a:lstStyle/>
                    <a:p>
                      <a:pPr>
                        <a:lnSpc>
                          <a:spcPct val="115000"/>
                        </a:lnSpc>
                        <a:spcAft>
                          <a:spcPts val="0"/>
                        </a:spcAft>
                      </a:pPr>
                      <a:r>
                        <a:rPr lang="en-CA" sz="1400" dirty="0">
                          <a:effectLst/>
                          <a:latin typeface="Calibri"/>
                          <a:ea typeface="Batang"/>
                          <a:cs typeface="Calibri"/>
                        </a:rPr>
                        <a:t>ACO Report (value </a:t>
                      </a:r>
                      <a:r>
                        <a:rPr lang="en-CA" sz="1400" dirty="0" smtClean="0">
                          <a:effectLst/>
                          <a:latin typeface="Calibri"/>
                          <a:ea typeface="Batang"/>
                          <a:cs typeface="Calibri"/>
                        </a:rPr>
                        <a:t>indicators)</a:t>
                      </a:r>
                      <a:endParaRPr lang="en-CA" sz="1800" dirty="0">
                        <a:effectLst/>
                        <a:latin typeface="Calibri"/>
                        <a:ea typeface="Calibri"/>
                        <a:cs typeface="Times New Roman"/>
                      </a:endParaRPr>
                    </a:p>
                  </a:txBody>
                  <a:tcPr marL="68580" marR="68580" marT="0" marB="0"/>
                </a:tc>
              </a:tr>
              <a:tr h="370840">
                <a:tc>
                  <a:txBody>
                    <a:bodyPr/>
                    <a:lstStyle/>
                    <a:p>
                      <a:pPr>
                        <a:lnSpc>
                          <a:spcPct val="115000"/>
                        </a:lnSpc>
                        <a:spcAft>
                          <a:spcPts val="0"/>
                        </a:spcAft>
                      </a:pPr>
                      <a:r>
                        <a:rPr lang="en-CA" sz="1400">
                          <a:effectLst/>
                          <a:latin typeface="Calibri"/>
                          <a:ea typeface="Batang"/>
                          <a:cs typeface="Calibri"/>
                        </a:rPr>
                        <a:t> </a:t>
                      </a:r>
                      <a:endParaRPr lang="en-CA" sz="1800">
                        <a:effectLst/>
                        <a:latin typeface="Calibri"/>
                        <a:ea typeface="Calibri"/>
                        <a:cs typeface="Times New Roman"/>
                      </a:endParaRPr>
                    </a:p>
                  </a:txBody>
                  <a:tcPr marL="68580" marR="68580" marT="0" marB="0"/>
                </a:tc>
                <a:tc>
                  <a:txBody>
                    <a:bodyPr/>
                    <a:lstStyle/>
                    <a:p>
                      <a:pPr marL="742950" lvl="1" indent="-285750">
                        <a:lnSpc>
                          <a:spcPct val="115000"/>
                        </a:lnSpc>
                        <a:spcAft>
                          <a:spcPts val="0"/>
                        </a:spcAft>
                        <a:buFont typeface="Courier New"/>
                        <a:buChar char="o"/>
                      </a:pPr>
                      <a:r>
                        <a:rPr lang="en-CA" sz="1400" dirty="0">
                          <a:effectLst/>
                          <a:latin typeface="Calibri"/>
                          <a:ea typeface="Batang"/>
                          <a:cs typeface="Calibri"/>
                        </a:rPr>
                        <a:t>All ED visits</a:t>
                      </a:r>
                      <a:endParaRPr lang="en-CA"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CA" sz="1400">
                          <a:effectLst/>
                          <a:latin typeface="Calibri"/>
                          <a:ea typeface="Batang"/>
                          <a:cs typeface="Calibri"/>
                        </a:rPr>
                        <a:t> </a:t>
                      </a:r>
                      <a:endParaRPr lang="en-CA" sz="1800">
                        <a:effectLst/>
                        <a:latin typeface="Calibri"/>
                        <a:ea typeface="Calibri"/>
                        <a:cs typeface="Times New Roman"/>
                      </a:endParaRPr>
                    </a:p>
                  </a:txBody>
                  <a:tcPr marL="68580" marR="68580" marT="0" marB="0"/>
                </a:tc>
              </a:tr>
              <a:tr h="370840">
                <a:tc>
                  <a:txBody>
                    <a:bodyPr/>
                    <a:lstStyle/>
                    <a:p>
                      <a:pPr>
                        <a:lnSpc>
                          <a:spcPct val="115000"/>
                        </a:lnSpc>
                        <a:spcAft>
                          <a:spcPts val="0"/>
                        </a:spcAft>
                      </a:pPr>
                      <a:r>
                        <a:rPr lang="en-CA" sz="1400">
                          <a:effectLst/>
                          <a:latin typeface="Calibri"/>
                          <a:ea typeface="Batang"/>
                          <a:cs typeface="Calibri"/>
                        </a:rPr>
                        <a:t> </a:t>
                      </a:r>
                      <a:endParaRPr lang="en-CA" sz="1800">
                        <a:effectLst/>
                        <a:latin typeface="Calibri"/>
                        <a:ea typeface="Calibri"/>
                        <a:cs typeface="Times New Roman"/>
                      </a:endParaRPr>
                    </a:p>
                  </a:txBody>
                  <a:tcPr marL="68580" marR="68580" marT="0" marB="0"/>
                </a:tc>
                <a:tc>
                  <a:txBody>
                    <a:bodyPr/>
                    <a:lstStyle/>
                    <a:p>
                      <a:pPr marL="742950" lvl="1" indent="-285750">
                        <a:lnSpc>
                          <a:spcPct val="115000"/>
                        </a:lnSpc>
                        <a:spcAft>
                          <a:spcPts val="0"/>
                        </a:spcAft>
                        <a:buFont typeface="Courier New"/>
                        <a:buChar char="o"/>
                      </a:pPr>
                      <a:r>
                        <a:rPr lang="en-CA" sz="1400">
                          <a:effectLst/>
                          <a:latin typeface="Calibri"/>
                          <a:ea typeface="Batang"/>
                          <a:cs typeface="Calibri"/>
                        </a:rPr>
                        <a:t>Urgent ED visits</a:t>
                      </a:r>
                      <a:endParaRPr lang="en-CA" sz="1800">
                        <a:effectLst/>
                        <a:latin typeface="Calibri"/>
                        <a:ea typeface="Calibri"/>
                        <a:cs typeface="Times New Roman"/>
                      </a:endParaRPr>
                    </a:p>
                  </a:txBody>
                  <a:tcPr marL="68580" marR="68580" marT="0" marB="0"/>
                </a:tc>
                <a:tc>
                  <a:txBody>
                    <a:bodyPr/>
                    <a:lstStyle/>
                    <a:p>
                      <a:pPr>
                        <a:lnSpc>
                          <a:spcPct val="115000"/>
                        </a:lnSpc>
                        <a:spcAft>
                          <a:spcPts val="0"/>
                        </a:spcAft>
                      </a:pPr>
                      <a:r>
                        <a:rPr lang="en-CA" sz="1400">
                          <a:effectLst/>
                          <a:latin typeface="Calibri"/>
                          <a:ea typeface="Batang"/>
                          <a:cs typeface="Calibri"/>
                        </a:rPr>
                        <a:t> </a:t>
                      </a:r>
                      <a:endParaRPr lang="en-CA" sz="1800">
                        <a:effectLst/>
                        <a:latin typeface="Calibri"/>
                        <a:ea typeface="Calibri"/>
                        <a:cs typeface="Times New Roman"/>
                      </a:endParaRPr>
                    </a:p>
                  </a:txBody>
                  <a:tcPr marL="68580" marR="68580" marT="0" marB="0"/>
                </a:tc>
              </a:tr>
              <a:tr h="370840">
                <a:tc>
                  <a:txBody>
                    <a:bodyPr/>
                    <a:lstStyle/>
                    <a:p>
                      <a:pPr>
                        <a:lnSpc>
                          <a:spcPct val="115000"/>
                        </a:lnSpc>
                        <a:spcAft>
                          <a:spcPts val="0"/>
                        </a:spcAft>
                      </a:pPr>
                      <a:r>
                        <a:rPr lang="en-CA" sz="1400">
                          <a:effectLst/>
                          <a:latin typeface="Calibri"/>
                          <a:ea typeface="Batang"/>
                          <a:cs typeface="Calibri"/>
                        </a:rPr>
                        <a:t> </a:t>
                      </a:r>
                      <a:endParaRPr lang="en-CA" sz="1800">
                        <a:effectLst/>
                        <a:latin typeface="Calibri"/>
                        <a:ea typeface="Calibri"/>
                        <a:cs typeface="Times New Roman"/>
                      </a:endParaRPr>
                    </a:p>
                  </a:txBody>
                  <a:tcPr marL="68580" marR="68580" marT="0" marB="0"/>
                </a:tc>
                <a:tc>
                  <a:txBody>
                    <a:bodyPr/>
                    <a:lstStyle/>
                    <a:p>
                      <a:pPr marL="742950" lvl="1" indent="-285750">
                        <a:lnSpc>
                          <a:spcPct val="115000"/>
                        </a:lnSpc>
                        <a:spcAft>
                          <a:spcPts val="0"/>
                        </a:spcAft>
                        <a:buFont typeface="Courier New"/>
                        <a:buChar char="o"/>
                      </a:pPr>
                      <a:r>
                        <a:rPr lang="en-CA" sz="1400">
                          <a:effectLst/>
                          <a:latin typeface="Calibri"/>
                          <a:ea typeface="Batang"/>
                          <a:cs typeface="Calibri"/>
                        </a:rPr>
                        <a:t>Low acuity ED visits</a:t>
                      </a:r>
                      <a:endParaRPr lang="en-CA" sz="1800">
                        <a:effectLst/>
                        <a:latin typeface="Calibri"/>
                        <a:ea typeface="Calibri"/>
                        <a:cs typeface="Times New Roman"/>
                      </a:endParaRPr>
                    </a:p>
                  </a:txBody>
                  <a:tcPr marL="68580" marR="68580" marT="0" marB="0"/>
                </a:tc>
                <a:tc>
                  <a:txBody>
                    <a:bodyPr/>
                    <a:lstStyle/>
                    <a:p>
                      <a:pPr>
                        <a:lnSpc>
                          <a:spcPct val="115000"/>
                        </a:lnSpc>
                        <a:spcAft>
                          <a:spcPts val="0"/>
                        </a:spcAft>
                      </a:pPr>
                      <a:r>
                        <a:rPr lang="en-CA" sz="1400">
                          <a:effectLst/>
                          <a:latin typeface="Calibri"/>
                          <a:ea typeface="Batang"/>
                          <a:cs typeface="Calibri"/>
                        </a:rPr>
                        <a:t> </a:t>
                      </a:r>
                      <a:endParaRPr lang="en-CA" sz="1800">
                        <a:effectLst/>
                        <a:latin typeface="Calibri"/>
                        <a:ea typeface="Calibri"/>
                        <a:cs typeface="Times New Roman"/>
                      </a:endParaRPr>
                    </a:p>
                  </a:txBody>
                  <a:tcPr marL="68580" marR="68580" marT="0" marB="0"/>
                </a:tc>
              </a:tr>
              <a:tr h="370840">
                <a:tc>
                  <a:txBody>
                    <a:bodyPr/>
                    <a:lstStyle/>
                    <a:p>
                      <a:pPr>
                        <a:lnSpc>
                          <a:spcPct val="115000"/>
                        </a:lnSpc>
                        <a:spcAft>
                          <a:spcPts val="0"/>
                        </a:spcAft>
                      </a:pPr>
                      <a:r>
                        <a:rPr lang="en-CA" sz="1400" dirty="0">
                          <a:effectLst/>
                          <a:latin typeface="Calibri"/>
                          <a:ea typeface="Batang"/>
                          <a:cs typeface="Calibri"/>
                        </a:rPr>
                        <a:t>5.</a:t>
                      </a:r>
                      <a:endParaRPr lang="en-CA" sz="1800" dirty="0">
                        <a:effectLst/>
                        <a:latin typeface="Calibri"/>
                        <a:ea typeface="Calibri"/>
                        <a:cs typeface="Times New Roman"/>
                      </a:endParaRPr>
                    </a:p>
                  </a:txBody>
                  <a:tcPr marL="68580" marR="68580" marT="0" marB="0">
                    <a:solidFill>
                      <a:srgbClr val="FFFF00"/>
                    </a:solidFill>
                  </a:tcPr>
                </a:tc>
                <a:tc>
                  <a:txBody>
                    <a:bodyPr/>
                    <a:lstStyle/>
                    <a:p>
                      <a:pPr>
                        <a:lnSpc>
                          <a:spcPct val="115000"/>
                        </a:lnSpc>
                        <a:spcAft>
                          <a:spcPts val="0"/>
                        </a:spcAft>
                      </a:pPr>
                      <a:r>
                        <a:rPr lang="en-CA" sz="1400" dirty="0">
                          <a:effectLst/>
                          <a:latin typeface="Calibri"/>
                          <a:ea typeface="Batang"/>
                          <a:cs typeface="Calibri"/>
                        </a:rPr>
                        <a:t>Avoidable ED visits for patients with conditions best managed elsewhere (age-sex standardized)</a:t>
                      </a:r>
                      <a:endParaRPr lang="en-CA" sz="1800" dirty="0">
                        <a:effectLst/>
                        <a:latin typeface="Calibri"/>
                        <a:ea typeface="Calibri"/>
                        <a:cs typeface="Times New Roman"/>
                      </a:endParaRPr>
                    </a:p>
                  </a:txBody>
                  <a:tcPr marL="68580" marR="68580" marT="0" marB="0">
                    <a:solidFill>
                      <a:srgbClr val="FFFF00"/>
                    </a:solidFill>
                  </a:tcPr>
                </a:tc>
                <a:tc>
                  <a:txBody>
                    <a:bodyPr/>
                    <a:lstStyle/>
                    <a:p>
                      <a:pPr>
                        <a:lnSpc>
                          <a:spcPct val="115000"/>
                        </a:lnSpc>
                        <a:spcAft>
                          <a:spcPts val="0"/>
                        </a:spcAft>
                      </a:pPr>
                      <a:r>
                        <a:rPr lang="en-CA" sz="1400" dirty="0">
                          <a:effectLst/>
                          <a:latin typeface="Calibri"/>
                          <a:ea typeface="Batang"/>
                          <a:cs typeface="Calibri"/>
                        </a:rPr>
                        <a:t>MOHLTC (results based metrics)</a:t>
                      </a:r>
                      <a:endParaRPr lang="en-CA" sz="1800" dirty="0">
                        <a:effectLst/>
                        <a:latin typeface="Calibri"/>
                        <a:ea typeface="Calibri"/>
                        <a:cs typeface="Times New Roman"/>
                      </a:endParaRPr>
                    </a:p>
                  </a:txBody>
                  <a:tcPr marL="68580" marR="68580" marT="0" marB="0">
                    <a:solidFill>
                      <a:srgbClr val="FFFF00"/>
                    </a:solidFill>
                  </a:tcPr>
                </a:tc>
              </a:tr>
              <a:tr h="370840">
                <a:tc>
                  <a:txBody>
                    <a:bodyPr/>
                    <a:lstStyle/>
                    <a:p>
                      <a:pPr>
                        <a:lnSpc>
                          <a:spcPct val="115000"/>
                        </a:lnSpc>
                        <a:spcAft>
                          <a:spcPts val="0"/>
                        </a:spcAft>
                      </a:pPr>
                      <a:r>
                        <a:rPr lang="en-CA" sz="1400" dirty="0">
                          <a:effectLst/>
                          <a:latin typeface="Calibri"/>
                          <a:ea typeface="Batang"/>
                          <a:cs typeface="Calibri"/>
                        </a:rPr>
                        <a:t>6.</a:t>
                      </a:r>
                      <a:endParaRPr lang="en-CA" sz="1800" dirty="0">
                        <a:effectLst/>
                        <a:latin typeface="Calibri"/>
                        <a:ea typeface="Calibri"/>
                        <a:cs typeface="Times New Roman"/>
                      </a:endParaRPr>
                    </a:p>
                  </a:txBody>
                  <a:tcPr marL="68580" marR="68580" marT="0" marB="0">
                    <a:solidFill>
                      <a:srgbClr val="FFFF00"/>
                    </a:solidFill>
                  </a:tcPr>
                </a:tc>
                <a:tc>
                  <a:txBody>
                    <a:bodyPr/>
                    <a:lstStyle/>
                    <a:p>
                      <a:pPr>
                        <a:lnSpc>
                          <a:spcPct val="115000"/>
                        </a:lnSpc>
                        <a:spcAft>
                          <a:spcPts val="0"/>
                        </a:spcAft>
                      </a:pPr>
                      <a:r>
                        <a:rPr lang="en-CA" sz="1400" dirty="0">
                          <a:effectLst/>
                          <a:latin typeface="Calibri"/>
                          <a:ea typeface="Batang"/>
                          <a:cs typeface="Calibri"/>
                        </a:rPr>
                        <a:t>Acute hospitalizations (age-sex standardized)</a:t>
                      </a:r>
                      <a:endParaRPr lang="en-CA" sz="1800" dirty="0">
                        <a:effectLst/>
                        <a:latin typeface="Calibri"/>
                        <a:ea typeface="Calibri"/>
                        <a:cs typeface="Times New Roman"/>
                      </a:endParaRPr>
                    </a:p>
                  </a:txBody>
                  <a:tcPr marL="68580" marR="68580" marT="0" marB="0">
                    <a:solidFill>
                      <a:srgbClr val="FFFF00"/>
                    </a:solidFill>
                  </a:tcPr>
                </a:tc>
                <a:tc>
                  <a:txBody>
                    <a:bodyPr/>
                    <a:lstStyle/>
                    <a:p>
                      <a:pPr>
                        <a:lnSpc>
                          <a:spcPct val="115000"/>
                        </a:lnSpc>
                        <a:spcAft>
                          <a:spcPts val="0"/>
                        </a:spcAft>
                      </a:pPr>
                      <a:r>
                        <a:rPr lang="en-CA" sz="1400" dirty="0">
                          <a:effectLst/>
                          <a:latin typeface="Calibri"/>
                          <a:ea typeface="Batang"/>
                          <a:cs typeface="Calibri"/>
                        </a:rPr>
                        <a:t>ACO Report (value </a:t>
                      </a:r>
                      <a:r>
                        <a:rPr lang="en-CA" sz="1400" dirty="0" smtClean="0">
                          <a:effectLst/>
                          <a:latin typeface="Calibri"/>
                          <a:ea typeface="Batang"/>
                          <a:cs typeface="Calibri"/>
                        </a:rPr>
                        <a:t>indicators)</a:t>
                      </a:r>
                      <a:endParaRPr lang="en-CA" sz="1800" dirty="0">
                        <a:effectLst/>
                        <a:latin typeface="Calibri"/>
                        <a:ea typeface="Calibri"/>
                        <a:cs typeface="Times New Roman"/>
                      </a:endParaRPr>
                    </a:p>
                  </a:txBody>
                  <a:tcPr marL="68580" marR="68580" marT="0" marB="0">
                    <a:solidFill>
                      <a:srgbClr val="FFFF00"/>
                    </a:solidFill>
                  </a:tcPr>
                </a:tc>
              </a:tr>
              <a:tr h="370840">
                <a:tc>
                  <a:txBody>
                    <a:bodyPr/>
                    <a:lstStyle/>
                    <a:p>
                      <a:pPr>
                        <a:lnSpc>
                          <a:spcPct val="115000"/>
                        </a:lnSpc>
                        <a:spcAft>
                          <a:spcPts val="0"/>
                        </a:spcAft>
                      </a:pPr>
                      <a:r>
                        <a:rPr lang="en-CA" sz="1400">
                          <a:effectLst/>
                          <a:latin typeface="Calibri"/>
                          <a:ea typeface="Batang"/>
                          <a:cs typeface="Calibri"/>
                        </a:rPr>
                        <a:t>7.</a:t>
                      </a:r>
                      <a:endParaRPr lang="en-CA" sz="1800">
                        <a:effectLst/>
                        <a:latin typeface="Calibri"/>
                        <a:ea typeface="Calibri"/>
                        <a:cs typeface="Times New Roman"/>
                      </a:endParaRPr>
                    </a:p>
                  </a:txBody>
                  <a:tcPr marL="68580" marR="68580" marT="0" marB="0"/>
                </a:tc>
                <a:tc>
                  <a:txBody>
                    <a:bodyPr/>
                    <a:lstStyle/>
                    <a:p>
                      <a:pPr>
                        <a:lnSpc>
                          <a:spcPct val="115000"/>
                        </a:lnSpc>
                        <a:spcAft>
                          <a:spcPts val="0"/>
                        </a:spcAft>
                      </a:pPr>
                      <a:r>
                        <a:rPr lang="en-CA" sz="1400">
                          <a:effectLst/>
                          <a:latin typeface="Calibri"/>
                          <a:ea typeface="Batang"/>
                          <a:cs typeface="Calibri"/>
                        </a:rPr>
                        <a:t>Acute hospitalization length of stay/days </a:t>
                      </a:r>
                      <a:endParaRPr lang="en-CA" sz="1800">
                        <a:effectLst/>
                        <a:latin typeface="Calibri"/>
                        <a:ea typeface="Calibri"/>
                        <a:cs typeface="Times New Roman"/>
                      </a:endParaRPr>
                    </a:p>
                    <a:p>
                      <a:pPr>
                        <a:lnSpc>
                          <a:spcPct val="115000"/>
                        </a:lnSpc>
                        <a:spcAft>
                          <a:spcPts val="0"/>
                        </a:spcAft>
                      </a:pPr>
                      <a:r>
                        <a:rPr lang="en-CA" sz="1400">
                          <a:effectLst/>
                          <a:latin typeface="Calibri"/>
                          <a:ea typeface="Batang"/>
                          <a:cs typeface="Calibri"/>
                        </a:rPr>
                        <a:t>(age-sex standardized)</a:t>
                      </a:r>
                      <a:endParaRPr lang="en-CA" sz="1800">
                        <a:effectLst/>
                        <a:latin typeface="Calibri"/>
                        <a:ea typeface="Calibri"/>
                        <a:cs typeface="Times New Roman"/>
                      </a:endParaRPr>
                    </a:p>
                  </a:txBody>
                  <a:tcPr marL="68580" marR="68580" marT="0" marB="0"/>
                </a:tc>
                <a:tc>
                  <a:txBody>
                    <a:bodyPr/>
                    <a:lstStyle/>
                    <a:p>
                      <a:pPr>
                        <a:lnSpc>
                          <a:spcPct val="115000"/>
                        </a:lnSpc>
                        <a:spcAft>
                          <a:spcPts val="0"/>
                        </a:spcAft>
                      </a:pPr>
                      <a:r>
                        <a:rPr lang="en-CA" sz="1400" dirty="0">
                          <a:effectLst/>
                          <a:latin typeface="Calibri"/>
                          <a:ea typeface="Batang"/>
                          <a:cs typeface="Calibri"/>
                        </a:rPr>
                        <a:t>ACO Report (value </a:t>
                      </a:r>
                      <a:r>
                        <a:rPr lang="en-CA" sz="1400" dirty="0" smtClean="0">
                          <a:effectLst/>
                          <a:latin typeface="Calibri"/>
                          <a:ea typeface="Batang"/>
                          <a:cs typeface="Calibri"/>
                        </a:rPr>
                        <a:t>indicators)</a:t>
                      </a:r>
                      <a:endParaRPr lang="en-CA" sz="1800" dirty="0">
                        <a:effectLst/>
                        <a:latin typeface="Calibri"/>
                        <a:ea typeface="Calibri"/>
                        <a:cs typeface="Times New Roman"/>
                      </a:endParaRPr>
                    </a:p>
                  </a:txBody>
                  <a:tcPr marL="68580" marR="68580" marT="0" marB="0"/>
                </a:tc>
              </a:tr>
              <a:tr h="370840">
                <a:tc>
                  <a:txBody>
                    <a:bodyPr/>
                    <a:lstStyle/>
                    <a:p>
                      <a:pPr>
                        <a:lnSpc>
                          <a:spcPct val="115000"/>
                        </a:lnSpc>
                        <a:spcAft>
                          <a:spcPts val="0"/>
                        </a:spcAft>
                      </a:pPr>
                      <a:r>
                        <a:rPr lang="en-CA" sz="1400">
                          <a:effectLst/>
                          <a:latin typeface="Calibri"/>
                          <a:ea typeface="Batang"/>
                          <a:cs typeface="Calibri"/>
                        </a:rPr>
                        <a:t>8.</a:t>
                      </a:r>
                      <a:endParaRPr lang="en-CA" sz="1800">
                        <a:effectLst/>
                        <a:latin typeface="Calibri"/>
                        <a:ea typeface="Calibri"/>
                        <a:cs typeface="Times New Roman"/>
                      </a:endParaRPr>
                    </a:p>
                  </a:txBody>
                  <a:tcPr marL="68580" marR="68580" marT="0" marB="0"/>
                </a:tc>
                <a:tc>
                  <a:txBody>
                    <a:bodyPr/>
                    <a:lstStyle/>
                    <a:p>
                      <a:pPr>
                        <a:lnSpc>
                          <a:spcPct val="115000"/>
                        </a:lnSpc>
                        <a:spcAft>
                          <a:spcPts val="0"/>
                        </a:spcAft>
                      </a:pPr>
                      <a:r>
                        <a:rPr lang="en-CA" sz="1400">
                          <a:effectLst/>
                          <a:latin typeface="Calibri"/>
                          <a:ea typeface="Batang"/>
                          <a:cs typeface="Calibri"/>
                        </a:rPr>
                        <a:t>Unnecessary acute hospitalizations (age-sex standardized)</a:t>
                      </a:r>
                      <a:endParaRPr lang="en-CA" sz="1800">
                        <a:effectLst/>
                        <a:latin typeface="Calibri"/>
                        <a:ea typeface="Calibri"/>
                        <a:cs typeface="Times New Roman"/>
                      </a:endParaRPr>
                    </a:p>
                  </a:txBody>
                  <a:tcPr marL="68580" marR="68580" marT="0" marB="0"/>
                </a:tc>
                <a:tc>
                  <a:txBody>
                    <a:bodyPr/>
                    <a:lstStyle/>
                    <a:p>
                      <a:pPr>
                        <a:lnSpc>
                          <a:spcPct val="115000"/>
                        </a:lnSpc>
                        <a:spcAft>
                          <a:spcPts val="0"/>
                        </a:spcAft>
                      </a:pPr>
                      <a:r>
                        <a:rPr lang="en-CA" sz="1400">
                          <a:effectLst/>
                          <a:latin typeface="Calibri"/>
                          <a:ea typeface="Batang"/>
                          <a:cs typeface="Calibri"/>
                        </a:rPr>
                        <a:t>MOHLTC (results based metrics)</a:t>
                      </a:r>
                      <a:endParaRPr lang="en-CA" sz="1800">
                        <a:effectLst/>
                        <a:latin typeface="Calibri"/>
                        <a:ea typeface="Calibri"/>
                        <a:cs typeface="Times New Roman"/>
                      </a:endParaRPr>
                    </a:p>
                  </a:txBody>
                  <a:tcPr marL="68580" marR="68580" marT="0" marB="0"/>
                </a:tc>
              </a:tr>
              <a:tr h="370840">
                <a:tc>
                  <a:txBody>
                    <a:bodyPr/>
                    <a:lstStyle/>
                    <a:p>
                      <a:pPr>
                        <a:lnSpc>
                          <a:spcPct val="115000"/>
                        </a:lnSpc>
                        <a:spcAft>
                          <a:spcPts val="0"/>
                        </a:spcAft>
                      </a:pPr>
                      <a:r>
                        <a:rPr lang="en-CA" sz="1400">
                          <a:effectLst/>
                          <a:latin typeface="Calibri"/>
                          <a:ea typeface="Batang"/>
                          <a:cs typeface="Calibri"/>
                        </a:rPr>
                        <a:t>9.</a:t>
                      </a:r>
                      <a:endParaRPr lang="en-CA" sz="1800">
                        <a:effectLst/>
                        <a:latin typeface="Calibri"/>
                        <a:ea typeface="Calibri"/>
                        <a:cs typeface="Times New Roman"/>
                      </a:endParaRPr>
                    </a:p>
                  </a:txBody>
                  <a:tcPr marL="68580" marR="68580" marT="0" marB="0"/>
                </a:tc>
                <a:tc>
                  <a:txBody>
                    <a:bodyPr/>
                    <a:lstStyle/>
                    <a:p>
                      <a:pPr>
                        <a:lnSpc>
                          <a:spcPct val="115000"/>
                        </a:lnSpc>
                        <a:spcAft>
                          <a:spcPts val="0"/>
                        </a:spcAft>
                      </a:pPr>
                      <a:r>
                        <a:rPr lang="en-CA" sz="1400">
                          <a:effectLst/>
                          <a:latin typeface="Calibri"/>
                          <a:ea typeface="Batang"/>
                          <a:cs typeface="Calibri"/>
                        </a:rPr>
                        <a:t>Mental health &amp; addictions admissions to acute care</a:t>
                      </a:r>
                      <a:endParaRPr lang="en-CA" sz="1800">
                        <a:effectLst/>
                        <a:latin typeface="Calibri"/>
                        <a:ea typeface="Calibri"/>
                        <a:cs typeface="Times New Roman"/>
                      </a:endParaRPr>
                    </a:p>
                  </a:txBody>
                  <a:tcPr marL="68580" marR="68580" marT="0" marB="0"/>
                </a:tc>
                <a:tc>
                  <a:txBody>
                    <a:bodyPr/>
                    <a:lstStyle/>
                    <a:p>
                      <a:pPr>
                        <a:lnSpc>
                          <a:spcPct val="115000"/>
                        </a:lnSpc>
                        <a:spcAft>
                          <a:spcPts val="0"/>
                        </a:spcAft>
                      </a:pPr>
                      <a:r>
                        <a:rPr lang="en-CA" sz="1400" dirty="0">
                          <a:effectLst/>
                          <a:latin typeface="Calibri"/>
                          <a:ea typeface="Batang"/>
                          <a:cs typeface="Calibri"/>
                        </a:rPr>
                        <a:t>Interviews</a:t>
                      </a:r>
                      <a:endParaRPr lang="en-CA" sz="1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554824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Slide Number Placeholder 3"/>
          <p:cNvSpPr txBox="1">
            <a:spLocks noGrp="1"/>
          </p:cNvSpPr>
          <p:nvPr/>
        </p:nvSpPr>
        <p:spPr bwMode="auto">
          <a:xfrm>
            <a:off x="6978650" y="65119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F1EB7BB-3C30-7146-BAEA-3F7D6C3C8B2B}" type="slidenum">
              <a:rPr lang="en-US" sz="1100">
                <a:solidFill>
                  <a:schemeClr val="bg1"/>
                </a:solidFill>
                <a:latin typeface="Calibri" charset="0"/>
              </a:rPr>
              <a:pPr algn="r" eaLnBrk="1" hangingPunct="1"/>
              <a:t>41</a:t>
            </a:fld>
            <a:endParaRPr lang="en-US" sz="1100">
              <a:solidFill>
                <a:schemeClr val="bg1"/>
              </a:solidFill>
              <a:latin typeface="Calibri" charset="0"/>
            </a:endParaRPr>
          </a:p>
        </p:txBody>
      </p:sp>
      <p:sp>
        <p:nvSpPr>
          <p:cNvPr id="37891" name="Title 1"/>
          <p:cNvSpPr>
            <a:spLocks/>
          </p:cNvSpPr>
          <p:nvPr/>
        </p:nvSpPr>
        <p:spPr bwMode="auto">
          <a:xfrm>
            <a:off x="228600" y="152400"/>
            <a:ext cx="6858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3600" b="1" dirty="0" smtClean="0">
                <a:solidFill>
                  <a:srgbClr val="75702B"/>
                </a:solidFill>
                <a:latin typeface="Calibri" charset="0"/>
              </a:rPr>
              <a:t>Selected Indicators</a:t>
            </a:r>
            <a:endParaRPr lang="en-US" sz="3600" b="1" dirty="0">
              <a:solidFill>
                <a:srgbClr val="75702B"/>
              </a:solidFill>
              <a:latin typeface="Calibri" charset="0"/>
            </a:endParaRPr>
          </a:p>
        </p:txBody>
      </p:sp>
      <p:graphicFrame>
        <p:nvGraphicFramePr>
          <p:cNvPr id="3" name="Table 2"/>
          <p:cNvGraphicFramePr>
            <a:graphicFrameLocks noGrp="1"/>
          </p:cNvGraphicFramePr>
          <p:nvPr>
            <p:extLst>
              <p:ext uri="{D42A27DB-BD31-4B8C-83A1-F6EECF244321}">
                <p14:modId xmlns:p14="http://schemas.microsoft.com/office/powerpoint/2010/main" val="752638983"/>
              </p:ext>
            </p:extLst>
          </p:nvPr>
        </p:nvGraphicFramePr>
        <p:xfrm>
          <a:off x="1066800" y="1447800"/>
          <a:ext cx="7391400" cy="4947920"/>
        </p:xfrm>
        <a:graphic>
          <a:graphicData uri="http://schemas.openxmlformats.org/drawingml/2006/table">
            <a:tbl>
              <a:tblPr firstRow="1" bandRow="1">
                <a:tableStyleId>{5C22544A-7EE6-4342-B048-85BDC9FD1C3A}</a:tableStyleId>
              </a:tblPr>
              <a:tblGrid>
                <a:gridCol w="461963"/>
                <a:gridCol w="4465637"/>
                <a:gridCol w="2463800"/>
              </a:tblGrid>
              <a:tr h="370840">
                <a:tc>
                  <a:txBody>
                    <a:bodyPr/>
                    <a:lstStyle/>
                    <a:p>
                      <a:endParaRPr lang="en-US" dirty="0"/>
                    </a:p>
                  </a:txBody>
                  <a:tcPr/>
                </a:tc>
                <a:tc>
                  <a:txBody>
                    <a:bodyPr/>
                    <a:lstStyle/>
                    <a:p>
                      <a:r>
                        <a:rPr lang="en-US" dirty="0" smtClean="0"/>
                        <a:t>BETTER CARE FOR INDIVIDUALS</a:t>
                      </a:r>
                    </a:p>
                    <a:p>
                      <a:r>
                        <a:rPr lang="en-US" dirty="0" smtClean="0"/>
                        <a:t>Indicator/Metric</a:t>
                      </a:r>
                      <a:endParaRPr lang="en-US" dirty="0"/>
                    </a:p>
                  </a:txBody>
                  <a:tcPr/>
                </a:tc>
                <a:tc>
                  <a:txBody>
                    <a:bodyPr/>
                    <a:lstStyle/>
                    <a:p>
                      <a:endParaRPr lang="en-US" dirty="0" smtClean="0"/>
                    </a:p>
                    <a:p>
                      <a:r>
                        <a:rPr lang="en-US" dirty="0" smtClean="0"/>
                        <a:t>Source</a:t>
                      </a:r>
                      <a:endParaRPr lang="en-US" dirty="0"/>
                    </a:p>
                  </a:txBody>
                  <a:tcPr/>
                </a:tc>
              </a:tr>
              <a:tr h="370840">
                <a:tc>
                  <a:txBody>
                    <a:bodyPr/>
                    <a:lstStyle/>
                    <a:p>
                      <a:pPr>
                        <a:lnSpc>
                          <a:spcPct val="115000"/>
                        </a:lnSpc>
                        <a:spcAft>
                          <a:spcPts val="0"/>
                        </a:spcAft>
                      </a:pPr>
                      <a:r>
                        <a:rPr lang="en-CA" sz="1400" dirty="0">
                          <a:effectLst/>
                          <a:latin typeface="Calibri"/>
                          <a:ea typeface="Batang"/>
                          <a:cs typeface="Calibri"/>
                        </a:rPr>
                        <a:t>10.</a:t>
                      </a:r>
                      <a:endParaRPr lang="en-CA"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CA" sz="1400">
                          <a:effectLst/>
                          <a:latin typeface="Calibri"/>
                          <a:ea typeface="Batang"/>
                          <a:cs typeface="Calibri"/>
                        </a:rPr>
                        <a:t>LTC admissions (age-sex standardized)</a:t>
                      </a:r>
                      <a:endParaRPr lang="en-CA" sz="1800">
                        <a:effectLst/>
                        <a:latin typeface="Calibri"/>
                        <a:ea typeface="Calibri"/>
                        <a:cs typeface="Times New Roman"/>
                      </a:endParaRPr>
                    </a:p>
                  </a:txBody>
                  <a:tcPr marL="68580" marR="68580" marT="0" marB="0"/>
                </a:tc>
                <a:tc>
                  <a:txBody>
                    <a:bodyPr/>
                    <a:lstStyle/>
                    <a:p>
                      <a:pPr>
                        <a:lnSpc>
                          <a:spcPct val="115000"/>
                        </a:lnSpc>
                        <a:spcAft>
                          <a:spcPts val="0"/>
                        </a:spcAft>
                      </a:pPr>
                      <a:r>
                        <a:rPr lang="en-CA" sz="1400" dirty="0">
                          <a:effectLst/>
                          <a:latin typeface="Calibri"/>
                          <a:ea typeface="Batang"/>
                          <a:cs typeface="Calibri"/>
                        </a:rPr>
                        <a:t>ACO Report (value </a:t>
                      </a:r>
                      <a:r>
                        <a:rPr lang="en-CA" sz="1400" dirty="0" smtClean="0">
                          <a:effectLst/>
                          <a:latin typeface="Calibri"/>
                          <a:ea typeface="Batang"/>
                          <a:cs typeface="Calibri"/>
                        </a:rPr>
                        <a:t>indicators)</a:t>
                      </a:r>
                      <a:endParaRPr lang="en-CA" sz="1800" dirty="0">
                        <a:effectLst/>
                        <a:latin typeface="Calibri"/>
                        <a:ea typeface="Calibri"/>
                        <a:cs typeface="Times New Roman"/>
                      </a:endParaRPr>
                    </a:p>
                  </a:txBody>
                  <a:tcPr marL="68580" marR="68580" marT="0" marB="0"/>
                </a:tc>
              </a:tr>
              <a:tr h="370840">
                <a:tc>
                  <a:txBody>
                    <a:bodyPr/>
                    <a:lstStyle/>
                    <a:p>
                      <a:pPr>
                        <a:lnSpc>
                          <a:spcPct val="115000"/>
                        </a:lnSpc>
                        <a:spcAft>
                          <a:spcPts val="0"/>
                        </a:spcAft>
                      </a:pPr>
                      <a:r>
                        <a:rPr lang="en-CA" sz="1400">
                          <a:effectLst/>
                          <a:latin typeface="Calibri"/>
                          <a:ea typeface="Batang"/>
                          <a:cs typeface="Calibri"/>
                        </a:rPr>
                        <a:t>11.</a:t>
                      </a:r>
                      <a:endParaRPr lang="en-CA" sz="1800">
                        <a:effectLst/>
                        <a:latin typeface="Calibri"/>
                        <a:ea typeface="Calibri"/>
                        <a:cs typeface="Times New Roman"/>
                      </a:endParaRPr>
                    </a:p>
                  </a:txBody>
                  <a:tcPr marL="68580" marR="68580" marT="0" marB="0"/>
                </a:tc>
                <a:tc>
                  <a:txBody>
                    <a:bodyPr/>
                    <a:lstStyle/>
                    <a:p>
                      <a:pPr>
                        <a:lnSpc>
                          <a:spcPct val="115000"/>
                        </a:lnSpc>
                        <a:spcAft>
                          <a:spcPts val="0"/>
                        </a:spcAft>
                      </a:pPr>
                      <a:r>
                        <a:rPr lang="en-CA" sz="1400">
                          <a:effectLst/>
                          <a:latin typeface="Calibri"/>
                          <a:ea typeface="Batang"/>
                          <a:cs typeface="Calibri"/>
                        </a:rPr>
                        <a:t>Total ALC days (age-sex standardized)</a:t>
                      </a:r>
                      <a:endParaRPr lang="en-CA" sz="1800">
                        <a:effectLst/>
                        <a:latin typeface="Calibri"/>
                        <a:ea typeface="Calibri"/>
                        <a:cs typeface="Times New Roman"/>
                      </a:endParaRPr>
                    </a:p>
                  </a:txBody>
                  <a:tcPr marL="68580" marR="68580" marT="0" marB="0"/>
                </a:tc>
                <a:tc>
                  <a:txBody>
                    <a:bodyPr/>
                    <a:lstStyle/>
                    <a:p>
                      <a:pPr>
                        <a:lnSpc>
                          <a:spcPct val="115000"/>
                        </a:lnSpc>
                        <a:spcAft>
                          <a:spcPts val="0"/>
                        </a:spcAft>
                      </a:pPr>
                      <a:r>
                        <a:rPr lang="en-CA" sz="1400">
                          <a:effectLst/>
                          <a:latin typeface="Calibri"/>
                          <a:ea typeface="Batang"/>
                          <a:cs typeface="Calibri"/>
                        </a:rPr>
                        <a:t>MOHLTC (evaluation based metrics)</a:t>
                      </a:r>
                      <a:endParaRPr lang="en-CA" sz="1800">
                        <a:effectLst/>
                        <a:latin typeface="Calibri"/>
                        <a:ea typeface="Calibri"/>
                        <a:cs typeface="Times New Roman"/>
                      </a:endParaRPr>
                    </a:p>
                  </a:txBody>
                  <a:tcPr marL="68580" marR="68580" marT="0" marB="0"/>
                </a:tc>
              </a:tr>
              <a:tr h="370840">
                <a:tc>
                  <a:txBody>
                    <a:bodyPr/>
                    <a:lstStyle/>
                    <a:p>
                      <a:pPr>
                        <a:lnSpc>
                          <a:spcPct val="115000"/>
                        </a:lnSpc>
                        <a:spcAft>
                          <a:spcPts val="0"/>
                        </a:spcAft>
                      </a:pPr>
                      <a:r>
                        <a:rPr lang="en-CA" sz="1400" dirty="0">
                          <a:effectLst/>
                          <a:latin typeface="Calibri"/>
                          <a:ea typeface="Batang"/>
                          <a:cs typeface="Calibri"/>
                        </a:rPr>
                        <a:t>12.</a:t>
                      </a:r>
                      <a:endParaRPr lang="en-CA" sz="1800" dirty="0">
                        <a:effectLst/>
                        <a:latin typeface="Calibri"/>
                        <a:ea typeface="Calibri"/>
                        <a:cs typeface="Times New Roman"/>
                      </a:endParaRPr>
                    </a:p>
                  </a:txBody>
                  <a:tcPr marL="68580" marR="68580" marT="0" marB="0">
                    <a:solidFill>
                      <a:srgbClr val="FFFF00"/>
                    </a:solidFill>
                  </a:tcPr>
                </a:tc>
                <a:tc>
                  <a:txBody>
                    <a:bodyPr/>
                    <a:lstStyle/>
                    <a:p>
                      <a:pPr>
                        <a:lnSpc>
                          <a:spcPct val="115000"/>
                        </a:lnSpc>
                        <a:spcAft>
                          <a:spcPts val="0"/>
                        </a:spcAft>
                      </a:pPr>
                      <a:r>
                        <a:rPr lang="en-CA" sz="1400" dirty="0">
                          <a:effectLst/>
                          <a:latin typeface="Calibri"/>
                          <a:ea typeface="Batang"/>
                          <a:cs typeface="Calibri"/>
                        </a:rPr>
                        <a:t>30-day all-cause readmissions</a:t>
                      </a:r>
                      <a:endParaRPr lang="en-CA" sz="1800" dirty="0">
                        <a:effectLst/>
                        <a:latin typeface="Calibri"/>
                        <a:ea typeface="Calibri"/>
                        <a:cs typeface="Times New Roman"/>
                      </a:endParaRPr>
                    </a:p>
                  </a:txBody>
                  <a:tcPr marL="68580" marR="68580" marT="0" marB="0">
                    <a:solidFill>
                      <a:srgbClr val="FFFF00"/>
                    </a:solidFill>
                  </a:tcPr>
                </a:tc>
                <a:tc>
                  <a:txBody>
                    <a:bodyPr/>
                    <a:lstStyle/>
                    <a:p>
                      <a:pPr>
                        <a:lnSpc>
                          <a:spcPct val="115000"/>
                        </a:lnSpc>
                        <a:spcAft>
                          <a:spcPts val="0"/>
                        </a:spcAft>
                      </a:pPr>
                      <a:r>
                        <a:rPr lang="en-CA" sz="1400" dirty="0">
                          <a:effectLst/>
                          <a:latin typeface="Calibri"/>
                          <a:ea typeface="Batang"/>
                          <a:cs typeface="Calibri"/>
                        </a:rPr>
                        <a:t>MOHLTC (evaluation based metrics)</a:t>
                      </a:r>
                      <a:endParaRPr lang="en-CA" sz="1800" dirty="0">
                        <a:effectLst/>
                        <a:latin typeface="Calibri"/>
                        <a:ea typeface="Calibri"/>
                        <a:cs typeface="Times New Roman"/>
                      </a:endParaRPr>
                    </a:p>
                  </a:txBody>
                  <a:tcPr marL="68580" marR="68580" marT="0" marB="0">
                    <a:solidFill>
                      <a:srgbClr val="FFFF00"/>
                    </a:solidFill>
                  </a:tcPr>
                </a:tc>
              </a:tr>
              <a:tr h="370840">
                <a:tc>
                  <a:txBody>
                    <a:bodyPr/>
                    <a:lstStyle/>
                    <a:p>
                      <a:pPr>
                        <a:lnSpc>
                          <a:spcPct val="115000"/>
                        </a:lnSpc>
                        <a:spcAft>
                          <a:spcPts val="0"/>
                        </a:spcAft>
                      </a:pPr>
                      <a:r>
                        <a:rPr lang="en-CA" sz="1400" dirty="0">
                          <a:effectLst/>
                          <a:latin typeface="Calibri"/>
                          <a:ea typeface="Batang"/>
                          <a:cs typeface="Calibri"/>
                        </a:rPr>
                        <a:t>13.</a:t>
                      </a:r>
                      <a:endParaRPr lang="en-CA" sz="1800" dirty="0">
                        <a:effectLst/>
                        <a:latin typeface="Calibri"/>
                        <a:ea typeface="Calibri"/>
                        <a:cs typeface="Times New Roman"/>
                      </a:endParaRPr>
                    </a:p>
                  </a:txBody>
                  <a:tcPr marL="68580" marR="68580" marT="0" marB="0">
                    <a:solidFill>
                      <a:srgbClr val="FFFF00"/>
                    </a:solidFill>
                  </a:tcPr>
                </a:tc>
                <a:tc>
                  <a:txBody>
                    <a:bodyPr/>
                    <a:lstStyle/>
                    <a:p>
                      <a:pPr>
                        <a:lnSpc>
                          <a:spcPct val="115000"/>
                        </a:lnSpc>
                        <a:spcAft>
                          <a:spcPts val="0"/>
                        </a:spcAft>
                      </a:pPr>
                      <a:r>
                        <a:rPr lang="en-CA" sz="1400" dirty="0">
                          <a:effectLst/>
                          <a:latin typeface="Calibri"/>
                          <a:ea typeface="Batang"/>
                          <a:cs typeface="Calibri"/>
                        </a:rPr>
                        <a:t>Primary care follow-up within 7 days of acute care discharge (for all individuals)</a:t>
                      </a:r>
                      <a:endParaRPr lang="en-CA" sz="1800" dirty="0">
                        <a:effectLst/>
                        <a:latin typeface="Calibri"/>
                        <a:ea typeface="Calibri"/>
                        <a:cs typeface="Times New Roman"/>
                      </a:endParaRPr>
                    </a:p>
                  </a:txBody>
                  <a:tcPr marL="68580" marR="68580" marT="0" marB="0">
                    <a:solidFill>
                      <a:srgbClr val="FFFF00"/>
                    </a:solidFill>
                  </a:tcPr>
                </a:tc>
                <a:tc>
                  <a:txBody>
                    <a:bodyPr/>
                    <a:lstStyle/>
                    <a:p>
                      <a:pPr>
                        <a:lnSpc>
                          <a:spcPct val="115000"/>
                        </a:lnSpc>
                        <a:spcAft>
                          <a:spcPts val="0"/>
                        </a:spcAft>
                      </a:pPr>
                      <a:r>
                        <a:rPr lang="en-CA" sz="1400" dirty="0">
                          <a:effectLst/>
                          <a:latin typeface="Calibri"/>
                          <a:ea typeface="Batang"/>
                          <a:cs typeface="Calibri"/>
                        </a:rPr>
                        <a:t>MOHLTC (evaluation based metrics)</a:t>
                      </a:r>
                      <a:endParaRPr lang="en-CA" sz="1800" dirty="0">
                        <a:effectLst/>
                        <a:latin typeface="Calibri"/>
                        <a:ea typeface="Calibri"/>
                        <a:cs typeface="Times New Roman"/>
                      </a:endParaRPr>
                    </a:p>
                  </a:txBody>
                  <a:tcPr marL="68580" marR="68580" marT="0" marB="0">
                    <a:solidFill>
                      <a:srgbClr val="FFFF00"/>
                    </a:solidFill>
                  </a:tcPr>
                </a:tc>
              </a:tr>
              <a:tr h="370840">
                <a:tc>
                  <a:txBody>
                    <a:bodyPr/>
                    <a:lstStyle/>
                    <a:p>
                      <a:pPr>
                        <a:lnSpc>
                          <a:spcPct val="115000"/>
                        </a:lnSpc>
                        <a:spcAft>
                          <a:spcPts val="0"/>
                        </a:spcAft>
                      </a:pPr>
                      <a:r>
                        <a:rPr lang="en-CA" sz="1400">
                          <a:effectLst/>
                          <a:latin typeface="Calibri"/>
                          <a:ea typeface="Batang"/>
                          <a:cs typeface="Calibri"/>
                        </a:rPr>
                        <a:t> </a:t>
                      </a:r>
                      <a:endParaRPr lang="en-CA" sz="1800">
                        <a:effectLst/>
                        <a:latin typeface="Calibri"/>
                        <a:ea typeface="Calibri"/>
                        <a:cs typeface="Times New Roman"/>
                      </a:endParaRPr>
                    </a:p>
                  </a:txBody>
                  <a:tcPr marL="68580" marR="68580" marT="0" marB="0"/>
                </a:tc>
                <a:tc>
                  <a:txBody>
                    <a:bodyPr/>
                    <a:lstStyle/>
                    <a:p>
                      <a:pPr>
                        <a:lnSpc>
                          <a:spcPct val="115000"/>
                        </a:lnSpc>
                        <a:spcAft>
                          <a:spcPts val="0"/>
                        </a:spcAft>
                      </a:pPr>
                      <a:r>
                        <a:rPr lang="en-CA" sz="1400">
                          <a:effectLst/>
                          <a:latin typeface="Calibri"/>
                          <a:ea typeface="Batang"/>
                          <a:cs typeface="Calibri"/>
                        </a:rPr>
                        <a:t>Primary care follow-up within 7 days of acute care discharge (for those rostered to a primary care MD)</a:t>
                      </a:r>
                      <a:endParaRPr lang="en-CA" sz="1800">
                        <a:effectLst/>
                        <a:latin typeface="Calibri"/>
                        <a:ea typeface="Calibri"/>
                        <a:cs typeface="Times New Roman"/>
                      </a:endParaRPr>
                    </a:p>
                  </a:txBody>
                  <a:tcPr marL="68580" marR="68580" marT="0" marB="0"/>
                </a:tc>
                <a:tc>
                  <a:txBody>
                    <a:bodyPr/>
                    <a:lstStyle/>
                    <a:p>
                      <a:pPr>
                        <a:lnSpc>
                          <a:spcPct val="115000"/>
                        </a:lnSpc>
                        <a:spcAft>
                          <a:spcPts val="0"/>
                        </a:spcAft>
                      </a:pPr>
                      <a:r>
                        <a:rPr lang="en-CA" sz="1400">
                          <a:effectLst/>
                          <a:latin typeface="Calibri"/>
                          <a:ea typeface="Batang"/>
                          <a:cs typeface="Calibri"/>
                        </a:rPr>
                        <a:t> </a:t>
                      </a:r>
                      <a:endParaRPr lang="en-CA" sz="1800">
                        <a:effectLst/>
                        <a:latin typeface="Calibri"/>
                        <a:ea typeface="Calibri"/>
                        <a:cs typeface="Times New Roman"/>
                      </a:endParaRPr>
                    </a:p>
                  </a:txBody>
                  <a:tcPr marL="68580" marR="68580" marT="0" marB="0"/>
                </a:tc>
              </a:tr>
              <a:tr h="370840">
                <a:tc>
                  <a:txBody>
                    <a:bodyPr/>
                    <a:lstStyle/>
                    <a:p>
                      <a:pPr>
                        <a:lnSpc>
                          <a:spcPct val="115000"/>
                        </a:lnSpc>
                        <a:spcAft>
                          <a:spcPts val="0"/>
                        </a:spcAft>
                      </a:pPr>
                      <a:r>
                        <a:rPr lang="en-CA" sz="1400">
                          <a:effectLst/>
                          <a:latin typeface="Calibri"/>
                          <a:ea typeface="Batang"/>
                          <a:cs typeface="Calibri"/>
                        </a:rPr>
                        <a:t>14.</a:t>
                      </a:r>
                      <a:endParaRPr lang="en-CA" sz="1800">
                        <a:effectLst/>
                        <a:latin typeface="Calibri"/>
                        <a:ea typeface="Calibri"/>
                        <a:cs typeface="Times New Roman"/>
                      </a:endParaRPr>
                    </a:p>
                  </a:txBody>
                  <a:tcPr marL="68580" marR="68580" marT="0" marB="0"/>
                </a:tc>
                <a:tc>
                  <a:txBody>
                    <a:bodyPr/>
                    <a:lstStyle/>
                    <a:p>
                      <a:pPr>
                        <a:lnSpc>
                          <a:spcPct val="115000"/>
                        </a:lnSpc>
                        <a:spcAft>
                          <a:spcPts val="0"/>
                        </a:spcAft>
                      </a:pPr>
                      <a:r>
                        <a:rPr lang="en-CA" sz="1400">
                          <a:effectLst/>
                          <a:latin typeface="Calibri"/>
                          <a:ea typeface="Batang"/>
                          <a:cs typeface="Calibri"/>
                        </a:rPr>
                        <a:t>Medication reconciliation</a:t>
                      </a:r>
                      <a:endParaRPr lang="en-CA" sz="1800">
                        <a:effectLst/>
                        <a:latin typeface="Calibri"/>
                        <a:ea typeface="Calibri"/>
                        <a:cs typeface="Times New Roman"/>
                      </a:endParaRPr>
                    </a:p>
                  </a:txBody>
                  <a:tcPr marL="68580" marR="68580" marT="0" marB="0"/>
                </a:tc>
                <a:tc>
                  <a:txBody>
                    <a:bodyPr/>
                    <a:lstStyle/>
                    <a:p>
                      <a:pPr>
                        <a:lnSpc>
                          <a:spcPct val="115000"/>
                        </a:lnSpc>
                        <a:spcAft>
                          <a:spcPts val="0"/>
                        </a:spcAft>
                      </a:pPr>
                      <a:r>
                        <a:rPr lang="en-CA" sz="1400" dirty="0">
                          <a:effectLst/>
                          <a:latin typeface="Calibri"/>
                          <a:ea typeface="Batang"/>
                          <a:cs typeface="Calibri"/>
                        </a:rPr>
                        <a:t>ACO Report (quality </a:t>
                      </a:r>
                      <a:r>
                        <a:rPr lang="en-CA" sz="1400" dirty="0" smtClean="0">
                          <a:effectLst/>
                          <a:latin typeface="Calibri"/>
                          <a:ea typeface="Batang"/>
                          <a:cs typeface="Calibri"/>
                        </a:rPr>
                        <a:t>indicators)</a:t>
                      </a:r>
                      <a:endParaRPr lang="en-CA" sz="1800" dirty="0">
                        <a:effectLst/>
                        <a:latin typeface="Calibri"/>
                        <a:ea typeface="Calibri"/>
                        <a:cs typeface="Times New Roman"/>
                      </a:endParaRPr>
                    </a:p>
                  </a:txBody>
                  <a:tcPr marL="68580" marR="68580" marT="0" marB="0"/>
                </a:tc>
              </a:tr>
              <a:tr h="370840">
                <a:tc>
                  <a:txBody>
                    <a:bodyPr/>
                    <a:lstStyle/>
                    <a:p>
                      <a:pPr>
                        <a:lnSpc>
                          <a:spcPct val="115000"/>
                        </a:lnSpc>
                        <a:spcAft>
                          <a:spcPts val="0"/>
                        </a:spcAft>
                      </a:pPr>
                      <a:r>
                        <a:rPr lang="en-CA" sz="1400" dirty="0">
                          <a:effectLst/>
                          <a:latin typeface="Calibri"/>
                          <a:ea typeface="Batang"/>
                          <a:cs typeface="Calibri"/>
                        </a:rPr>
                        <a:t>15.</a:t>
                      </a:r>
                      <a:endParaRPr lang="en-CA" sz="1800" dirty="0">
                        <a:effectLst/>
                        <a:latin typeface="Calibri"/>
                        <a:ea typeface="Calibri"/>
                        <a:cs typeface="Times New Roman"/>
                      </a:endParaRPr>
                    </a:p>
                  </a:txBody>
                  <a:tcPr marL="68580" marR="68580" marT="0" marB="0">
                    <a:solidFill>
                      <a:srgbClr val="FFFF00"/>
                    </a:solidFill>
                  </a:tcPr>
                </a:tc>
                <a:tc>
                  <a:txBody>
                    <a:bodyPr/>
                    <a:lstStyle/>
                    <a:p>
                      <a:pPr>
                        <a:lnSpc>
                          <a:spcPct val="115000"/>
                        </a:lnSpc>
                        <a:spcAft>
                          <a:spcPts val="0"/>
                        </a:spcAft>
                      </a:pPr>
                      <a:r>
                        <a:rPr lang="en-CA" sz="1400" dirty="0">
                          <a:effectLst/>
                          <a:latin typeface="Calibri"/>
                          <a:ea typeface="Batang"/>
                          <a:cs typeface="Calibri"/>
                        </a:rPr>
                        <a:t>Proportion of individuals </a:t>
                      </a:r>
                      <a:r>
                        <a:rPr lang="en-CA" sz="1400" dirty="0" err="1">
                          <a:effectLst/>
                          <a:latin typeface="Calibri"/>
                          <a:ea typeface="Batang"/>
                          <a:cs typeface="Calibri"/>
                        </a:rPr>
                        <a:t>rostered</a:t>
                      </a:r>
                      <a:r>
                        <a:rPr lang="en-CA" sz="1400" dirty="0">
                          <a:effectLst/>
                          <a:latin typeface="Calibri"/>
                          <a:ea typeface="Batang"/>
                          <a:cs typeface="Calibri"/>
                        </a:rPr>
                        <a:t> to primary care physician</a:t>
                      </a:r>
                      <a:endParaRPr lang="en-CA" sz="1800" dirty="0">
                        <a:effectLst/>
                        <a:latin typeface="Calibri"/>
                        <a:ea typeface="Calibri"/>
                        <a:cs typeface="Times New Roman"/>
                      </a:endParaRPr>
                    </a:p>
                  </a:txBody>
                  <a:tcPr marL="68580" marR="68580" marT="0" marB="0">
                    <a:solidFill>
                      <a:srgbClr val="FFFF00"/>
                    </a:solidFill>
                  </a:tcPr>
                </a:tc>
                <a:tc>
                  <a:txBody>
                    <a:bodyPr/>
                    <a:lstStyle/>
                    <a:p>
                      <a:pPr>
                        <a:lnSpc>
                          <a:spcPct val="115000"/>
                        </a:lnSpc>
                        <a:spcAft>
                          <a:spcPts val="0"/>
                        </a:spcAft>
                      </a:pPr>
                      <a:r>
                        <a:rPr lang="en-CA" sz="1400" dirty="0">
                          <a:effectLst/>
                          <a:latin typeface="Calibri"/>
                          <a:ea typeface="Batang"/>
                          <a:cs typeface="Calibri"/>
                        </a:rPr>
                        <a:t>MOHLTC (operational metrics)</a:t>
                      </a:r>
                      <a:endParaRPr lang="en-CA" sz="1800" dirty="0">
                        <a:effectLst/>
                        <a:latin typeface="Calibri"/>
                        <a:ea typeface="Calibri"/>
                        <a:cs typeface="Times New Roman"/>
                      </a:endParaRPr>
                    </a:p>
                    <a:p>
                      <a:pPr>
                        <a:lnSpc>
                          <a:spcPct val="115000"/>
                        </a:lnSpc>
                        <a:spcAft>
                          <a:spcPts val="0"/>
                        </a:spcAft>
                      </a:pPr>
                      <a:r>
                        <a:rPr lang="en-CA" sz="1400" dirty="0">
                          <a:effectLst/>
                          <a:latin typeface="Calibri"/>
                          <a:ea typeface="Batang"/>
                          <a:cs typeface="Calibri"/>
                        </a:rPr>
                        <a:t>Interviews</a:t>
                      </a:r>
                      <a:endParaRPr lang="en-CA" sz="1800" dirty="0">
                        <a:effectLst/>
                        <a:latin typeface="Calibri"/>
                        <a:ea typeface="Calibri"/>
                        <a:cs typeface="Times New Roman"/>
                      </a:endParaRPr>
                    </a:p>
                  </a:txBody>
                  <a:tcPr marL="68580" marR="68580" marT="0" marB="0">
                    <a:solidFill>
                      <a:srgbClr val="FFFF00"/>
                    </a:solidFill>
                  </a:tcPr>
                </a:tc>
              </a:tr>
              <a:tr h="370840">
                <a:tc>
                  <a:txBody>
                    <a:bodyPr/>
                    <a:lstStyle/>
                    <a:p>
                      <a:pPr>
                        <a:lnSpc>
                          <a:spcPct val="115000"/>
                        </a:lnSpc>
                        <a:spcAft>
                          <a:spcPts val="0"/>
                        </a:spcAft>
                      </a:pPr>
                      <a:r>
                        <a:rPr lang="en-CA" sz="1400">
                          <a:effectLst/>
                          <a:latin typeface="Calibri"/>
                          <a:ea typeface="Batang"/>
                          <a:cs typeface="Calibri"/>
                        </a:rPr>
                        <a:t>16.</a:t>
                      </a:r>
                      <a:endParaRPr lang="en-CA" sz="1800">
                        <a:effectLst/>
                        <a:latin typeface="Calibri"/>
                        <a:ea typeface="Calibri"/>
                        <a:cs typeface="Times New Roman"/>
                      </a:endParaRPr>
                    </a:p>
                  </a:txBody>
                  <a:tcPr marL="68580" marR="68580" marT="0" marB="0"/>
                </a:tc>
                <a:tc>
                  <a:txBody>
                    <a:bodyPr/>
                    <a:lstStyle/>
                    <a:p>
                      <a:pPr>
                        <a:lnSpc>
                          <a:spcPct val="115000"/>
                        </a:lnSpc>
                        <a:spcAft>
                          <a:spcPts val="0"/>
                        </a:spcAft>
                      </a:pPr>
                      <a:r>
                        <a:rPr lang="en-CA" sz="1400">
                          <a:effectLst/>
                          <a:latin typeface="Calibri"/>
                          <a:ea typeface="Batang"/>
                          <a:cs typeface="Calibri"/>
                        </a:rPr>
                        <a:t>Time from referral to first home care visit</a:t>
                      </a:r>
                      <a:endParaRPr lang="en-CA" sz="1800">
                        <a:effectLst/>
                        <a:latin typeface="Calibri"/>
                        <a:ea typeface="Calibri"/>
                        <a:cs typeface="Times New Roman"/>
                      </a:endParaRPr>
                    </a:p>
                  </a:txBody>
                  <a:tcPr marL="68580" marR="68580" marT="0" marB="0"/>
                </a:tc>
                <a:tc>
                  <a:txBody>
                    <a:bodyPr/>
                    <a:lstStyle/>
                    <a:p>
                      <a:pPr>
                        <a:lnSpc>
                          <a:spcPct val="115000"/>
                        </a:lnSpc>
                        <a:spcAft>
                          <a:spcPts val="0"/>
                        </a:spcAft>
                      </a:pPr>
                      <a:r>
                        <a:rPr lang="en-CA" sz="1400" dirty="0">
                          <a:effectLst/>
                          <a:latin typeface="Calibri"/>
                          <a:ea typeface="Batang"/>
                          <a:cs typeface="Calibri"/>
                        </a:rPr>
                        <a:t>MOHLTC (results based metrics)</a:t>
                      </a:r>
                      <a:endParaRPr lang="en-CA" sz="1800" dirty="0">
                        <a:effectLst/>
                        <a:latin typeface="Calibri"/>
                        <a:ea typeface="Calibri"/>
                        <a:cs typeface="Times New Roman"/>
                      </a:endParaRPr>
                    </a:p>
                  </a:txBody>
                  <a:tcPr marL="68580" marR="68580" marT="0" marB="0"/>
                </a:tc>
              </a:tr>
              <a:tr h="370840">
                <a:tc>
                  <a:txBody>
                    <a:bodyPr/>
                    <a:lstStyle/>
                    <a:p>
                      <a:pPr>
                        <a:lnSpc>
                          <a:spcPct val="115000"/>
                        </a:lnSpc>
                        <a:spcAft>
                          <a:spcPts val="0"/>
                        </a:spcAft>
                      </a:pPr>
                      <a:r>
                        <a:rPr lang="en-CA" sz="1400">
                          <a:effectLst/>
                          <a:latin typeface="Calibri"/>
                          <a:ea typeface="Batang"/>
                          <a:cs typeface="Calibri"/>
                        </a:rPr>
                        <a:t>17.</a:t>
                      </a:r>
                      <a:endParaRPr lang="en-CA" sz="1800">
                        <a:effectLst/>
                        <a:latin typeface="Calibri"/>
                        <a:ea typeface="Calibri"/>
                        <a:cs typeface="Times New Roman"/>
                      </a:endParaRPr>
                    </a:p>
                  </a:txBody>
                  <a:tcPr marL="68580" marR="68580" marT="0" marB="0"/>
                </a:tc>
                <a:tc>
                  <a:txBody>
                    <a:bodyPr/>
                    <a:lstStyle/>
                    <a:p>
                      <a:pPr>
                        <a:lnSpc>
                          <a:spcPct val="115000"/>
                        </a:lnSpc>
                        <a:spcAft>
                          <a:spcPts val="0"/>
                        </a:spcAft>
                      </a:pPr>
                      <a:r>
                        <a:rPr lang="en-CA" sz="1400">
                          <a:effectLst/>
                          <a:latin typeface="Calibri"/>
                          <a:ea typeface="Batang"/>
                          <a:cs typeface="Calibri"/>
                        </a:rPr>
                        <a:t>Diabetes care indicators</a:t>
                      </a:r>
                      <a:endParaRPr lang="en-CA" sz="1800">
                        <a:effectLst/>
                        <a:latin typeface="Calibri"/>
                        <a:ea typeface="Calibri"/>
                        <a:cs typeface="Times New Roman"/>
                      </a:endParaRPr>
                    </a:p>
                  </a:txBody>
                  <a:tcPr marL="68580" marR="68580" marT="0" marB="0"/>
                </a:tc>
                <a:tc>
                  <a:txBody>
                    <a:bodyPr/>
                    <a:lstStyle/>
                    <a:p>
                      <a:pPr>
                        <a:lnSpc>
                          <a:spcPct val="115000"/>
                        </a:lnSpc>
                        <a:spcAft>
                          <a:spcPts val="0"/>
                        </a:spcAft>
                      </a:pPr>
                      <a:r>
                        <a:rPr lang="en-CA" sz="1400">
                          <a:effectLst/>
                          <a:latin typeface="Calibri"/>
                          <a:ea typeface="Batang"/>
                          <a:cs typeface="Calibri"/>
                        </a:rPr>
                        <a:t>ACO Report (Quality indicators )</a:t>
                      </a:r>
                      <a:endParaRPr lang="en-CA" sz="1800">
                        <a:effectLst/>
                        <a:latin typeface="Calibri"/>
                        <a:ea typeface="Calibri"/>
                        <a:cs typeface="Times New Roman"/>
                      </a:endParaRPr>
                    </a:p>
                  </a:txBody>
                  <a:tcPr marL="68580" marR="68580" marT="0" marB="0"/>
                </a:tc>
              </a:tr>
              <a:tr h="370840">
                <a:tc>
                  <a:txBody>
                    <a:bodyPr/>
                    <a:lstStyle/>
                    <a:p>
                      <a:pPr>
                        <a:lnSpc>
                          <a:spcPct val="115000"/>
                        </a:lnSpc>
                        <a:spcAft>
                          <a:spcPts val="0"/>
                        </a:spcAft>
                      </a:pPr>
                      <a:r>
                        <a:rPr lang="en-CA" sz="1400">
                          <a:effectLst/>
                          <a:latin typeface="Calibri"/>
                          <a:ea typeface="Batang"/>
                          <a:cs typeface="Calibri"/>
                        </a:rPr>
                        <a:t>18.</a:t>
                      </a:r>
                      <a:endParaRPr lang="en-CA" sz="1800">
                        <a:effectLst/>
                        <a:latin typeface="Calibri"/>
                        <a:ea typeface="Calibri"/>
                        <a:cs typeface="Times New Roman"/>
                      </a:endParaRPr>
                    </a:p>
                  </a:txBody>
                  <a:tcPr marL="68580" marR="68580" marT="0" marB="0"/>
                </a:tc>
                <a:tc>
                  <a:txBody>
                    <a:bodyPr/>
                    <a:lstStyle/>
                    <a:p>
                      <a:pPr>
                        <a:lnSpc>
                          <a:spcPct val="115000"/>
                        </a:lnSpc>
                        <a:spcAft>
                          <a:spcPts val="0"/>
                        </a:spcAft>
                      </a:pPr>
                      <a:r>
                        <a:rPr lang="en-CA" sz="1400">
                          <a:effectLst/>
                          <a:latin typeface="Calibri"/>
                          <a:ea typeface="Batang"/>
                          <a:cs typeface="Calibri"/>
                        </a:rPr>
                        <a:t>Health related quality of life (Home care and LTC clients)</a:t>
                      </a:r>
                      <a:endParaRPr lang="en-CA" sz="1800">
                        <a:effectLst/>
                        <a:latin typeface="Calibri"/>
                        <a:ea typeface="Calibri"/>
                        <a:cs typeface="Times New Roman"/>
                      </a:endParaRPr>
                    </a:p>
                  </a:txBody>
                  <a:tcPr marL="68580" marR="68580" marT="0" marB="0"/>
                </a:tc>
                <a:tc>
                  <a:txBody>
                    <a:bodyPr/>
                    <a:lstStyle/>
                    <a:p>
                      <a:pPr>
                        <a:lnSpc>
                          <a:spcPct val="115000"/>
                        </a:lnSpc>
                        <a:spcAft>
                          <a:spcPts val="0"/>
                        </a:spcAft>
                      </a:pPr>
                      <a:r>
                        <a:rPr lang="en-CA" sz="1400" dirty="0">
                          <a:effectLst/>
                          <a:latin typeface="Calibri"/>
                          <a:ea typeface="Batang"/>
                          <a:cs typeface="Calibri"/>
                        </a:rPr>
                        <a:t>ACO </a:t>
                      </a:r>
                      <a:r>
                        <a:rPr lang="en-CA" sz="1400" dirty="0" smtClean="0">
                          <a:effectLst/>
                          <a:latin typeface="Calibri"/>
                          <a:ea typeface="Batang"/>
                          <a:cs typeface="Calibri"/>
                        </a:rPr>
                        <a:t>Report</a:t>
                      </a:r>
                      <a:r>
                        <a:rPr lang="en-CA" sz="1400" baseline="0" dirty="0" smtClean="0">
                          <a:effectLst/>
                          <a:latin typeface="Calibri"/>
                          <a:ea typeface="Batang"/>
                          <a:cs typeface="Calibri"/>
                        </a:rPr>
                        <a:t> </a:t>
                      </a:r>
                      <a:r>
                        <a:rPr lang="en-CA" sz="1400" dirty="0" smtClean="0">
                          <a:effectLst/>
                          <a:latin typeface="Calibri"/>
                          <a:ea typeface="Batang"/>
                          <a:cs typeface="Calibri"/>
                        </a:rPr>
                        <a:t>(</a:t>
                      </a:r>
                      <a:r>
                        <a:rPr lang="en-CA" sz="1400" dirty="0">
                          <a:effectLst/>
                          <a:latin typeface="Calibri"/>
                          <a:ea typeface="Batang"/>
                          <a:cs typeface="Calibri"/>
                        </a:rPr>
                        <a:t>better care)</a:t>
                      </a:r>
                      <a:endParaRPr lang="en-CA" sz="1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969262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Slide Number Placeholder 3"/>
          <p:cNvSpPr txBox="1">
            <a:spLocks noGrp="1"/>
          </p:cNvSpPr>
          <p:nvPr/>
        </p:nvSpPr>
        <p:spPr bwMode="auto">
          <a:xfrm>
            <a:off x="6978650" y="65119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F1EB7BB-3C30-7146-BAEA-3F7D6C3C8B2B}" type="slidenum">
              <a:rPr lang="en-US" sz="1100">
                <a:solidFill>
                  <a:schemeClr val="bg1"/>
                </a:solidFill>
                <a:latin typeface="Calibri" charset="0"/>
              </a:rPr>
              <a:pPr algn="r" eaLnBrk="1" hangingPunct="1"/>
              <a:t>42</a:t>
            </a:fld>
            <a:endParaRPr lang="en-US" sz="1100">
              <a:solidFill>
                <a:schemeClr val="bg1"/>
              </a:solidFill>
              <a:latin typeface="Calibri" charset="0"/>
            </a:endParaRPr>
          </a:p>
        </p:txBody>
      </p:sp>
      <p:sp>
        <p:nvSpPr>
          <p:cNvPr id="37891" name="Title 1"/>
          <p:cNvSpPr>
            <a:spLocks/>
          </p:cNvSpPr>
          <p:nvPr/>
        </p:nvSpPr>
        <p:spPr bwMode="auto">
          <a:xfrm>
            <a:off x="228600" y="152400"/>
            <a:ext cx="6858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3600" b="1" dirty="0" smtClean="0">
                <a:solidFill>
                  <a:srgbClr val="75702B"/>
                </a:solidFill>
                <a:latin typeface="Calibri" charset="0"/>
              </a:rPr>
              <a:t>Selected Indicators</a:t>
            </a:r>
            <a:endParaRPr lang="en-US" sz="3600" b="1" dirty="0">
              <a:solidFill>
                <a:srgbClr val="75702B"/>
              </a:solidFill>
              <a:latin typeface="Calibri" charset="0"/>
            </a:endParaRPr>
          </a:p>
        </p:txBody>
      </p:sp>
      <p:graphicFrame>
        <p:nvGraphicFramePr>
          <p:cNvPr id="3" name="Table 2"/>
          <p:cNvGraphicFramePr>
            <a:graphicFrameLocks noGrp="1"/>
          </p:cNvGraphicFramePr>
          <p:nvPr>
            <p:extLst>
              <p:ext uri="{D42A27DB-BD31-4B8C-83A1-F6EECF244321}">
                <p14:modId xmlns:p14="http://schemas.microsoft.com/office/powerpoint/2010/main" val="610504712"/>
              </p:ext>
            </p:extLst>
          </p:nvPr>
        </p:nvGraphicFramePr>
        <p:xfrm>
          <a:off x="1066800" y="1752600"/>
          <a:ext cx="6934201" cy="2494280"/>
        </p:xfrm>
        <a:graphic>
          <a:graphicData uri="http://schemas.openxmlformats.org/drawingml/2006/table">
            <a:tbl>
              <a:tblPr firstRow="1" bandRow="1">
                <a:tableStyleId>{5C22544A-7EE6-4342-B048-85BDC9FD1C3A}</a:tableStyleId>
              </a:tblPr>
              <a:tblGrid>
                <a:gridCol w="433388"/>
                <a:gridCol w="4189413"/>
                <a:gridCol w="2311400"/>
              </a:tblGrid>
              <a:tr h="370840">
                <a:tc>
                  <a:txBody>
                    <a:bodyPr/>
                    <a:lstStyle/>
                    <a:p>
                      <a:endParaRPr lang="en-US" dirty="0"/>
                    </a:p>
                  </a:txBody>
                  <a:tcPr/>
                </a:tc>
                <a:tc>
                  <a:txBody>
                    <a:bodyPr/>
                    <a:lstStyle/>
                    <a:p>
                      <a:r>
                        <a:rPr lang="en-US" dirty="0" smtClean="0"/>
                        <a:t>BETTER HEALTH</a:t>
                      </a:r>
                      <a:r>
                        <a:rPr lang="en-US" baseline="0" dirty="0" smtClean="0"/>
                        <a:t> </a:t>
                      </a:r>
                      <a:r>
                        <a:rPr lang="en-US" dirty="0" smtClean="0"/>
                        <a:t>FOR POPULATIONS</a:t>
                      </a:r>
                    </a:p>
                    <a:p>
                      <a:r>
                        <a:rPr lang="en-US" dirty="0" smtClean="0"/>
                        <a:t>Indicator/Metric</a:t>
                      </a:r>
                      <a:endParaRPr lang="en-US" dirty="0"/>
                    </a:p>
                  </a:txBody>
                  <a:tcPr/>
                </a:tc>
                <a:tc>
                  <a:txBody>
                    <a:bodyPr/>
                    <a:lstStyle/>
                    <a:p>
                      <a:endParaRPr lang="en-US" dirty="0" smtClean="0"/>
                    </a:p>
                    <a:p>
                      <a:r>
                        <a:rPr lang="en-US" dirty="0" smtClean="0"/>
                        <a:t>Source</a:t>
                      </a:r>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pPr>
                        <a:lnSpc>
                          <a:spcPct val="115000"/>
                        </a:lnSpc>
                        <a:spcAft>
                          <a:spcPts val="0"/>
                        </a:spcAft>
                      </a:pPr>
                      <a:r>
                        <a:rPr lang="en-CA" sz="1800" dirty="0" smtClean="0">
                          <a:effectLst/>
                          <a:latin typeface="Calibri"/>
                          <a:ea typeface="Calibri"/>
                          <a:cs typeface="Times New Roman"/>
                        </a:rPr>
                        <a:t>TO</a:t>
                      </a:r>
                      <a:r>
                        <a:rPr lang="en-CA" sz="1800" baseline="0" dirty="0" smtClean="0">
                          <a:effectLst/>
                          <a:latin typeface="Calibri"/>
                          <a:ea typeface="Calibri"/>
                          <a:cs typeface="Times New Roman"/>
                        </a:rPr>
                        <a:t> BE DETERMINED</a:t>
                      </a:r>
                      <a:endParaRPr lang="en-CA" sz="1800" dirty="0">
                        <a:effectLst/>
                        <a:latin typeface="Calibri"/>
                        <a:ea typeface="Calibri"/>
                        <a:cs typeface="Times New Roman"/>
                      </a:endParaRPr>
                    </a:p>
                  </a:txBody>
                  <a:tcPr marL="68580" marR="68580" marT="0" marB="0"/>
                </a:tc>
                <a:tc>
                  <a:txBody>
                    <a:bodyPr/>
                    <a:lstStyle/>
                    <a:p>
                      <a:pPr>
                        <a:lnSpc>
                          <a:spcPct val="115000"/>
                        </a:lnSpc>
                        <a:spcAft>
                          <a:spcPts val="0"/>
                        </a:spcAft>
                      </a:pPr>
                      <a:endParaRPr lang="en-CA" sz="1800" dirty="0">
                        <a:effectLst/>
                        <a:latin typeface="Calibri"/>
                        <a:ea typeface="Calibri"/>
                        <a:cs typeface="Times New Roman"/>
                      </a:endParaRPr>
                    </a:p>
                  </a:txBody>
                  <a:tcPr marL="68580" marR="68580" marT="0" marB="0"/>
                </a:tc>
              </a:tr>
              <a:tr h="370840">
                <a:tc>
                  <a:txBody>
                    <a:bodyPr/>
                    <a:lstStyle/>
                    <a:p>
                      <a:endParaRPr lang="en-US" dirty="0"/>
                    </a:p>
                  </a:txBody>
                  <a:tcPr/>
                </a:tc>
                <a:tc>
                  <a:txBody>
                    <a:bodyPr/>
                    <a:lstStyle/>
                    <a:p>
                      <a:pPr>
                        <a:lnSpc>
                          <a:spcPct val="115000"/>
                        </a:lnSpc>
                        <a:spcAft>
                          <a:spcPts val="0"/>
                        </a:spcAft>
                      </a:pPr>
                      <a:endParaRPr lang="en-CA" sz="1800" dirty="0">
                        <a:effectLst/>
                        <a:latin typeface="Calibri"/>
                        <a:ea typeface="Calibri"/>
                        <a:cs typeface="Times New Roman"/>
                      </a:endParaRPr>
                    </a:p>
                  </a:txBody>
                  <a:tcPr marL="68580" marR="68580" marT="0" marB="0"/>
                </a:tc>
                <a:tc>
                  <a:txBody>
                    <a:bodyPr/>
                    <a:lstStyle/>
                    <a:p>
                      <a:pPr>
                        <a:lnSpc>
                          <a:spcPct val="115000"/>
                        </a:lnSpc>
                        <a:spcAft>
                          <a:spcPts val="0"/>
                        </a:spcAft>
                      </a:pPr>
                      <a:endParaRPr lang="en-CA" sz="1800" dirty="0">
                        <a:effectLst/>
                        <a:latin typeface="Calibri"/>
                        <a:ea typeface="Calibri"/>
                        <a:cs typeface="Times New Roman"/>
                      </a:endParaRPr>
                    </a:p>
                  </a:txBody>
                  <a:tcPr marL="68580" marR="68580" marT="0" marB="0"/>
                </a:tc>
              </a:tr>
              <a:tr h="370840">
                <a:tc>
                  <a:txBody>
                    <a:bodyPr/>
                    <a:lstStyle/>
                    <a:p>
                      <a:endParaRPr lang="en-US" dirty="0"/>
                    </a:p>
                  </a:txBody>
                  <a:tcPr/>
                </a:tc>
                <a:tc>
                  <a:txBody>
                    <a:bodyPr/>
                    <a:lstStyle/>
                    <a:p>
                      <a:pPr>
                        <a:lnSpc>
                          <a:spcPct val="115000"/>
                        </a:lnSpc>
                        <a:spcAft>
                          <a:spcPts val="0"/>
                        </a:spcAft>
                      </a:pPr>
                      <a:endParaRPr lang="en-CA" sz="1800">
                        <a:effectLst/>
                        <a:latin typeface="Calibri"/>
                        <a:ea typeface="Calibri"/>
                        <a:cs typeface="Times New Roman"/>
                      </a:endParaRPr>
                    </a:p>
                  </a:txBody>
                  <a:tcPr marL="68580" marR="68580" marT="0" marB="0"/>
                </a:tc>
                <a:tc>
                  <a:txBody>
                    <a:bodyPr/>
                    <a:lstStyle/>
                    <a:p>
                      <a:pPr>
                        <a:lnSpc>
                          <a:spcPct val="115000"/>
                        </a:lnSpc>
                        <a:spcAft>
                          <a:spcPts val="0"/>
                        </a:spcAft>
                      </a:pPr>
                      <a:endParaRPr lang="en-CA" sz="1800" dirty="0">
                        <a:effectLst/>
                        <a:latin typeface="Calibri"/>
                        <a:ea typeface="Calibri"/>
                        <a:cs typeface="Times New Roman"/>
                      </a:endParaRPr>
                    </a:p>
                  </a:txBody>
                  <a:tcPr marL="68580" marR="68580" marT="0" marB="0"/>
                </a:tc>
              </a:tr>
              <a:tr h="370840">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173472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Content Placeholder 2"/>
          <p:cNvSpPr>
            <a:spLocks noGrp="1"/>
          </p:cNvSpPr>
          <p:nvPr>
            <p:ph idx="4294967295"/>
          </p:nvPr>
        </p:nvSpPr>
        <p:spPr>
          <a:xfrm>
            <a:off x="457200" y="1600200"/>
            <a:ext cx="8382000" cy="4525963"/>
          </a:xfrm>
        </p:spPr>
        <p:txBody>
          <a:bodyPr/>
          <a:lstStyle/>
          <a:p>
            <a:pPr marL="57150" indent="0" eaLnBrk="1" hangingPunct="1">
              <a:buFont typeface="Arial" panose="020B0604020202020204" pitchFamily="34" charset="0"/>
              <a:buNone/>
              <a:defRPr/>
            </a:pPr>
            <a:r>
              <a:rPr lang="en-US" altLang="en-US" dirty="0" smtClean="0"/>
              <a:t>Interviews </a:t>
            </a:r>
            <a:r>
              <a:rPr lang="en-US" altLang="en-US" dirty="0"/>
              <a:t>with 10 Health Links: </a:t>
            </a:r>
          </a:p>
          <a:p>
            <a:pPr lvl="1" eaLnBrk="1" hangingPunct="1">
              <a:defRPr/>
            </a:pPr>
            <a:r>
              <a:rPr lang="en-US" altLang="en-US" dirty="0" smtClean="0">
                <a:ea typeface="+mn-ea"/>
              </a:rPr>
              <a:t>HLs are aiming to improve value </a:t>
            </a:r>
            <a:r>
              <a:rPr lang="en-US" altLang="en-US" dirty="0"/>
              <a:t>in multiple </a:t>
            </a:r>
            <a:r>
              <a:rPr lang="en-US" altLang="en-US" dirty="0" smtClean="0"/>
              <a:t>ways addressing </a:t>
            </a:r>
            <a:r>
              <a:rPr lang="en-US" altLang="en-US" dirty="0"/>
              <a:t>many of the same domains as </a:t>
            </a:r>
            <a:r>
              <a:rPr lang="en-US" altLang="en-US" dirty="0" smtClean="0"/>
              <a:t>ACOs</a:t>
            </a:r>
            <a:r>
              <a:rPr lang="en-US" altLang="en-US" dirty="0" smtClean="0">
                <a:ea typeface="+mn-ea"/>
              </a:rPr>
              <a:t>: </a:t>
            </a:r>
          </a:p>
        </p:txBody>
      </p:sp>
      <p:sp>
        <p:nvSpPr>
          <p:cNvPr id="37890" name="Slide Number Placeholder 3"/>
          <p:cNvSpPr txBox="1">
            <a:spLocks noGrp="1"/>
          </p:cNvSpPr>
          <p:nvPr/>
        </p:nvSpPr>
        <p:spPr bwMode="auto">
          <a:xfrm>
            <a:off x="6978650" y="65119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F1EB7BB-3C30-7146-BAEA-3F7D6C3C8B2B}" type="slidenum">
              <a:rPr lang="en-US" sz="1100">
                <a:solidFill>
                  <a:schemeClr val="bg1"/>
                </a:solidFill>
                <a:latin typeface="Calibri" charset="0"/>
              </a:rPr>
              <a:pPr algn="r" eaLnBrk="1" hangingPunct="1"/>
              <a:t>43</a:t>
            </a:fld>
            <a:endParaRPr lang="en-US" sz="1100">
              <a:solidFill>
                <a:schemeClr val="bg1"/>
              </a:solidFill>
              <a:latin typeface="Calibri"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236863269"/>
              </p:ext>
            </p:extLst>
          </p:nvPr>
        </p:nvGraphicFramePr>
        <p:xfrm>
          <a:off x="609600" y="3256280"/>
          <a:ext cx="8077201" cy="2839720"/>
        </p:xfrm>
        <a:graphic>
          <a:graphicData uri="http://schemas.openxmlformats.org/drawingml/2006/table">
            <a:tbl>
              <a:tblPr firstRow="1" bandRow="1">
                <a:tableStyleId>{5C22544A-7EE6-4342-B048-85BDC9FD1C3A}</a:tableStyleId>
              </a:tblPr>
              <a:tblGrid>
                <a:gridCol w="1524000"/>
                <a:gridCol w="2514600"/>
                <a:gridCol w="4038601"/>
              </a:tblGrid>
              <a:tr h="370840">
                <a:tc>
                  <a:txBody>
                    <a:bodyPr/>
                    <a:lstStyle/>
                    <a:p>
                      <a:r>
                        <a:rPr lang="en-US" dirty="0" smtClean="0"/>
                        <a:t>Aim</a:t>
                      </a:r>
                      <a:endParaRPr lang="en-US" dirty="0"/>
                    </a:p>
                  </a:txBody>
                  <a:tcPr/>
                </a:tc>
                <a:tc>
                  <a:txBody>
                    <a:bodyPr/>
                    <a:lstStyle/>
                    <a:p>
                      <a:r>
                        <a:rPr lang="en-US" dirty="0" smtClean="0"/>
                        <a:t>Domain</a:t>
                      </a:r>
                      <a:endParaRPr lang="en-US" dirty="0"/>
                    </a:p>
                  </a:txBody>
                  <a:tcPr/>
                </a:tc>
                <a:tc>
                  <a:txBody>
                    <a:bodyPr/>
                    <a:lstStyle/>
                    <a:p>
                      <a:r>
                        <a:rPr lang="en-US" dirty="0" smtClean="0"/>
                        <a:t>Health Links’ Definitions</a:t>
                      </a:r>
                      <a:endParaRPr lang="en-US" dirty="0"/>
                    </a:p>
                  </a:txBody>
                  <a:tcPr/>
                </a:tc>
              </a:tr>
              <a:tr h="370840">
                <a:tc rowSpan="3">
                  <a:txBody>
                    <a:bodyPr/>
                    <a:lstStyle/>
                    <a:p>
                      <a:r>
                        <a:rPr lang="en-US" dirty="0" smtClean="0"/>
                        <a:t>Better health for</a:t>
                      </a:r>
                      <a:r>
                        <a:rPr lang="en-US" baseline="0" dirty="0" smtClean="0"/>
                        <a:t> populations</a:t>
                      </a:r>
                      <a:endParaRPr lang="en-US" dirty="0"/>
                    </a:p>
                  </a:txBody>
                  <a:tcPr/>
                </a:tc>
                <a:tc>
                  <a:txBody>
                    <a:bodyPr/>
                    <a:lstStyle/>
                    <a:p>
                      <a:pPr marL="285750" indent="-285750">
                        <a:buFont typeface="Arial"/>
                        <a:buChar char="•"/>
                      </a:pPr>
                      <a:r>
                        <a:rPr lang="en-US" dirty="0" smtClean="0"/>
                        <a:t>Preventative</a:t>
                      </a:r>
                      <a:r>
                        <a:rPr lang="en-US" baseline="0" dirty="0" smtClean="0"/>
                        <a:t> care</a:t>
                      </a:r>
                    </a:p>
                    <a:p>
                      <a:pPr marL="285750" indent="-285750">
                        <a:buFont typeface="Arial"/>
                        <a:buChar char="•"/>
                      </a:pPr>
                      <a:endParaRPr lang="en-US" baseline="0" dirty="0" smtClean="0"/>
                    </a:p>
                  </a:txBody>
                  <a:tcPr/>
                </a:tc>
                <a:tc>
                  <a:txBody>
                    <a:bodyPr/>
                    <a:lstStyle/>
                    <a:p>
                      <a:pPr marL="285750" indent="-285750">
                        <a:buFont typeface="Arial"/>
                        <a:buChar char="•"/>
                      </a:pPr>
                      <a:r>
                        <a:rPr lang="en-US" dirty="0" smtClean="0"/>
                        <a:t>Not described</a:t>
                      </a:r>
                      <a:endParaRPr lang="en-US" baseline="0" dirty="0" smtClean="0"/>
                    </a:p>
                  </a:txBody>
                  <a:tcPr/>
                </a:tc>
              </a:tr>
              <a:tr h="370840">
                <a:tc vMerge="1">
                  <a:txBody>
                    <a:bodyPr/>
                    <a:lstStyle/>
                    <a:p>
                      <a:endParaRPr lang="en-US"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Healthy lifestyles</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Focus on social determinants of health</a:t>
                      </a:r>
                    </a:p>
                  </a:txBody>
                  <a:tcPr/>
                </a:tc>
              </a:tr>
              <a:tr h="370840">
                <a:tc vMerge="1">
                  <a:txBody>
                    <a:bodyPr/>
                    <a:lstStyle/>
                    <a:p>
                      <a:endParaRPr lang="en-US"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dirty="0" smtClean="0"/>
                        <a:t>Health</a:t>
                      </a:r>
                      <a:r>
                        <a:rPr lang="en-US" baseline="0" dirty="0" smtClean="0"/>
                        <a:t> outcomes among target populations</a:t>
                      </a:r>
                      <a:endParaRPr lang="en-US" dirty="0" smtClean="0"/>
                    </a:p>
                    <a:p>
                      <a:pPr marL="285750" indent="-285750">
                        <a:buFont typeface="Arial"/>
                        <a:buChar char="•"/>
                      </a:pPr>
                      <a:endParaRPr lang="en-US"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Not described</a:t>
                      </a:r>
                      <a:endParaRPr lang="en-US" dirty="0" smtClean="0"/>
                    </a:p>
                    <a:p>
                      <a:pPr marL="285750" indent="-285750">
                        <a:buFont typeface="Arial"/>
                        <a:buChar char="•"/>
                      </a:pPr>
                      <a:endParaRPr lang="en-US" dirty="0"/>
                    </a:p>
                  </a:txBody>
                  <a:tcPr/>
                </a:tc>
              </a:tr>
            </a:tbl>
          </a:graphicData>
        </a:graphic>
      </p:graphicFrame>
      <p:sp>
        <p:nvSpPr>
          <p:cNvPr id="6" name="Title 1"/>
          <p:cNvSpPr>
            <a:spLocks/>
          </p:cNvSpPr>
          <p:nvPr/>
        </p:nvSpPr>
        <p:spPr bwMode="auto">
          <a:xfrm>
            <a:off x="228599" y="152400"/>
            <a:ext cx="81239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600" b="1" dirty="0" smtClean="0">
                <a:solidFill>
                  <a:srgbClr val="75702B"/>
                </a:solidFill>
                <a:latin typeface="Calibri" charset="0"/>
              </a:rPr>
              <a:t>Part 1: Value of Health Links: Findings</a:t>
            </a:r>
            <a:endParaRPr lang="en-US" sz="3600" b="1" dirty="0">
              <a:solidFill>
                <a:srgbClr val="75702B"/>
              </a:solidFill>
              <a:latin typeface="Calibri" charset="0"/>
            </a:endParaRPr>
          </a:p>
        </p:txBody>
      </p:sp>
    </p:spTree>
    <p:extLst>
      <p:ext uri="{BB962C8B-B14F-4D97-AF65-F5344CB8AC3E}">
        <p14:creationId xmlns:p14="http://schemas.microsoft.com/office/powerpoint/2010/main" val="177034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Content Placeholder 2"/>
          <p:cNvSpPr>
            <a:spLocks noGrp="1"/>
          </p:cNvSpPr>
          <p:nvPr>
            <p:ph idx="4294967295"/>
          </p:nvPr>
        </p:nvSpPr>
        <p:spPr>
          <a:xfrm>
            <a:off x="457200" y="1600200"/>
            <a:ext cx="8382000" cy="4525963"/>
          </a:xfrm>
        </p:spPr>
        <p:txBody>
          <a:bodyPr/>
          <a:lstStyle/>
          <a:p>
            <a:pPr marL="57150" indent="0" eaLnBrk="1" hangingPunct="1">
              <a:buFont typeface="Arial" panose="020B0604020202020204" pitchFamily="34" charset="0"/>
              <a:buNone/>
              <a:defRPr/>
            </a:pPr>
            <a:r>
              <a:rPr lang="en-US" altLang="en-US" dirty="0" smtClean="0"/>
              <a:t>Interviews </a:t>
            </a:r>
            <a:r>
              <a:rPr lang="en-US" altLang="en-US" dirty="0"/>
              <a:t>with 10 Health Links: </a:t>
            </a:r>
          </a:p>
          <a:p>
            <a:pPr lvl="1" eaLnBrk="1" hangingPunct="1">
              <a:defRPr/>
            </a:pPr>
            <a:r>
              <a:rPr lang="en-US" altLang="en-US" dirty="0" smtClean="0">
                <a:ea typeface="+mn-ea"/>
              </a:rPr>
              <a:t>HLs are aiming to improve value in multiple ways </a:t>
            </a:r>
            <a:r>
              <a:rPr lang="en-US" altLang="en-US" dirty="0"/>
              <a:t>addressing many of the same domains as ACOs</a:t>
            </a:r>
            <a:r>
              <a:rPr lang="en-US" altLang="en-US" dirty="0" smtClean="0">
                <a:ea typeface="+mn-ea"/>
              </a:rPr>
              <a:t>:</a:t>
            </a:r>
          </a:p>
        </p:txBody>
      </p:sp>
      <p:sp>
        <p:nvSpPr>
          <p:cNvPr id="37890" name="Slide Number Placeholder 3"/>
          <p:cNvSpPr txBox="1">
            <a:spLocks noGrp="1"/>
          </p:cNvSpPr>
          <p:nvPr/>
        </p:nvSpPr>
        <p:spPr bwMode="auto">
          <a:xfrm>
            <a:off x="6978650" y="65119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F1EB7BB-3C30-7146-BAEA-3F7D6C3C8B2B}" type="slidenum">
              <a:rPr lang="en-US" sz="1100">
                <a:solidFill>
                  <a:schemeClr val="bg1"/>
                </a:solidFill>
                <a:latin typeface="Calibri" charset="0"/>
              </a:rPr>
              <a:pPr algn="r" eaLnBrk="1" hangingPunct="1"/>
              <a:t>44</a:t>
            </a:fld>
            <a:endParaRPr lang="en-US" sz="1100">
              <a:solidFill>
                <a:schemeClr val="bg1"/>
              </a:solidFill>
              <a:latin typeface="Calibri"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18972104"/>
              </p:ext>
            </p:extLst>
          </p:nvPr>
        </p:nvGraphicFramePr>
        <p:xfrm>
          <a:off x="533400" y="3286760"/>
          <a:ext cx="8153401" cy="2199640"/>
        </p:xfrm>
        <a:graphic>
          <a:graphicData uri="http://schemas.openxmlformats.org/drawingml/2006/table">
            <a:tbl>
              <a:tblPr firstRow="1" bandRow="1">
                <a:tableStyleId>{5C22544A-7EE6-4342-B048-85BDC9FD1C3A}</a:tableStyleId>
              </a:tblPr>
              <a:tblGrid>
                <a:gridCol w="1538377"/>
                <a:gridCol w="2538323"/>
                <a:gridCol w="4076701"/>
              </a:tblGrid>
              <a:tr h="370840">
                <a:tc>
                  <a:txBody>
                    <a:bodyPr/>
                    <a:lstStyle/>
                    <a:p>
                      <a:r>
                        <a:rPr lang="en-US" dirty="0" smtClean="0"/>
                        <a:t>Aim</a:t>
                      </a:r>
                      <a:endParaRPr lang="en-US" dirty="0"/>
                    </a:p>
                  </a:txBody>
                  <a:tcPr/>
                </a:tc>
                <a:tc>
                  <a:txBody>
                    <a:bodyPr/>
                    <a:lstStyle/>
                    <a:p>
                      <a:r>
                        <a:rPr lang="en-US" dirty="0" smtClean="0"/>
                        <a:t>Domain</a:t>
                      </a:r>
                      <a:endParaRPr lang="en-US" dirty="0"/>
                    </a:p>
                  </a:txBody>
                  <a:tcPr/>
                </a:tc>
                <a:tc>
                  <a:txBody>
                    <a:bodyPr/>
                    <a:lstStyle/>
                    <a:p>
                      <a:r>
                        <a:rPr lang="en-US" dirty="0" smtClean="0"/>
                        <a:t>Health Links’ Definitions</a:t>
                      </a:r>
                      <a:endParaRPr lang="en-US" dirty="0"/>
                    </a:p>
                  </a:txBody>
                  <a:tcPr/>
                </a:tc>
              </a:tr>
              <a:tr h="370840">
                <a:tc rowSpan="2">
                  <a:txBody>
                    <a:bodyPr/>
                    <a:lstStyle/>
                    <a:p>
                      <a:r>
                        <a:rPr lang="en-US" dirty="0" smtClean="0"/>
                        <a:t>Lower growth in</a:t>
                      </a:r>
                      <a:r>
                        <a:rPr lang="en-US" baseline="0" dirty="0" smtClean="0"/>
                        <a:t> </a:t>
                      </a:r>
                      <a:r>
                        <a:rPr lang="en-US" dirty="0" smtClean="0"/>
                        <a:t>expenditure</a:t>
                      </a:r>
                      <a:endParaRPr lang="en-US" dirty="0"/>
                    </a:p>
                  </a:txBody>
                  <a:tcPr/>
                </a:tc>
                <a:tc>
                  <a:txBody>
                    <a:bodyPr/>
                    <a:lstStyle/>
                    <a:p>
                      <a:pPr marL="285750" indent="-285750">
                        <a:buFont typeface="Arial"/>
                        <a:buChar char="•"/>
                      </a:pPr>
                      <a:r>
                        <a:rPr lang="en-US" dirty="0" smtClean="0"/>
                        <a:t>Cost containment</a:t>
                      </a:r>
                    </a:p>
                  </a:txBody>
                  <a:tcPr/>
                </a:tc>
                <a:tc>
                  <a:txBody>
                    <a:bodyPr/>
                    <a:lstStyle/>
                    <a:p>
                      <a:pPr marL="285750" indent="-285750">
                        <a:buFont typeface="Arial"/>
                        <a:buChar char="•"/>
                      </a:pPr>
                      <a:r>
                        <a:rPr lang="en-US" dirty="0" smtClean="0"/>
                        <a:t>Cost reduction, efficiency,</a:t>
                      </a:r>
                      <a:r>
                        <a:rPr lang="en-US" baseline="0" dirty="0" smtClean="0"/>
                        <a:t> sustainability</a:t>
                      </a:r>
                    </a:p>
                  </a:txBody>
                  <a:tcPr/>
                </a:tc>
              </a:tr>
              <a:tr h="370840">
                <a:tc vMerge="1">
                  <a:txBody>
                    <a:bodyPr/>
                    <a:lstStyle/>
                    <a:p>
                      <a:endParaRPr lang="en-US" dirty="0"/>
                    </a:p>
                  </a:txBody>
                  <a:tcPr/>
                </a:tc>
                <a:tc>
                  <a:txBody>
                    <a:bodyPr/>
                    <a:lstStyle/>
                    <a:p>
                      <a:pPr marL="285750" indent="-285750">
                        <a:buFont typeface="Arial"/>
                        <a:buChar char="•"/>
                      </a:pPr>
                      <a:r>
                        <a:rPr lang="en-US" dirty="0" smtClean="0"/>
                        <a:t>Appropriate</a:t>
                      </a:r>
                      <a:r>
                        <a:rPr lang="en-US" baseline="0" dirty="0" smtClean="0"/>
                        <a:t> utilization of resources</a:t>
                      </a:r>
                      <a:endParaRPr lang="en-US" dirty="0" smtClean="0"/>
                    </a:p>
                    <a:p>
                      <a:pPr marL="285750" indent="-285750">
                        <a:buFont typeface="Arial"/>
                        <a:buChar char="•"/>
                      </a:pPr>
                      <a:endParaRPr lang="en-US"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Reductions in ED visits</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Reductions in hospital admissions</a:t>
                      </a:r>
                    </a:p>
                    <a:p>
                      <a:pPr marL="285750" indent="-285750">
                        <a:buFont typeface="Arial"/>
                        <a:buChar char="•"/>
                      </a:pPr>
                      <a:endParaRPr lang="en-US" dirty="0"/>
                    </a:p>
                  </a:txBody>
                  <a:tcPr/>
                </a:tc>
              </a:tr>
            </a:tbl>
          </a:graphicData>
        </a:graphic>
      </p:graphicFrame>
      <p:sp>
        <p:nvSpPr>
          <p:cNvPr id="6" name="Title 1"/>
          <p:cNvSpPr>
            <a:spLocks/>
          </p:cNvSpPr>
          <p:nvPr/>
        </p:nvSpPr>
        <p:spPr bwMode="auto">
          <a:xfrm>
            <a:off x="228599" y="152400"/>
            <a:ext cx="81239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600" b="1" dirty="0" smtClean="0">
                <a:solidFill>
                  <a:srgbClr val="75702B"/>
                </a:solidFill>
                <a:latin typeface="Calibri" charset="0"/>
              </a:rPr>
              <a:t>Part 1: Value of Health Links: Findings</a:t>
            </a:r>
            <a:endParaRPr lang="en-US" sz="3600" b="1" dirty="0">
              <a:solidFill>
                <a:srgbClr val="75702B"/>
              </a:solidFill>
              <a:latin typeface="Calibri" charset="0"/>
            </a:endParaRPr>
          </a:p>
        </p:txBody>
      </p:sp>
    </p:spTree>
    <p:extLst>
      <p:ext uri="{BB962C8B-B14F-4D97-AF65-F5344CB8AC3E}">
        <p14:creationId xmlns:p14="http://schemas.microsoft.com/office/powerpoint/2010/main" val="3771922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Content Placeholder 2"/>
          <p:cNvSpPr>
            <a:spLocks noGrp="1"/>
          </p:cNvSpPr>
          <p:nvPr>
            <p:ph idx="4294967295"/>
          </p:nvPr>
        </p:nvSpPr>
        <p:spPr>
          <a:xfrm>
            <a:off x="457200" y="1600200"/>
            <a:ext cx="8229600" cy="4525963"/>
          </a:xfrm>
        </p:spPr>
        <p:txBody>
          <a:bodyPr/>
          <a:lstStyle/>
          <a:p>
            <a:pPr marL="0" indent="0" eaLnBrk="1" hangingPunct="1">
              <a:buNone/>
              <a:defRPr/>
            </a:pPr>
            <a:r>
              <a:rPr lang="en-US" altLang="en-US" b="1" dirty="0" smtClean="0">
                <a:solidFill>
                  <a:srgbClr val="89AAD3"/>
                </a:solidFill>
              </a:rPr>
              <a:t>Integrated Care:</a:t>
            </a:r>
            <a:endParaRPr lang="en-US" altLang="en-US" b="1" dirty="0">
              <a:solidFill>
                <a:srgbClr val="89AAD3"/>
              </a:solidFill>
            </a:endParaRPr>
          </a:p>
          <a:p>
            <a:pPr eaLnBrk="1" hangingPunct="1">
              <a:buFont typeface="Arial" panose="020B0604020202020204" pitchFamily="34" charset="0"/>
              <a:buChar char="•"/>
              <a:defRPr/>
            </a:pPr>
            <a:r>
              <a:rPr lang="en-CA" dirty="0" smtClean="0">
                <a:ea typeface="+mn-ea"/>
              </a:rPr>
              <a:t>Effective </a:t>
            </a:r>
            <a:r>
              <a:rPr lang="en-CA" i="1" u="sng" dirty="0" smtClean="0">
                <a:ea typeface="+mn-ea"/>
              </a:rPr>
              <a:t>patient-centered</a:t>
            </a:r>
            <a:r>
              <a:rPr lang="en-CA" i="1" dirty="0" smtClean="0">
                <a:ea typeface="+mn-ea"/>
              </a:rPr>
              <a:t> </a:t>
            </a:r>
            <a:r>
              <a:rPr lang="en-CA" dirty="0" smtClean="0">
                <a:ea typeface="+mn-ea"/>
              </a:rPr>
              <a:t>care focused on patient and caregiver goals, that is </a:t>
            </a:r>
            <a:br>
              <a:rPr lang="en-CA" dirty="0" smtClean="0">
                <a:ea typeface="+mn-ea"/>
              </a:rPr>
            </a:br>
            <a:r>
              <a:rPr lang="en-CA" i="1" u="sng" dirty="0" smtClean="0">
                <a:ea typeface="+mn-ea"/>
              </a:rPr>
              <a:t>well coordinated</a:t>
            </a:r>
            <a:r>
              <a:rPr lang="en-CA" i="1" dirty="0" smtClean="0">
                <a:ea typeface="+mn-ea"/>
              </a:rPr>
              <a:t> </a:t>
            </a:r>
            <a:r>
              <a:rPr lang="en-CA" dirty="0" smtClean="0">
                <a:ea typeface="+mn-ea"/>
              </a:rPr>
              <a:t>across medical and social care providers who share information about and deliver on a common plan.</a:t>
            </a:r>
          </a:p>
          <a:p>
            <a:pPr marL="457200" lvl="1" indent="0" eaLnBrk="1" hangingPunct="1">
              <a:buFont typeface="Arial" panose="020B0604020202020204" pitchFamily="34" charset="0"/>
              <a:buNone/>
              <a:defRPr/>
            </a:pPr>
            <a:endParaRPr lang="en-US" altLang="en-US" dirty="0" smtClean="0">
              <a:ea typeface="+mn-ea"/>
            </a:endParaRPr>
          </a:p>
        </p:txBody>
      </p:sp>
      <p:sp>
        <p:nvSpPr>
          <p:cNvPr id="37890" name="Slide Number Placeholder 3"/>
          <p:cNvSpPr txBox="1">
            <a:spLocks noGrp="1"/>
          </p:cNvSpPr>
          <p:nvPr/>
        </p:nvSpPr>
        <p:spPr bwMode="auto">
          <a:xfrm>
            <a:off x="6978650" y="65119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F1EB7BB-3C30-7146-BAEA-3F7D6C3C8B2B}" type="slidenum">
              <a:rPr lang="en-US" sz="1100">
                <a:solidFill>
                  <a:schemeClr val="bg1"/>
                </a:solidFill>
                <a:latin typeface="Calibri" charset="0"/>
              </a:rPr>
              <a:pPr algn="r" eaLnBrk="1" hangingPunct="1"/>
              <a:t>45</a:t>
            </a:fld>
            <a:endParaRPr lang="en-US" sz="1100">
              <a:solidFill>
                <a:schemeClr val="bg1"/>
              </a:solidFill>
              <a:latin typeface="Calibri" charset="0"/>
            </a:endParaRPr>
          </a:p>
        </p:txBody>
      </p:sp>
      <p:sp>
        <p:nvSpPr>
          <p:cNvPr id="37891" name="Title 1"/>
          <p:cNvSpPr>
            <a:spLocks/>
          </p:cNvSpPr>
          <p:nvPr/>
        </p:nvSpPr>
        <p:spPr bwMode="auto">
          <a:xfrm>
            <a:off x="228600" y="152400"/>
            <a:ext cx="6781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3600" b="1" dirty="0" smtClean="0">
                <a:solidFill>
                  <a:srgbClr val="75702B"/>
                </a:solidFill>
                <a:latin typeface="Calibri" charset="0"/>
              </a:rPr>
              <a:t>Value </a:t>
            </a:r>
            <a:r>
              <a:rPr lang="en-US" sz="3600" b="1" dirty="0">
                <a:solidFill>
                  <a:srgbClr val="75702B"/>
                </a:solidFill>
                <a:latin typeface="Calibri" charset="0"/>
              </a:rPr>
              <a:t>of Integrated </a:t>
            </a:r>
            <a:r>
              <a:rPr lang="en-US" sz="3600" b="1" dirty="0" smtClean="0">
                <a:solidFill>
                  <a:srgbClr val="75702B"/>
                </a:solidFill>
                <a:latin typeface="Calibri" charset="0"/>
              </a:rPr>
              <a:t>Care</a:t>
            </a:r>
            <a:endParaRPr lang="en-US" sz="3600" b="1" dirty="0">
              <a:solidFill>
                <a:srgbClr val="75702B"/>
              </a:solidFill>
              <a:latin typeface="Calibri" charset="0"/>
            </a:endParaRPr>
          </a:p>
        </p:txBody>
      </p:sp>
    </p:spTree>
    <p:extLst>
      <p:ext uri="{BB962C8B-B14F-4D97-AF65-F5344CB8AC3E}">
        <p14:creationId xmlns:p14="http://schemas.microsoft.com/office/powerpoint/2010/main" val="98349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Content Placeholder 2"/>
          <p:cNvSpPr>
            <a:spLocks noGrp="1"/>
          </p:cNvSpPr>
          <p:nvPr>
            <p:ph idx="4294967295"/>
          </p:nvPr>
        </p:nvSpPr>
        <p:spPr>
          <a:xfrm>
            <a:off x="457200" y="1524000"/>
            <a:ext cx="8382000" cy="4525963"/>
          </a:xfrm>
        </p:spPr>
        <p:txBody>
          <a:bodyPr/>
          <a:lstStyle/>
          <a:p>
            <a:pPr marL="0" indent="0" eaLnBrk="1" hangingPunct="1">
              <a:buNone/>
              <a:defRPr/>
            </a:pPr>
            <a:r>
              <a:rPr lang="en-US" altLang="en-US" b="1" dirty="0" smtClean="0">
                <a:solidFill>
                  <a:srgbClr val="89AAD3"/>
                </a:solidFill>
              </a:rPr>
              <a:t>Well Coordinated:</a:t>
            </a:r>
            <a:endParaRPr lang="en-US" altLang="en-US" b="1" dirty="0">
              <a:solidFill>
                <a:srgbClr val="89AAD3"/>
              </a:solidFill>
            </a:endParaRPr>
          </a:p>
          <a:p>
            <a:pPr lvl="1" eaLnBrk="1" hangingPunct="1">
              <a:buFont typeface="Arial" panose="020B0604020202020204" pitchFamily="34" charset="0"/>
              <a:buChar char="•"/>
              <a:defRPr/>
            </a:pPr>
            <a:r>
              <a:rPr lang="en-CA" dirty="0" smtClean="0"/>
              <a:t>There is a single care plan accessible by all medical and social care providers that includes: patient social condition, medical conditions and function</a:t>
            </a:r>
          </a:p>
          <a:p>
            <a:pPr lvl="1" eaLnBrk="1" hangingPunct="1">
              <a:buFont typeface="Arial" panose="020B0604020202020204" pitchFamily="34" charset="0"/>
              <a:buChar char="•"/>
              <a:defRPr/>
            </a:pPr>
            <a:r>
              <a:rPr lang="en-CA" dirty="0" smtClean="0"/>
              <a:t>Providers always have all the information that they need about the patients’ known conditions, treatment goals and current treatment</a:t>
            </a:r>
            <a:endParaRPr lang="en-CA" dirty="0" smtClean="0">
              <a:ea typeface="+mn-ea"/>
            </a:endParaRPr>
          </a:p>
          <a:p>
            <a:pPr lvl="1" eaLnBrk="1" hangingPunct="1">
              <a:buFont typeface="Arial" panose="020B0604020202020204" pitchFamily="34" charset="0"/>
              <a:buChar char="•"/>
              <a:defRPr/>
            </a:pPr>
            <a:r>
              <a:rPr lang="en-CA" dirty="0" smtClean="0">
                <a:ea typeface="+mn-ea"/>
              </a:rPr>
              <a:t>Medical AND Social care providers share information about care and understand roles and responsibilities/activities of other providers</a:t>
            </a:r>
          </a:p>
          <a:p>
            <a:pPr marL="457200" lvl="1" indent="0" eaLnBrk="1" hangingPunct="1">
              <a:buFont typeface="Arial" panose="020B0604020202020204" pitchFamily="34" charset="0"/>
              <a:buNone/>
              <a:defRPr/>
            </a:pPr>
            <a:endParaRPr lang="en-US" altLang="en-US" dirty="0" smtClean="0">
              <a:ea typeface="+mn-ea"/>
            </a:endParaRPr>
          </a:p>
        </p:txBody>
      </p:sp>
      <p:sp>
        <p:nvSpPr>
          <p:cNvPr id="37890" name="Slide Number Placeholder 3"/>
          <p:cNvSpPr txBox="1">
            <a:spLocks noGrp="1"/>
          </p:cNvSpPr>
          <p:nvPr/>
        </p:nvSpPr>
        <p:spPr bwMode="auto">
          <a:xfrm>
            <a:off x="6978650" y="65119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F1EB7BB-3C30-7146-BAEA-3F7D6C3C8B2B}" type="slidenum">
              <a:rPr lang="en-US" sz="1100">
                <a:solidFill>
                  <a:schemeClr val="bg1"/>
                </a:solidFill>
                <a:latin typeface="Calibri" charset="0"/>
              </a:rPr>
              <a:pPr algn="r" eaLnBrk="1" hangingPunct="1"/>
              <a:t>46</a:t>
            </a:fld>
            <a:endParaRPr lang="en-US" sz="1100">
              <a:solidFill>
                <a:schemeClr val="bg1"/>
              </a:solidFill>
              <a:latin typeface="Calibri" charset="0"/>
            </a:endParaRPr>
          </a:p>
        </p:txBody>
      </p:sp>
      <p:sp>
        <p:nvSpPr>
          <p:cNvPr id="37891" name="Title 1"/>
          <p:cNvSpPr>
            <a:spLocks/>
          </p:cNvSpPr>
          <p:nvPr/>
        </p:nvSpPr>
        <p:spPr bwMode="auto">
          <a:xfrm>
            <a:off x="228600" y="152400"/>
            <a:ext cx="6781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3600" b="1" dirty="0" smtClean="0">
                <a:solidFill>
                  <a:srgbClr val="75702B"/>
                </a:solidFill>
                <a:latin typeface="Calibri" charset="0"/>
              </a:rPr>
              <a:t>Value </a:t>
            </a:r>
            <a:r>
              <a:rPr lang="en-US" sz="3600" b="1" dirty="0">
                <a:solidFill>
                  <a:srgbClr val="75702B"/>
                </a:solidFill>
                <a:latin typeface="Calibri" charset="0"/>
              </a:rPr>
              <a:t>of Integrated </a:t>
            </a:r>
            <a:r>
              <a:rPr lang="en-US" sz="3600" b="1" dirty="0" smtClean="0">
                <a:solidFill>
                  <a:srgbClr val="75702B"/>
                </a:solidFill>
                <a:latin typeface="Calibri" charset="0"/>
              </a:rPr>
              <a:t>Care</a:t>
            </a:r>
            <a:endParaRPr lang="en-US" sz="3600" b="1" dirty="0">
              <a:solidFill>
                <a:srgbClr val="75702B"/>
              </a:solidFill>
              <a:latin typeface="Calibri" charset="0"/>
            </a:endParaRPr>
          </a:p>
        </p:txBody>
      </p:sp>
    </p:spTree>
    <p:extLst>
      <p:ext uri="{BB962C8B-B14F-4D97-AF65-F5344CB8AC3E}">
        <p14:creationId xmlns:p14="http://schemas.microsoft.com/office/powerpoint/2010/main" val="760670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Content Placeholder 2"/>
          <p:cNvSpPr>
            <a:spLocks noGrp="1"/>
          </p:cNvSpPr>
          <p:nvPr>
            <p:ph idx="4294967295"/>
          </p:nvPr>
        </p:nvSpPr>
        <p:spPr>
          <a:xfrm>
            <a:off x="457200" y="1600200"/>
            <a:ext cx="8382000" cy="4525963"/>
          </a:xfrm>
        </p:spPr>
        <p:txBody>
          <a:bodyPr/>
          <a:lstStyle/>
          <a:p>
            <a:pPr eaLnBrk="1" hangingPunct="1">
              <a:buFont typeface="Arial" panose="020B0604020202020204" pitchFamily="34" charset="0"/>
              <a:buChar char="•"/>
              <a:defRPr/>
            </a:pPr>
            <a:r>
              <a:rPr lang="en-CA" u="sng" dirty="0" smtClean="0">
                <a:ea typeface="+mn-ea"/>
              </a:rPr>
              <a:t>Patients</a:t>
            </a:r>
            <a:r>
              <a:rPr lang="en-CA" dirty="0" smtClean="0">
                <a:ea typeface="+mn-ea"/>
              </a:rPr>
              <a:t> experience high value health care when they and their providers/carers share goals of care and work together progressing toward achieving those goals with a minimum of health and social care interventions (i.e. efficiently).</a:t>
            </a:r>
          </a:p>
          <a:p>
            <a:pPr marL="457200" lvl="1" indent="0" eaLnBrk="1" hangingPunct="1">
              <a:buFont typeface="Arial" panose="020B0604020202020204" pitchFamily="34" charset="0"/>
              <a:buNone/>
              <a:defRPr/>
            </a:pPr>
            <a:endParaRPr lang="en-US" altLang="en-US" dirty="0" smtClean="0">
              <a:ea typeface="+mn-ea"/>
            </a:endParaRPr>
          </a:p>
        </p:txBody>
      </p:sp>
      <p:sp>
        <p:nvSpPr>
          <p:cNvPr id="37890" name="Slide Number Placeholder 3"/>
          <p:cNvSpPr txBox="1">
            <a:spLocks noGrp="1"/>
          </p:cNvSpPr>
          <p:nvPr/>
        </p:nvSpPr>
        <p:spPr bwMode="auto">
          <a:xfrm>
            <a:off x="6978650" y="65119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F1EB7BB-3C30-7146-BAEA-3F7D6C3C8B2B}" type="slidenum">
              <a:rPr lang="en-US" sz="1100">
                <a:solidFill>
                  <a:schemeClr val="bg1"/>
                </a:solidFill>
                <a:latin typeface="Calibri" charset="0"/>
              </a:rPr>
              <a:pPr algn="r" eaLnBrk="1" hangingPunct="1"/>
              <a:t>47</a:t>
            </a:fld>
            <a:endParaRPr lang="en-US" sz="1100">
              <a:solidFill>
                <a:schemeClr val="bg1"/>
              </a:solidFill>
              <a:latin typeface="Calibri" charset="0"/>
            </a:endParaRPr>
          </a:p>
        </p:txBody>
      </p:sp>
      <p:sp>
        <p:nvSpPr>
          <p:cNvPr id="37891" name="Title 1"/>
          <p:cNvSpPr>
            <a:spLocks/>
          </p:cNvSpPr>
          <p:nvPr/>
        </p:nvSpPr>
        <p:spPr bwMode="auto">
          <a:xfrm>
            <a:off x="228600" y="152400"/>
            <a:ext cx="6858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3600" b="1" dirty="0" smtClean="0">
                <a:solidFill>
                  <a:srgbClr val="75702B"/>
                </a:solidFill>
                <a:latin typeface="Calibri" charset="0"/>
              </a:rPr>
              <a:t>Value of Integrated Care</a:t>
            </a:r>
            <a:endParaRPr lang="en-US" sz="3600" b="1" dirty="0">
              <a:solidFill>
                <a:srgbClr val="75702B"/>
              </a:solidFill>
              <a:latin typeface="Calibri" charset="0"/>
            </a:endParaRPr>
          </a:p>
        </p:txBody>
      </p:sp>
    </p:spTree>
    <p:extLst>
      <p:ext uri="{BB962C8B-B14F-4D97-AF65-F5344CB8AC3E}">
        <p14:creationId xmlns:p14="http://schemas.microsoft.com/office/powerpoint/2010/main" val="1943770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Content Placeholder 2"/>
          <p:cNvSpPr>
            <a:spLocks noGrp="1"/>
          </p:cNvSpPr>
          <p:nvPr>
            <p:ph idx="4294967295"/>
          </p:nvPr>
        </p:nvSpPr>
        <p:spPr>
          <a:xfrm>
            <a:off x="457200" y="1600200"/>
            <a:ext cx="8382000" cy="4525963"/>
          </a:xfrm>
        </p:spPr>
        <p:txBody>
          <a:bodyPr/>
          <a:lstStyle/>
          <a:p>
            <a:pPr eaLnBrk="1" hangingPunct="1">
              <a:buFont typeface="Arial" panose="020B0604020202020204" pitchFamily="34" charset="0"/>
              <a:buChar char="•"/>
              <a:defRPr/>
            </a:pPr>
            <a:r>
              <a:rPr lang="en-CA" u="sng" dirty="0" smtClean="0">
                <a:ea typeface="+mn-ea"/>
              </a:rPr>
              <a:t>Providers</a:t>
            </a:r>
            <a:r>
              <a:rPr lang="en-CA" dirty="0" smtClean="0">
                <a:ea typeface="+mn-ea"/>
              </a:rPr>
              <a:t> experience high value health care when they are able to apply their insights and knowledge to address the needs of their patients leading to improved health of their patients.</a:t>
            </a:r>
          </a:p>
          <a:p>
            <a:pPr marL="457200" lvl="1" indent="0" eaLnBrk="1" hangingPunct="1">
              <a:buFont typeface="Arial" panose="020B0604020202020204" pitchFamily="34" charset="0"/>
              <a:buNone/>
              <a:defRPr/>
            </a:pPr>
            <a:endParaRPr lang="en-US" altLang="en-US" dirty="0" smtClean="0">
              <a:ea typeface="+mn-ea"/>
            </a:endParaRPr>
          </a:p>
        </p:txBody>
      </p:sp>
      <p:sp>
        <p:nvSpPr>
          <p:cNvPr id="37890" name="Slide Number Placeholder 3"/>
          <p:cNvSpPr txBox="1">
            <a:spLocks noGrp="1"/>
          </p:cNvSpPr>
          <p:nvPr/>
        </p:nvSpPr>
        <p:spPr bwMode="auto">
          <a:xfrm>
            <a:off x="6978650" y="65119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F1EB7BB-3C30-7146-BAEA-3F7D6C3C8B2B}" type="slidenum">
              <a:rPr lang="en-US" sz="1100">
                <a:solidFill>
                  <a:schemeClr val="bg1"/>
                </a:solidFill>
                <a:latin typeface="Calibri" charset="0"/>
              </a:rPr>
              <a:pPr algn="r" eaLnBrk="1" hangingPunct="1"/>
              <a:t>48</a:t>
            </a:fld>
            <a:endParaRPr lang="en-US" sz="1100">
              <a:solidFill>
                <a:schemeClr val="bg1"/>
              </a:solidFill>
              <a:latin typeface="Calibri" charset="0"/>
            </a:endParaRPr>
          </a:p>
        </p:txBody>
      </p:sp>
      <p:sp>
        <p:nvSpPr>
          <p:cNvPr id="37891" name="Title 1"/>
          <p:cNvSpPr>
            <a:spLocks/>
          </p:cNvSpPr>
          <p:nvPr/>
        </p:nvSpPr>
        <p:spPr bwMode="auto">
          <a:xfrm>
            <a:off x="228600" y="152400"/>
            <a:ext cx="6858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3600" b="1" dirty="0" smtClean="0">
                <a:solidFill>
                  <a:srgbClr val="75702B"/>
                </a:solidFill>
                <a:latin typeface="Calibri" charset="0"/>
              </a:rPr>
              <a:t>Value </a:t>
            </a:r>
            <a:r>
              <a:rPr lang="en-US" sz="3600" b="1" dirty="0">
                <a:solidFill>
                  <a:srgbClr val="75702B"/>
                </a:solidFill>
                <a:latin typeface="Calibri" charset="0"/>
              </a:rPr>
              <a:t>of Integrated Care</a:t>
            </a:r>
          </a:p>
        </p:txBody>
      </p:sp>
    </p:spTree>
    <p:extLst>
      <p:ext uri="{BB962C8B-B14F-4D97-AF65-F5344CB8AC3E}">
        <p14:creationId xmlns:p14="http://schemas.microsoft.com/office/powerpoint/2010/main" val="881619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Content Placeholder 2"/>
          <p:cNvSpPr>
            <a:spLocks noGrp="1"/>
          </p:cNvSpPr>
          <p:nvPr>
            <p:ph idx="4294967295"/>
          </p:nvPr>
        </p:nvSpPr>
        <p:spPr>
          <a:xfrm>
            <a:off x="457200" y="1600200"/>
            <a:ext cx="8382000" cy="4525963"/>
          </a:xfrm>
        </p:spPr>
        <p:txBody>
          <a:bodyPr/>
          <a:lstStyle/>
          <a:p>
            <a:pPr eaLnBrk="1" hangingPunct="1">
              <a:buFont typeface="Arial" panose="020B0604020202020204" pitchFamily="34" charset="0"/>
              <a:buChar char="•"/>
              <a:defRPr/>
            </a:pPr>
            <a:r>
              <a:rPr lang="en-CA" u="sng" dirty="0" smtClean="0">
                <a:ea typeface="+mn-ea"/>
              </a:rPr>
              <a:t>The health care system</a:t>
            </a:r>
            <a:r>
              <a:rPr lang="en-CA" dirty="0" smtClean="0">
                <a:ea typeface="+mn-ea"/>
              </a:rPr>
              <a:t> experiences high value health care when available resources are optimally deployed to advance the health of individuals and of the population (patients in better health will use less care).</a:t>
            </a:r>
          </a:p>
          <a:p>
            <a:pPr marL="457200" lvl="1" indent="0" eaLnBrk="1" hangingPunct="1">
              <a:buFont typeface="Arial" panose="020B0604020202020204" pitchFamily="34" charset="0"/>
              <a:buNone/>
              <a:defRPr/>
            </a:pPr>
            <a:endParaRPr lang="en-US" altLang="en-US" dirty="0" smtClean="0">
              <a:ea typeface="+mn-ea"/>
            </a:endParaRPr>
          </a:p>
        </p:txBody>
      </p:sp>
      <p:sp>
        <p:nvSpPr>
          <p:cNvPr id="37890" name="Slide Number Placeholder 3"/>
          <p:cNvSpPr txBox="1">
            <a:spLocks noGrp="1"/>
          </p:cNvSpPr>
          <p:nvPr/>
        </p:nvSpPr>
        <p:spPr bwMode="auto">
          <a:xfrm>
            <a:off x="6978650" y="65119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F1EB7BB-3C30-7146-BAEA-3F7D6C3C8B2B}" type="slidenum">
              <a:rPr lang="en-US" sz="1100">
                <a:solidFill>
                  <a:schemeClr val="bg1"/>
                </a:solidFill>
                <a:latin typeface="Calibri" charset="0"/>
              </a:rPr>
              <a:pPr algn="r" eaLnBrk="1" hangingPunct="1"/>
              <a:t>49</a:t>
            </a:fld>
            <a:endParaRPr lang="en-US" sz="1100">
              <a:solidFill>
                <a:schemeClr val="bg1"/>
              </a:solidFill>
              <a:latin typeface="Calibri" charset="0"/>
            </a:endParaRPr>
          </a:p>
        </p:txBody>
      </p:sp>
      <p:sp>
        <p:nvSpPr>
          <p:cNvPr id="37891" name="Title 1"/>
          <p:cNvSpPr>
            <a:spLocks/>
          </p:cNvSpPr>
          <p:nvPr/>
        </p:nvSpPr>
        <p:spPr bwMode="auto">
          <a:xfrm>
            <a:off x="228600" y="152400"/>
            <a:ext cx="6858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3600" b="1" dirty="0" smtClean="0">
                <a:solidFill>
                  <a:srgbClr val="75702B"/>
                </a:solidFill>
                <a:latin typeface="Calibri" charset="0"/>
              </a:rPr>
              <a:t>Value </a:t>
            </a:r>
            <a:r>
              <a:rPr lang="en-US" sz="3600" b="1" dirty="0">
                <a:solidFill>
                  <a:srgbClr val="75702B"/>
                </a:solidFill>
                <a:latin typeface="Calibri" charset="0"/>
              </a:rPr>
              <a:t>of Integrated </a:t>
            </a:r>
            <a:r>
              <a:rPr lang="en-US" sz="3600" b="1" dirty="0" smtClean="0">
                <a:solidFill>
                  <a:srgbClr val="75702B"/>
                </a:solidFill>
                <a:latin typeface="Calibri" charset="0"/>
              </a:rPr>
              <a:t>Care</a:t>
            </a:r>
            <a:endParaRPr lang="en-US" sz="3600" b="1" dirty="0">
              <a:solidFill>
                <a:srgbClr val="75702B"/>
              </a:solidFill>
              <a:latin typeface="Calibri" charset="0"/>
            </a:endParaRPr>
          </a:p>
        </p:txBody>
      </p:sp>
    </p:spTree>
    <p:extLst>
      <p:ext uri="{BB962C8B-B14F-4D97-AF65-F5344CB8AC3E}">
        <p14:creationId xmlns:p14="http://schemas.microsoft.com/office/powerpoint/2010/main" val="330962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4294967295"/>
          </p:nvPr>
        </p:nvSpPr>
        <p:spPr>
          <a:xfrm>
            <a:off x="457200" y="1600200"/>
            <a:ext cx="8382000" cy="4525963"/>
          </a:xfrm>
        </p:spPr>
        <p:txBody>
          <a:bodyPr/>
          <a:lstStyle/>
          <a:p>
            <a:pPr marL="0" indent="0" eaLnBrk="1" hangingPunct="1">
              <a:buNone/>
              <a:defRPr/>
            </a:pPr>
            <a:r>
              <a:rPr lang="en-CA" sz="2400" dirty="0" smtClean="0"/>
              <a:t>La démarche que nous avons entreprise comportait trois volets : </a:t>
            </a:r>
          </a:p>
          <a:p>
            <a:pPr marL="914400" lvl="1" indent="-457200" eaLnBrk="1" hangingPunct="1">
              <a:buFont typeface="+mj-lt"/>
              <a:buAutoNum type="arabicPeriod"/>
              <a:defRPr/>
            </a:pPr>
            <a:r>
              <a:rPr lang="en-CA" altLang="en-US" sz="2000" dirty="0" smtClean="0"/>
              <a:t>Examiner la documentation pour évaluer la façon dont la « valeur » a été reconnue et mesurée dans les organismes de soins responsables des États-Unis (OSR) et choisir les indicateurs qui pourraient s'appliquer aux maillons santé.</a:t>
            </a:r>
          </a:p>
          <a:p>
            <a:pPr marL="914400" lvl="1" indent="-457200" eaLnBrk="1" hangingPunct="1">
              <a:buFont typeface="+mj-lt"/>
              <a:buAutoNum type="arabicPeriod"/>
              <a:defRPr/>
            </a:pPr>
            <a:r>
              <a:rPr lang="en-CA" altLang="en-US" sz="2000" dirty="0" smtClean="0"/>
              <a:t>S'entretenir avec les dirigeants des maillons santé afin de cerner les stratégies prometteuses pour les maillons santé et les manières dont ces stratégies créent de la valeur pour les patients et le système des soins de santé de l'Ontario.</a:t>
            </a:r>
          </a:p>
          <a:p>
            <a:pPr marL="914400" lvl="1" indent="-457200" eaLnBrk="1" hangingPunct="1">
              <a:buFont typeface="+mj-lt"/>
              <a:buAutoNum type="arabicPeriod"/>
              <a:defRPr/>
            </a:pPr>
            <a:r>
              <a:rPr lang="en-CA" altLang="en-US" sz="2000" dirty="0" smtClean="0"/>
              <a:t>Réaliser des analyses empiriques pour évaluer le rendement des maillons santé quant à des indicateurs mesurables à l'aide de données administratives sur la santé provenant de l'Institute for Clinical Evaluative Sciences. </a:t>
            </a:r>
            <a:endParaRPr lang="fr-CA" altLang="en-US" sz="2000" dirty="0" smtClean="0">
              <a:ea typeface="+mn-ea"/>
            </a:endParaRPr>
          </a:p>
        </p:txBody>
      </p:sp>
      <p:sp>
        <p:nvSpPr>
          <p:cNvPr id="37890" name="Slide Number Placeholder 3"/>
          <p:cNvSpPr txBox="1">
            <a:spLocks noGrp="1"/>
          </p:cNvSpPr>
          <p:nvPr/>
        </p:nvSpPr>
        <p:spPr bwMode="auto">
          <a:xfrm>
            <a:off x="6978650" y="65119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F1EB7BB-3C30-7146-BAEA-3F7D6C3C8B2B}" type="slidenum">
              <a:rPr lang="en-US" sz="1100">
                <a:solidFill>
                  <a:schemeClr val="bg1"/>
                </a:solidFill>
                <a:latin typeface="Calibri" charset="0"/>
              </a:rPr>
              <a:pPr algn="r" eaLnBrk="1" hangingPunct="1"/>
              <a:t>5</a:t>
            </a:fld>
            <a:endParaRPr lang="fr-CA" sz="1100">
              <a:solidFill>
                <a:schemeClr val="bg1"/>
              </a:solidFill>
              <a:latin typeface="Calibri" charset="0"/>
            </a:endParaRPr>
          </a:p>
        </p:txBody>
      </p:sp>
      <p:sp>
        <p:nvSpPr>
          <p:cNvPr id="37891" name="Title 1"/>
          <p:cNvSpPr>
            <a:spLocks/>
          </p:cNvSpPr>
          <p:nvPr/>
        </p:nvSpPr>
        <p:spPr bwMode="auto">
          <a:xfrm>
            <a:off x="228600" y="152400"/>
            <a:ext cx="8509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3600" b="1" dirty="0" smtClean="0">
                <a:solidFill>
                  <a:srgbClr val="75702B"/>
                </a:solidFill>
                <a:latin typeface="Calibri" charset="0"/>
              </a:rPr>
              <a:t>2013 : Évaluer la valeur des maillons santé </a:t>
            </a:r>
            <a:endParaRPr lang="fr-CA" sz="3600" b="1" dirty="0">
              <a:solidFill>
                <a:srgbClr val="75702B"/>
              </a:solidFill>
              <a:latin typeface="Calibri" charset="0"/>
            </a:endParaRPr>
          </a:p>
        </p:txBody>
      </p:sp>
    </p:spTree>
    <p:extLst>
      <p:ext uri="{BB962C8B-B14F-4D97-AF65-F5344CB8AC3E}">
        <p14:creationId xmlns:p14="http://schemas.microsoft.com/office/powerpoint/2010/main" val="928906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304800" y="152400"/>
            <a:ext cx="6705600" cy="685800"/>
          </a:xfrm>
        </p:spPr>
        <p:txBody>
          <a:bodyPr/>
          <a:lstStyle/>
          <a:p>
            <a:pPr algn="l"/>
            <a:r>
              <a:rPr lang="en-US" sz="3600" b="1" dirty="0" smtClean="0">
                <a:latin typeface="Calibri" charset="0"/>
              </a:rPr>
              <a:t>Valeur des maillons santé</a:t>
            </a:r>
            <a:endParaRPr lang="fr-CA" sz="3600" b="1" dirty="0">
              <a:latin typeface="Calibri" charset="0"/>
              <a:ea typeface="ＭＳ Ｐゴシック" charset="0"/>
            </a:endParaRPr>
          </a:p>
        </p:txBody>
      </p:sp>
      <p:sp>
        <p:nvSpPr>
          <p:cNvPr id="3277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2A7F2C4-7BA3-F84D-9549-8F1F4BF4CE3F}" type="slidenum">
              <a:rPr lang="en-US" sz="1100">
                <a:solidFill>
                  <a:srgbClr val="3F6075"/>
                </a:solidFill>
                <a:latin typeface="Calibri" charset="0"/>
              </a:rPr>
              <a:pPr eaLnBrk="1" hangingPunct="1"/>
              <a:t>6</a:t>
            </a:fld>
            <a:endParaRPr lang="fr-CA" sz="1100">
              <a:solidFill>
                <a:srgbClr val="3F6075"/>
              </a:solidFill>
              <a:latin typeface="Calibri" charset="0"/>
            </a:endParaRPr>
          </a:p>
        </p:txBody>
      </p:sp>
      <p:pic>
        <p:nvPicPr>
          <p:cNvPr id="2" name="Picture 1" descr="Pages from HSPRN AHRQ Health Links Par 1 Value in ACO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170" y="1616680"/>
            <a:ext cx="3178464" cy="411330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Pages from HSPRN AHRQ Health Links Part 2 Value in HL.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8518" y="2244168"/>
            <a:ext cx="3200400" cy="414169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Pages from HSPRN AHRQ Health Links Part 3 Measures-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1944" y="1851858"/>
            <a:ext cx="3321628" cy="429857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03669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4294967295"/>
          </p:nvPr>
        </p:nvSpPr>
        <p:spPr>
          <a:xfrm>
            <a:off x="457200" y="1600200"/>
            <a:ext cx="8382000" cy="4525963"/>
          </a:xfrm>
        </p:spPr>
        <p:txBody>
          <a:bodyPr/>
          <a:lstStyle/>
          <a:p>
            <a:pPr marL="57150" indent="0" eaLnBrk="1" hangingPunct="1">
              <a:buFont typeface="Arial" panose="020B0604020202020204" pitchFamily="34" charset="0"/>
              <a:buNone/>
              <a:defRPr/>
            </a:pPr>
            <a:r>
              <a:rPr lang="en-US" altLang="en-US" dirty="0" smtClean="0"/>
              <a:t>Examen des OSR : </a:t>
            </a:r>
          </a:p>
          <a:p>
            <a:pPr lvl="1" eaLnBrk="1" hangingPunct="1">
              <a:defRPr/>
            </a:pPr>
            <a:r>
              <a:rPr lang="en-US" altLang="en-US" dirty="0" smtClean="0"/>
              <a:t>Les OSR ont adopté un cadre à trois objectifs et nous avons choisi des aspects de la santé à mesurer.</a:t>
            </a:r>
          </a:p>
        </p:txBody>
      </p:sp>
      <p:sp>
        <p:nvSpPr>
          <p:cNvPr id="37890" name="Slide Number Placeholder 3"/>
          <p:cNvSpPr txBox="1">
            <a:spLocks noGrp="1"/>
          </p:cNvSpPr>
          <p:nvPr/>
        </p:nvSpPr>
        <p:spPr bwMode="auto">
          <a:xfrm>
            <a:off x="6978650" y="65119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F1EB7BB-3C30-7146-BAEA-3F7D6C3C8B2B}" type="slidenum">
              <a:rPr lang="en-US" sz="1100">
                <a:solidFill>
                  <a:schemeClr val="bg1"/>
                </a:solidFill>
                <a:latin typeface="Calibri" charset="0"/>
              </a:rPr>
              <a:pPr algn="r" eaLnBrk="1" hangingPunct="1"/>
              <a:t>7</a:t>
            </a:fld>
            <a:endParaRPr lang="fr-CA" sz="1100">
              <a:solidFill>
                <a:schemeClr val="bg1"/>
              </a:solidFill>
              <a:latin typeface="Calibri"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088126928"/>
              </p:ext>
            </p:extLst>
          </p:nvPr>
        </p:nvGraphicFramePr>
        <p:xfrm>
          <a:off x="1066800" y="3200400"/>
          <a:ext cx="6858000" cy="2565400"/>
        </p:xfrm>
        <a:graphic>
          <a:graphicData uri="http://schemas.openxmlformats.org/drawingml/2006/table">
            <a:tbl>
              <a:tblPr firstRow="1" bandRow="1">
                <a:tableStyleId>{5C22544A-7EE6-4342-B048-85BDC9FD1C3A}</a:tableStyleId>
              </a:tblPr>
              <a:tblGrid>
                <a:gridCol w="2209800"/>
                <a:gridCol w="4648200"/>
              </a:tblGrid>
              <a:tr h="370840">
                <a:tc>
                  <a:txBody>
                    <a:bodyPr/>
                    <a:lstStyle/>
                    <a:p>
                      <a:r>
                        <a:rPr sz="1400" dirty="0" err="1"/>
                        <a:t>Objectif</a:t>
                      </a:r>
                      <a:endParaRPr lang="fr-CA" sz="1400" dirty="0"/>
                    </a:p>
                  </a:txBody>
                  <a:tcPr/>
                </a:tc>
                <a:tc>
                  <a:txBody>
                    <a:bodyPr/>
                    <a:lstStyle/>
                    <a:p>
                      <a:r>
                        <a:rPr sz="1400"/>
                        <a:t>Aspect</a:t>
                      </a:r>
                      <a:endParaRPr lang="fr-CA" sz="1400" dirty="0"/>
                    </a:p>
                  </a:txBody>
                  <a:tcPr/>
                </a:tc>
              </a:tr>
              <a:tr h="370840">
                <a:tc>
                  <a:txBody>
                    <a:bodyPr/>
                    <a:lstStyle/>
                    <a:p>
                      <a:r>
                        <a:rPr sz="1400"/>
                        <a:t>Meilleurs soins prodigués aux personnes</a:t>
                      </a:r>
                      <a:endParaRPr lang="fr-CA" sz="1400" dirty="0"/>
                    </a:p>
                  </a:txBody>
                  <a:tcPr/>
                </a:tc>
                <a:tc>
                  <a:txBody>
                    <a:bodyPr/>
                    <a:lstStyle/>
                    <a:p>
                      <a:pPr marL="285750" indent="-285750">
                        <a:buFont typeface="Arial"/>
                        <a:buChar char="•"/>
                      </a:pPr>
                      <a:r>
                        <a:rPr sz="1400" dirty="0" err="1"/>
                        <a:t>Expérience</a:t>
                      </a:r>
                      <a:r>
                        <a:rPr sz="1400" dirty="0"/>
                        <a:t> des patients et des </a:t>
                      </a:r>
                      <a:r>
                        <a:rPr sz="1400" dirty="0" err="1"/>
                        <a:t>personnes</a:t>
                      </a:r>
                      <a:r>
                        <a:rPr sz="1400" dirty="0"/>
                        <a:t> </a:t>
                      </a:r>
                      <a:r>
                        <a:rPr sz="1400" dirty="0" err="1"/>
                        <a:t>soignantes</a:t>
                      </a:r>
                      <a:endParaRPr sz="1400" dirty="0"/>
                    </a:p>
                    <a:p>
                      <a:pPr marL="285750" indent="-285750">
                        <a:buFont typeface="Arial"/>
                        <a:buChar char="•"/>
                      </a:pPr>
                      <a:r>
                        <a:rPr sz="1400" dirty="0" err="1"/>
                        <a:t>Résultats</a:t>
                      </a:r>
                      <a:r>
                        <a:rPr sz="1400" dirty="0"/>
                        <a:t> pour les patients et </a:t>
                      </a:r>
                      <a:r>
                        <a:rPr sz="1400" dirty="0" err="1"/>
                        <a:t>sécurité</a:t>
                      </a:r>
                      <a:endParaRPr sz="1400" dirty="0"/>
                    </a:p>
                    <a:p>
                      <a:pPr marL="285750" indent="-285750">
                        <a:buFont typeface="Arial"/>
                        <a:buChar char="•"/>
                      </a:pPr>
                      <a:r>
                        <a:rPr sz="1400" dirty="0"/>
                        <a:t>Coordination/</a:t>
                      </a:r>
                      <a:r>
                        <a:rPr sz="1400" dirty="0" err="1"/>
                        <a:t>intégration</a:t>
                      </a:r>
                      <a:r>
                        <a:rPr sz="1400" dirty="0"/>
                        <a:t> des </a:t>
                      </a:r>
                      <a:r>
                        <a:rPr sz="1400" dirty="0" err="1"/>
                        <a:t>soins</a:t>
                      </a:r>
                      <a:endParaRPr lang="fr-CA" sz="1400" dirty="0"/>
                    </a:p>
                  </a:txBody>
                  <a:tcPr/>
                </a:tc>
              </a:tr>
              <a:tr h="370840">
                <a:tc>
                  <a:txBody>
                    <a:bodyPr/>
                    <a:lstStyle/>
                    <a:p>
                      <a:r>
                        <a:rPr sz="1400"/>
                        <a:t>Meilleure santé pour les populations</a:t>
                      </a:r>
                      <a:endParaRPr lang="fr-CA" sz="1400" dirty="0"/>
                    </a:p>
                  </a:txBody>
                  <a:tcPr/>
                </a:tc>
                <a:tc>
                  <a:txBody>
                    <a:bodyPr/>
                    <a:lstStyle/>
                    <a:p>
                      <a:pPr marL="285750" indent="-285750">
                        <a:buFont typeface="Arial"/>
                        <a:buChar char="•"/>
                      </a:pPr>
                      <a:r>
                        <a:rPr sz="1400"/>
                        <a:t>Soins préventifs</a:t>
                      </a:r>
                    </a:p>
                    <a:p>
                      <a:pPr marL="285750" indent="-285750">
                        <a:buFont typeface="Arial"/>
                        <a:buChar char="•"/>
                      </a:pPr>
                      <a:r>
                        <a:rPr sz="1400"/>
                        <a:t>Modes de vie sains</a:t>
                      </a:r>
                    </a:p>
                    <a:p>
                      <a:pPr marL="285750" indent="-285750">
                        <a:buFont typeface="Arial"/>
                        <a:buChar char="•"/>
                      </a:pPr>
                      <a:r>
                        <a:rPr sz="1400"/>
                        <a:t>Résultats en matière de santé chez les populations cibles</a:t>
                      </a:r>
                      <a:endParaRPr lang="fr-CA" sz="1400" dirty="0"/>
                    </a:p>
                  </a:txBody>
                  <a:tcPr/>
                </a:tc>
              </a:tr>
              <a:tr h="370840">
                <a:tc>
                  <a:txBody>
                    <a:bodyPr/>
                    <a:lstStyle/>
                    <a:p>
                      <a:r>
                        <a:rPr sz="1400"/>
                        <a:t>Réduction de la croissance des dépenses d'assurance-santé</a:t>
                      </a:r>
                      <a:endParaRPr lang="fr-CA" sz="1400" dirty="0"/>
                    </a:p>
                  </a:txBody>
                  <a:tcPr/>
                </a:tc>
                <a:tc>
                  <a:txBody>
                    <a:bodyPr/>
                    <a:lstStyle/>
                    <a:p>
                      <a:pPr marL="285750" indent="-285750">
                        <a:buFont typeface="Arial"/>
                        <a:buChar char="•"/>
                      </a:pPr>
                      <a:r>
                        <a:rPr sz="1400" dirty="0"/>
                        <a:t>Compression des </a:t>
                      </a:r>
                      <a:r>
                        <a:rPr sz="1400" dirty="0" err="1"/>
                        <a:t>coûts</a:t>
                      </a:r>
                      <a:endParaRPr sz="1400" dirty="0"/>
                    </a:p>
                    <a:p>
                      <a:pPr marL="285750" indent="-285750">
                        <a:buFont typeface="Arial"/>
                        <a:buChar char="•"/>
                      </a:pPr>
                      <a:r>
                        <a:rPr sz="1400" dirty="0" err="1"/>
                        <a:t>Utilisation</a:t>
                      </a:r>
                      <a:r>
                        <a:rPr sz="1400" dirty="0"/>
                        <a:t> </a:t>
                      </a:r>
                      <a:r>
                        <a:rPr sz="1400" dirty="0" err="1"/>
                        <a:t>appropriée</a:t>
                      </a:r>
                      <a:r>
                        <a:rPr sz="1400" dirty="0"/>
                        <a:t> des </a:t>
                      </a:r>
                      <a:r>
                        <a:rPr sz="1400" dirty="0" err="1"/>
                        <a:t>ressources</a:t>
                      </a:r>
                      <a:endParaRPr lang="fr-CA" sz="1400" dirty="0"/>
                    </a:p>
                  </a:txBody>
                  <a:tcPr/>
                </a:tc>
              </a:tr>
            </a:tbl>
          </a:graphicData>
        </a:graphic>
      </p:graphicFrame>
      <p:sp>
        <p:nvSpPr>
          <p:cNvPr id="6" name="Title 1"/>
          <p:cNvSpPr>
            <a:spLocks/>
          </p:cNvSpPr>
          <p:nvPr/>
        </p:nvSpPr>
        <p:spPr bwMode="auto">
          <a:xfrm>
            <a:off x="228599" y="152400"/>
            <a:ext cx="888365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200" b="1" dirty="0" smtClean="0">
                <a:solidFill>
                  <a:srgbClr val="75702B"/>
                </a:solidFill>
                <a:latin typeface="Calibri" charset="0"/>
              </a:rPr>
              <a:t>Partie 1 : Valeur des maillons santé : Conclusions</a:t>
            </a:r>
            <a:endParaRPr lang="fr-CA" sz="3200" b="1" dirty="0">
              <a:solidFill>
                <a:srgbClr val="75702B"/>
              </a:solidFill>
              <a:latin typeface="Calibri" charset="0"/>
            </a:endParaRPr>
          </a:p>
        </p:txBody>
      </p:sp>
    </p:spTree>
    <p:extLst>
      <p:ext uri="{BB962C8B-B14F-4D97-AF65-F5344CB8AC3E}">
        <p14:creationId xmlns:p14="http://schemas.microsoft.com/office/powerpoint/2010/main" val="2478392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4294967295"/>
          </p:nvPr>
        </p:nvSpPr>
        <p:spPr>
          <a:xfrm>
            <a:off x="457200" y="1447800"/>
            <a:ext cx="8382000" cy="4525963"/>
          </a:xfrm>
        </p:spPr>
        <p:txBody>
          <a:bodyPr/>
          <a:lstStyle/>
          <a:p>
            <a:pPr marL="57150" indent="0" eaLnBrk="1" hangingPunct="1">
              <a:buFont typeface="Arial" panose="020B0604020202020204" pitchFamily="34" charset="0"/>
              <a:buNone/>
              <a:defRPr/>
            </a:pPr>
            <a:r>
              <a:rPr lang="en-US" altLang="en-US" sz="2800" dirty="0" smtClean="0"/>
              <a:t>Entretiens avec dix maillons santé : </a:t>
            </a:r>
          </a:p>
          <a:p>
            <a:pPr lvl="1" eaLnBrk="1" hangingPunct="1">
              <a:defRPr/>
            </a:pPr>
            <a:r>
              <a:rPr lang="en-US" altLang="en-US" sz="2400" dirty="0" smtClean="0"/>
              <a:t>Les maillons santé mettent l'accent sur différentes façons d'ajouter de la valeur, y compris les suivantes : </a:t>
            </a:r>
          </a:p>
          <a:p>
            <a:pPr lvl="2" eaLnBrk="1" hangingPunct="1">
              <a:defRPr/>
            </a:pPr>
            <a:r>
              <a:rPr lang="en-US" altLang="en-US" sz="2000" dirty="0" smtClean="0"/>
              <a:t>l'intégration entre les organismes;</a:t>
            </a:r>
          </a:p>
          <a:p>
            <a:pPr lvl="2" eaLnBrk="1" hangingPunct="1">
              <a:defRPr/>
            </a:pPr>
            <a:r>
              <a:rPr lang="en-US" altLang="en-US" sz="2000" dirty="0"/>
              <a:t>la coordination des soins (planification des soins et partage de renseignements);</a:t>
            </a:r>
          </a:p>
          <a:p>
            <a:pPr lvl="2" eaLnBrk="1" hangingPunct="1">
              <a:defRPr/>
            </a:pPr>
            <a:r>
              <a:rPr lang="en-US" altLang="en-US" sz="2000" dirty="0" smtClean="0"/>
              <a:t>la participation des patients à la planification des soins;</a:t>
            </a:r>
          </a:p>
          <a:p>
            <a:pPr lvl="2" eaLnBrk="1" hangingPunct="1">
              <a:defRPr/>
            </a:pPr>
            <a:r>
              <a:rPr lang="en-US" altLang="en-US" sz="2000" dirty="0" smtClean="0"/>
              <a:t>les soins aux patients (processus cliniques) et les résultats</a:t>
            </a:r>
          </a:p>
          <a:p>
            <a:pPr marL="914400" lvl="2" indent="0" eaLnBrk="1" hangingPunct="1">
              <a:buNone/>
              <a:defRPr/>
            </a:pPr>
            <a:r>
              <a:rPr lang="en-US" altLang="en-US" sz="2000" dirty="0" smtClean="0"/>
              <a:t>... visant à améliorer l'expérience et à réduire l'utilisation des SU et des soins actifs.</a:t>
            </a:r>
          </a:p>
          <a:p>
            <a:pPr lvl="1" eaLnBrk="1" hangingPunct="1">
              <a:defRPr/>
            </a:pPr>
            <a:r>
              <a:rPr lang="en-US" altLang="en-US" sz="2400" dirty="0" smtClean="0"/>
              <a:t>Nous avons aussi découvert des défis, des réussites et des démarches liés à l'amélioration des domaines d'intérêt.</a:t>
            </a:r>
            <a:endParaRPr lang="fr-CA" altLang="en-US" sz="2400" dirty="0"/>
          </a:p>
          <a:p>
            <a:pPr lvl="2" eaLnBrk="1" hangingPunct="1">
              <a:defRPr/>
            </a:pPr>
            <a:endParaRPr lang="fr-CA" altLang="en-US" sz="2000" dirty="0" smtClean="0">
              <a:ea typeface="+mn-ea"/>
            </a:endParaRPr>
          </a:p>
        </p:txBody>
      </p:sp>
      <p:sp>
        <p:nvSpPr>
          <p:cNvPr id="37890" name="Slide Number Placeholder 3"/>
          <p:cNvSpPr txBox="1">
            <a:spLocks noGrp="1"/>
          </p:cNvSpPr>
          <p:nvPr/>
        </p:nvSpPr>
        <p:spPr bwMode="auto">
          <a:xfrm>
            <a:off x="6978650" y="65119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F1EB7BB-3C30-7146-BAEA-3F7D6C3C8B2B}" type="slidenum">
              <a:rPr lang="en-US" sz="1100">
                <a:solidFill>
                  <a:schemeClr val="bg1"/>
                </a:solidFill>
                <a:latin typeface="Calibri" charset="0"/>
              </a:rPr>
              <a:pPr algn="r" eaLnBrk="1" hangingPunct="1"/>
              <a:t>8</a:t>
            </a:fld>
            <a:endParaRPr lang="fr-CA" sz="1100">
              <a:solidFill>
                <a:schemeClr val="bg1"/>
              </a:solidFill>
              <a:latin typeface="Calibri" charset="0"/>
            </a:endParaRPr>
          </a:p>
        </p:txBody>
      </p:sp>
      <p:sp>
        <p:nvSpPr>
          <p:cNvPr id="37891" name="Title 1"/>
          <p:cNvSpPr>
            <a:spLocks/>
          </p:cNvSpPr>
          <p:nvPr/>
        </p:nvSpPr>
        <p:spPr bwMode="auto">
          <a:xfrm>
            <a:off x="228599" y="134512"/>
            <a:ext cx="81239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2800" b="1" dirty="0" smtClean="0">
                <a:solidFill>
                  <a:srgbClr val="75702B"/>
                </a:solidFill>
                <a:latin typeface="Calibri" charset="0"/>
              </a:rPr>
              <a:t>Partie 2 : Valeur des maillons santé : Conclusions</a:t>
            </a:r>
            <a:endParaRPr lang="fr-CA" sz="2800" b="1" dirty="0">
              <a:solidFill>
                <a:srgbClr val="75702B"/>
              </a:solidFill>
              <a:latin typeface="Calibri" charset="0"/>
            </a:endParaRPr>
          </a:p>
        </p:txBody>
      </p:sp>
    </p:spTree>
    <p:extLst>
      <p:ext uri="{BB962C8B-B14F-4D97-AF65-F5344CB8AC3E}">
        <p14:creationId xmlns:p14="http://schemas.microsoft.com/office/powerpoint/2010/main" val="1179751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4294967295"/>
          </p:nvPr>
        </p:nvSpPr>
        <p:spPr>
          <a:xfrm>
            <a:off x="457200" y="1600200"/>
            <a:ext cx="8382000" cy="4525963"/>
          </a:xfrm>
        </p:spPr>
        <p:txBody>
          <a:bodyPr/>
          <a:lstStyle/>
          <a:p>
            <a:pPr marL="57150" indent="0" eaLnBrk="1" hangingPunct="1">
              <a:buFont typeface="Arial" panose="020B0604020202020204" pitchFamily="34" charset="0"/>
              <a:buNone/>
              <a:defRPr/>
            </a:pPr>
            <a:r>
              <a:rPr lang="en-US" altLang="en-US" sz="2800" dirty="0" smtClean="0"/>
              <a:t>Entretiens avec dix maillons santé : </a:t>
            </a:r>
          </a:p>
          <a:p>
            <a:pPr lvl="1" eaLnBrk="1" hangingPunct="1">
              <a:defRPr/>
            </a:pPr>
            <a:r>
              <a:rPr lang="en-US" altLang="en-US" sz="2400" dirty="0" smtClean="0"/>
              <a:t>Les maillons santé visent à améliorer la valeur</a:t>
            </a:r>
            <a:r>
              <a:rPr lang="en-US" altLang="en-US" sz="2400" dirty="0"/>
              <a:t> grâce à plusieurs moyens qui abordent de nombreux aspects également ciblés par les OSR</a:t>
            </a:r>
            <a:r>
              <a:rPr lang="en-US" altLang="en-US" sz="2400" dirty="0" smtClean="0"/>
              <a:t> </a:t>
            </a:r>
          </a:p>
        </p:txBody>
      </p:sp>
      <p:sp>
        <p:nvSpPr>
          <p:cNvPr id="37890" name="Slide Number Placeholder 3"/>
          <p:cNvSpPr txBox="1">
            <a:spLocks noGrp="1"/>
          </p:cNvSpPr>
          <p:nvPr/>
        </p:nvSpPr>
        <p:spPr bwMode="auto">
          <a:xfrm>
            <a:off x="6978650" y="65119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F1EB7BB-3C30-7146-BAEA-3F7D6C3C8B2B}" type="slidenum">
              <a:rPr lang="en-US" sz="1100">
                <a:solidFill>
                  <a:schemeClr val="bg1"/>
                </a:solidFill>
                <a:latin typeface="Calibri" charset="0"/>
              </a:rPr>
              <a:pPr algn="r" eaLnBrk="1" hangingPunct="1"/>
              <a:t>9</a:t>
            </a:fld>
            <a:endParaRPr lang="fr-CA" sz="1100">
              <a:solidFill>
                <a:schemeClr val="bg1"/>
              </a:solidFill>
              <a:latin typeface="Calibri"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44884397"/>
              </p:ext>
            </p:extLst>
          </p:nvPr>
        </p:nvGraphicFramePr>
        <p:xfrm>
          <a:off x="609600" y="3256280"/>
          <a:ext cx="8077201" cy="3114040"/>
        </p:xfrm>
        <a:graphic>
          <a:graphicData uri="http://schemas.openxmlformats.org/drawingml/2006/table">
            <a:tbl>
              <a:tblPr firstRow="1" bandRow="1">
                <a:tableStyleId>{5C22544A-7EE6-4342-B048-85BDC9FD1C3A}</a:tableStyleId>
              </a:tblPr>
              <a:tblGrid>
                <a:gridCol w="1524000"/>
                <a:gridCol w="2514600"/>
                <a:gridCol w="4038601"/>
              </a:tblGrid>
              <a:tr h="370840">
                <a:tc>
                  <a:txBody>
                    <a:bodyPr/>
                    <a:lstStyle/>
                    <a:p>
                      <a:r>
                        <a:t>Objectif</a:t>
                      </a:r>
                      <a:endParaRPr lang="fr-CA" dirty="0"/>
                    </a:p>
                  </a:txBody>
                  <a:tcPr/>
                </a:tc>
                <a:tc>
                  <a:txBody>
                    <a:bodyPr/>
                    <a:lstStyle/>
                    <a:p>
                      <a:r>
                        <a:t>Aspect</a:t>
                      </a:r>
                      <a:endParaRPr lang="fr-CA" dirty="0"/>
                    </a:p>
                  </a:txBody>
                  <a:tcPr/>
                </a:tc>
                <a:tc>
                  <a:txBody>
                    <a:bodyPr/>
                    <a:lstStyle/>
                    <a:p>
                      <a:r>
                        <a:t>Définition des maillons santé</a:t>
                      </a:r>
                      <a:endParaRPr lang="fr-CA" dirty="0"/>
                    </a:p>
                  </a:txBody>
                  <a:tcPr/>
                </a:tc>
              </a:tr>
              <a:tr h="370840">
                <a:tc rowSpan="3">
                  <a:txBody>
                    <a:bodyPr/>
                    <a:lstStyle/>
                    <a:p>
                      <a:r>
                        <a:t>Meilleurs soins prodigués aux personnes</a:t>
                      </a:r>
                      <a:endParaRPr lang="fr-CA" dirty="0"/>
                    </a:p>
                  </a:txBody>
                  <a:tcPr/>
                </a:tc>
                <a:tc>
                  <a:txBody>
                    <a:bodyPr/>
                    <a:lstStyle/>
                    <a:p>
                      <a:pPr marL="285750" indent="-285750">
                        <a:buFont typeface="Arial"/>
                        <a:buChar char="•"/>
                      </a:pPr>
                      <a:r>
                        <a:t>Expérience des patients et des personnes soignantes</a:t>
                      </a:r>
                    </a:p>
                  </a:txBody>
                  <a:tcPr/>
                </a:tc>
                <a:tc>
                  <a:txBody>
                    <a:bodyPr/>
                    <a:lstStyle/>
                    <a:p>
                      <a:pPr marL="285750" indent="-285750">
                        <a:buFont typeface="Arial"/>
                        <a:buChar char="•"/>
                      </a:pPr>
                      <a:r>
                        <a:t>Accès en temps opportun, satisfaction, confiance et prise de décisions partagée</a:t>
                      </a:r>
                    </a:p>
                  </a:txBody>
                  <a:tcPr/>
                </a:tc>
              </a:tr>
              <a:tr h="370840">
                <a:tc vMerge="1">
                  <a:txBody>
                    <a:bodyPr/>
                    <a:lstStyle/>
                    <a:p>
                      <a:endParaRPr lang="en-US"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t>Résultats pour les patients et sécurité</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t>Qualité des soins et sécurité</a:t>
                      </a:r>
                    </a:p>
                    <a:p>
                      <a:pPr marL="285750" indent="-285750">
                        <a:buFont typeface="Arial"/>
                        <a:buChar char="•"/>
                      </a:pPr>
                      <a:endParaRPr lang="fr-CA" dirty="0"/>
                    </a:p>
                  </a:txBody>
                  <a:tcPr/>
                </a:tc>
              </a:tr>
              <a:tr h="370840">
                <a:tc vMerge="1">
                  <a:txBody>
                    <a:bodyPr/>
                    <a:lstStyle/>
                    <a:p>
                      <a:endParaRPr lang="en-US"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t>Coordination/intégration des soins</a:t>
                      </a:r>
                      <a:endParaRPr lang="fr-CA" dirty="0" smtClean="0"/>
                    </a:p>
                    <a:p>
                      <a:pPr marL="285750" indent="-285750">
                        <a:buFont typeface="Arial"/>
                        <a:buChar char="•"/>
                      </a:pPr>
                      <a:endParaRPr lang="fr-CA"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t>Soins harmonisés intégrés et coordination entre les organismes fournisseurs</a:t>
                      </a:r>
                      <a:endParaRPr lang="fr-CA" dirty="0" smtClean="0"/>
                    </a:p>
                    <a:p>
                      <a:pPr marL="285750" indent="-285750">
                        <a:buFont typeface="Arial"/>
                        <a:buChar char="•"/>
                      </a:pPr>
                      <a:endParaRPr lang="fr-CA" dirty="0"/>
                    </a:p>
                  </a:txBody>
                  <a:tcPr/>
                </a:tc>
              </a:tr>
            </a:tbl>
          </a:graphicData>
        </a:graphic>
      </p:graphicFrame>
      <p:sp>
        <p:nvSpPr>
          <p:cNvPr id="6" name="Title 1"/>
          <p:cNvSpPr>
            <a:spLocks/>
          </p:cNvSpPr>
          <p:nvPr/>
        </p:nvSpPr>
        <p:spPr bwMode="auto">
          <a:xfrm>
            <a:off x="228599" y="152400"/>
            <a:ext cx="81239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2800" b="1" dirty="0" smtClean="0">
                <a:solidFill>
                  <a:srgbClr val="75702B"/>
                </a:solidFill>
                <a:latin typeface="Calibri" charset="0"/>
              </a:rPr>
              <a:t>Partie 2 : Valeur des maillons santé : Conclusions</a:t>
            </a:r>
            <a:endParaRPr lang="fr-CA" sz="2800" b="1" dirty="0">
              <a:solidFill>
                <a:srgbClr val="75702B"/>
              </a:solidFill>
              <a:latin typeface="Calibri" charset="0"/>
            </a:endParaRPr>
          </a:p>
        </p:txBody>
      </p:sp>
    </p:spTree>
    <p:extLst>
      <p:ext uri="{BB962C8B-B14F-4D97-AF65-F5344CB8AC3E}">
        <p14:creationId xmlns:p14="http://schemas.microsoft.com/office/powerpoint/2010/main" val="1313430754"/>
      </p:ext>
    </p:extLst>
  </p:cSld>
  <p:clrMapOvr>
    <a:masterClrMapping/>
  </p:clrMapOvr>
  <p:timing>
    <p:tnLst>
      <p:par>
        <p:cTn id="1" dur="indefinite" restart="never" nodeType="tmRoot"/>
      </p:par>
    </p:tnLst>
  </p:timing>
</p:sld>
</file>

<file path=ppt/theme/theme1.xml><?xml version="1.0" encoding="utf-8"?>
<a:theme xmlns:a="http://schemas.openxmlformats.org/drawingml/2006/main" name="March 18 HSPR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1576</TotalTime>
  <Words>2452</Words>
  <Application>Microsoft Office PowerPoint</Application>
  <PresentationFormat>Affichage à l'écran (4:3)</PresentationFormat>
  <Paragraphs>524</Paragraphs>
  <Slides>49</Slides>
  <Notes>35</Notes>
  <HiddenSlides>13</HiddenSlides>
  <MMClips>0</MMClips>
  <ScaleCrop>false</ScaleCrop>
  <HeadingPairs>
    <vt:vector size="4" baseType="variant">
      <vt:variant>
        <vt:lpstr>Thème</vt:lpstr>
      </vt:variant>
      <vt:variant>
        <vt:i4>1</vt:i4>
      </vt:variant>
      <vt:variant>
        <vt:lpstr>Titres des diapositives</vt:lpstr>
      </vt:variant>
      <vt:variant>
        <vt:i4>49</vt:i4>
      </vt:variant>
    </vt:vector>
  </HeadingPairs>
  <TitlesOfParts>
    <vt:vector size="50" baseType="lpstr">
      <vt:lpstr>March 18 HSPRN Template</vt:lpstr>
      <vt:lpstr>Évaluer les maillons santé en Ontario. </vt:lpstr>
      <vt:lpstr>Conception par</vt:lpstr>
      <vt:lpstr>Objectifs</vt:lpstr>
      <vt:lpstr>Participation du HSPRN aux maillons santé</vt:lpstr>
      <vt:lpstr>Présentation PowerPoint</vt:lpstr>
      <vt:lpstr>Valeur des maillons santé</vt:lpstr>
      <vt:lpstr>Présentation PowerPoint</vt:lpstr>
      <vt:lpstr>Présentation PowerPoint</vt:lpstr>
      <vt:lpstr>Présentation PowerPoint</vt:lpstr>
      <vt:lpstr>Présentation PowerPoint</vt:lpstr>
      <vt:lpstr>Partie 3 : Résultats de base</vt:lpstr>
      <vt:lpstr>Partie 3 : Résultats de base des maillons santé</vt:lpstr>
      <vt:lpstr>Partie 3 : Résultats de base des maillons santé</vt:lpstr>
      <vt:lpstr>2015 : Évaluation des maillons santé du RLISS du Centre</vt:lpstr>
      <vt:lpstr>Cadre d'évaluation</vt:lpstr>
      <vt:lpstr>Présentation PowerPoint</vt:lpstr>
      <vt:lpstr>Objectifs de l'évaluation</vt:lpstr>
      <vt:lpstr>Comprendre les répercussions des maillons santé</vt:lpstr>
      <vt:lpstr>Présentation PowerPoint</vt:lpstr>
      <vt:lpstr>1. Études de cas</vt:lpstr>
      <vt:lpstr>Présentation PowerPoint</vt:lpstr>
      <vt:lpstr>1. Études de cas : Méthodes</vt:lpstr>
      <vt:lpstr>2. Évaluation quantitative</vt:lpstr>
      <vt:lpstr>2. Évaluation quantitative</vt:lpstr>
      <vt:lpstr>2. Évaluation quantitative</vt:lpstr>
      <vt:lpstr>2. Évaluation quantitative</vt:lpstr>
      <vt:lpstr>Présentation PowerPoint</vt:lpstr>
      <vt:lpstr>Présentation PowerPoint</vt:lpstr>
      <vt:lpstr>Quelles leçons pouvons-nous tirer des travaux effectués par d'autres?</vt:lpstr>
      <vt:lpstr>Présentation PowerPoint</vt:lpstr>
      <vt:lpstr>Présentation PowerPoint</vt:lpstr>
      <vt:lpstr>Présentation PowerPoint</vt:lpstr>
      <vt:lpstr>Présentation PowerPoint</vt:lpstr>
      <vt:lpstr>Présentation PowerPoint</vt:lpstr>
      <vt:lpstr>Caractéristiques clés du système pour assurer la réussite</vt:lpstr>
      <vt:lpstr>… Restez à l’affût</vt:lpstr>
      <vt:lpstr>Questions? Comments?</vt:lpstr>
      <vt:lpstr>Additional slides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Value in Ontario Health Links</dc:title>
  <dc:creator>Kevin Walker</dc:creator>
  <cp:lastModifiedBy>Roberto RF. Freyre</cp:lastModifiedBy>
  <cp:revision>169</cp:revision>
  <cp:lastPrinted>2015-03-05T23:33:49Z</cp:lastPrinted>
  <dcterms:created xsi:type="dcterms:W3CDTF">2015-02-27T20:49:18Z</dcterms:created>
  <dcterms:modified xsi:type="dcterms:W3CDTF">2016-06-17T20:45:30Z</dcterms:modified>
</cp:coreProperties>
</file>