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3"/>
  </p:notesMasterIdLst>
  <p:handoutMasterIdLst>
    <p:handoutMasterId r:id="rId44"/>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2147476401" r:id="rId20"/>
    <p:sldId id="2147476402" r:id="rId21"/>
    <p:sldId id="2147476403" r:id="rId22"/>
    <p:sldId id="2147476404" r:id="rId23"/>
    <p:sldId id="2147476405" r:id="rId24"/>
    <p:sldId id="2147476406" r:id="rId25"/>
    <p:sldId id="2147476407" r:id="rId26"/>
    <p:sldId id="379" r:id="rId27"/>
    <p:sldId id="2147476408" r:id="rId28"/>
    <p:sldId id="381" r:id="rId29"/>
    <p:sldId id="384" r:id="rId30"/>
    <p:sldId id="385" r:id="rId31"/>
    <p:sldId id="2147476400" r:id="rId32"/>
    <p:sldId id="2147476386" r:id="rId33"/>
    <p:sldId id="2147476387" r:id="rId34"/>
    <p:sldId id="2147476388" r:id="rId35"/>
    <p:sldId id="2147476389" r:id="rId36"/>
    <p:sldId id="2147476390" r:id="rId37"/>
    <p:sldId id="387" r:id="rId38"/>
    <p:sldId id="392" r:id="rId39"/>
    <p:sldId id="391" r:id="rId40"/>
    <p:sldId id="390" r:id="rId41"/>
    <p:sldId id="3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571BD6DB-375A-4014-950A-9AFFE5432481}">
          <p14:sldIdLst>
            <p14:sldId id="322"/>
          </p14:sldIdLst>
        </p14:section>
        <p14:section name="À propos des normes de qualité" id="{128B6E5E-AFE1-41EC-A0EB-5E1B2A6D530E}">
          <p14:sldIdLst>
            <p14:sldId id="356"/>
            <p14:sldId id="357"/>
            <p14:sldId id="358"/>
          </p14:sldIdLst>
        </p14:section>
        <p14:section name="Ressources des normes de qualité" id="{4AA050E2-172B-4B99-B142-498376C6F8D4}">
          <p14:sldIdLst>
            <p14:sldId id="359"/>
            <p14:sldId id="360"/>
            <p14:sldId id="361"/>
            <p14:sldId id="367"/>
            <p14:sldId id="1596"/>
            <p14:sldId id="362"/>
            <p14:sldId id="363"/>
            <p14:sldId id="364"/>
            <p14:sldId id="365"/>
            <p14:sldId id="366"/>
          </p14:sldIdLst>
        </p14:section>
        <p14:section name="Données probantes" id="{5DAB59A3-B05E-415A-997D-55B1360F311E}">
          <p14:sldIdLst>
            <p14:sldId id="382"/>
            <p14:sldId id="2147476401"/>
            <p14:sldId id="2147476402"/>
            <p14:sldId id="2147476403"/>
            <p14:sldId id="2147476404"/>
            <p14:sldId id="2147476405"/>
            <p14:sldId id="2147476406"/>
            <p14:sldId id="2147476407"/>
            <p14:sldId id="379"/>
            <p14:sldId id="2147476408"/>
          </p14:sldIdLst>
        </p14:section>
        <p14:section name="Énoncés de qualité" id="{EA5D86AF-4414-48A5-B3C2-63BFF51BA136}">
          <p14:sldIdLst>
            <p14:sldId id="381"/>
            <p14:sldId id="384"/>
            <p14:sldId id="385"/>
            <p14:sldId id="2147476400"/>
            <p14:sldId id="2147476386"/>
            <p14:sldId id="2147476387"/>
            <p14:sldId id="2147476388"/>
            <p14:sldId id="2147476389"/>
            <p14:sldId id="2147476390"/>
          </p14:sldIdLst>
        </p14:section>
        <p14:section name="Mesure à l’appui de l’amélioration" id="{4A49CE8A-C3BE-491D-BA8D-8BF70CCF91E8}">
          <p14:sldIdLst>
            <p14:sldId id="387"/>
            <p14:sldId id="392"/>
            <p14:sldId id="391"/>
          </p14:sldIdLst>
        </p14:section>
        <p14:section name="Commentaires de clôture" id="{AE2906F2-13FF-4C89-BC53-09710C3B942B}">
          <p14:sldIdLst>
            <p14:sldId id="390"/>
            <p14:sldId id="393"/>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D0FFAE60-4F43-C334-F9EF-F4728FDBE600}" name="Mulder, Tonja" initials="MT" userId="S::tonja.mulder@ontariohealth.ca::820ac58e-689d-4285-beef-c00b21dc2ef3" providerId="AD"/>
  <p188:author id="{AFCCF4CA-3E8E-1FD5-74E7-39ADAE3A9D6B}" name="McKane, Jeanne" initials="MJ" userId="S::jeanne.mckane@ontariohealth.ca::ccaae3d9-a257-43fb-bdc8-036ccece4828"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CCA"/>
    <a:srgbClr val="C6F3FF"/>
    <a:srgbClr val="00B2E3"/>
    <a:srgbClr val="E8F3D8"/>
    <a:srgbClr val="DCCDDB"/>
    <a:srgbClr val="CFE1E0"/>
    <a:srgbClr val="CBE4F4"/>
    <a:srgbClr val="E9E4DB"/>
    <a:srgbClr val="049FDC"/>
    <a:srgbClr val="888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4621F-23BD-4660-9D87-5CF9738FB2ED}" v="152" dt="2025-09-22T20:06:45.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ker, Kesiah" userId="7d6f868f-a8a0-4a2e-b53b-4e83b6d4fcae" providerId="ADAL" clId="{4062A231-14BB-436E-A43D-C2C30666597B}"/>
    <pc:docChg chg="undo custSel modSld">
      <pc:chgData name="Stoker, Kesiah" userId="7d6f868f-a8a0-4a2e-b53b-4e83b6d4fcae" providerId="ADAL" clId="{4062A231-14BB-436E-A43D-C2C30666597B}" dt="2025-09-12T20:45:52.224" v="94" actId="1076"/>
      <pc:docMkLst>
        <pc:docMk/>
      </pc:docMkLst>
      <pc:sldChg chg="addSp modSp mod">
        <pc:chgData name="Stoker, Kesiah" userId="7d6f868f-a8a0-4a2e-b53b-4e83b6d4fcae" providerId="ADAL" clId="{4062A231-14BB-436E-A43D-C2C30666597B}" dt="2025-09-12T20:44:56.143" v="86" actId="1038"/>
        <pc:sldMkLst>
          <pc:docMk/>
          <pc:sldMk cId="482592697" sldId="359"/>
        </pc:sldMkLst>
        <pc:spChg chg="mod">
          <ac:chgData name="Stoker, Kesiah" userId="7d6f868f-a8a0-4a2e-b53b-4e83b6d4fcae" providerId="ADAL" clId="{4062A231-14BB-436E-A43D-C2C30666597B}" dt="2025-09-12T20:44:52.466" v="78" actId="1037"/>
          <ac:spMkLst>
            <pc:docMk/>
            <pc:sldMk cId="482592697" sldId="359"/>
            <ac:spMk id="6" creationId="{55101920-8D9F-8ECA-15CA-75C6A47AD034}"/>
          </ac:spMkLst>
        </pc:spChg>
        <pc:spChg chg="mod">
          <ac:chgData name="Stoker, Kesiah" userId="7d6f868f-a8a0-4a2e-b53b-4e83b6d4fcae" providerId="ADAL" clId="{4062A231-14BB-436E-A43D-C2C30666597B}" dt="2025-09-12T20:44:56.143" v="86" actId="1038"/>
          <ac:spMkLst>
            <pc:docMk/>
            <pc:sldMk cId="482592697" sldId="359"/>
            <ac:spMk id="7" creationId="{F78A8C55-0FAA-AC09-AE6C-D0AA969EA9FB}"/>
          </ac:spMkLst>
        </pc:spChg>
        <pc:picChg chg="mod">
          <ac:chgData name="Stoker, Kesiah" userId="7d6f868f-a8a0-4a2e-b53b-4e83b6d4fcae" providerId="ADAL" clId="{4062A231-14BB-436E-A43D-C2C30666597B}" dt="2025-09-12T20:44:52.466" v="78" actId="1037"/>
          <ac:picMkLst>
            <pc:docMk/>
            <pc:sldMk cId="482592697" sldId="359"/>
            <ac:picMk id="14" creationId="{726731E8-2AB7-32FE-74E2-8C9D8EFE785C}"/>
          </ac:picMkLst>
        </pc:picChg>
        <pc:picChg chg="add mod">
          <ac:chgData name="Stoker, Kesiah" userId="7d6f868f-a8a0-4a2e-b53b-4e83b6d4fcae" providerId="ADAL" clId="{4062A231-14BB-436E-A43D-C2C30666597B}" dt="2025-09-12T20:44:56.143" v="86" actId="1038"/>
          <ac:picMkLst>
            <pc:docMk/>
            <pc:sldMk cId="482592697" sldId="359"/>
            <ac:picMk id="16" creationId="{9A9DF416-F760-550E-5CB1-3FDE0354248C}"/>
          </ac:picMkLst>
        </pc:picChg>
        <pc:picChg chg="mod">
          <ac:chgData name="Stoker, Kesiah" userId="7d6f868f-a8a0-4a2e-b53b-4e83b6d4fcae" providerId="ADAL" clId="{4062A231-14BB-436E-A43D-C2C30666597B}" dt="2025-09-12T20:44:06.182" v="33" actId="14861"/>
          <ac:picMkLst>
            <pc:docMk/>
            <pc:sldMk cId="482592697" sldId="359"/>
            <ac:picMk id="17" creationId="{BC170B07-F014-B722-31BB-68A73F503960}"/>
          </ac:picMkLst>
        </pc:picChg>
        <pc:picChg chg="mod">
          <ac:chgData name="Stoker, Kesiah" userId="7d6f868f-a8a0-4a2e-b53b-4e83b6d4fcae" providerId="ADAL" clId="{4062A231-14BB-436E-A43D-C2C30666597B}" dt="2025-09-12T20:44:03.132" v="32" actId="14861"/>
          <ac:picMkLst>
            <pc:docMk/>
            <pc:sldMk cId="482592697" sldId="359"/>
            <ac:picMk id="19" creationId="{AC0A1855-EFA1-7E12-2326-14E5A43B0AF0}"/>
          </ac:picMkLst>
        </pc:picChg>
      </pc:sldChg>
      <pc:sldChg chg="addSp delSp modSp mod">
        <pc:chgData name="Stoker, Kesiah" userId="7d6f868f-a8a0-4a2e-b53b-4e83b6d4fcae" providerId="ADAL" clId="{4062A231-14BB-436E-A43D-C2C30666597B}" dt="2025-09-12T20:45:52.224" v="94" actId="1076"/>
        <pc:sldMkLst>
          <pc:docMk/>
          <pc:sldMk cId="4193221867" sldId="367"/>
        </pc:sldMkLst>
        <pc:picChg chg="add mod">
          <ac:chgData name="Stoker, Kesiah" userId="7d6f868f-a8a0-4a2e-b53b-4e83b6d4fcae" providerId="ADAL" clId="{4062A231-14BB-436E-A43D-C2C30666597B}" dt="2025-09-12T20:45:52.224" v="94" actId="1076"/>
          <ac:picMkLst>
            <pc:docMk/>
            <pc:sldMk cId="4193221867" sldId="367"/>
            <ac:picMk id="2" creationId="{9AE2E5A7-611F-48BB-FF10-8CD8569C31CD}"/>
          </ac:picMkLst>
        </pc:picChg>
      </pc:sldChg>
      <pc:sldChg chg="modSp mod">
        <pc:chgData name="Stoker, Kesiah" userId="7d6f868f-a8a0-4a2e-b53b-4e83b6d4fcae" providerId="ADAL" clId="{4062A231-14BB-436E-A43D-C2C30666597B}" dt="2025-09-12T20:44:13.708" v="34" actId="14861"/>
        <pc:sldMkLst>
          <pc:docMk/>
          <pc:sldMk cId="2895079067" sldId="1596"/>
        </pc:sldMkLst>
        <pc:picChg chg="mod">
          <ac:chgData name="Stoker, Kesiah" userId="7d6f868f-a8a0-4a2e-b53b-4e83b6d4fcae" providerId="ADAL" clId="{4062A231-14BB-436E-A43D-C2C30666597B}" dt="2025-09-12T20:44:13.708" v="34" actId="14861"/>
          <ac:picMkLst>
            <pc:docMk/>
            <pc:sldMk cId="2895079067" sldId="1596"/>
            <ac:picMk id="2" creationId="{9AE9823D-9325-2613-EFFB-CA35A097B0E6}"/>
          </ac:picMkLst>
        </pc:picChg>
      </pc:sldChg>
    </pc:docChg>
  </pc:docChgLst>
  <pc:docChgLst>
    <pc:chgData name="McKane, Jeanne" userId="ccaae3d9-a257-43fb-bdc8-036ccece4828" providerId="ADAL" clId="{6D546265-723A-433C-A4BC-453C032252A9}"/>
    <pc:docChg chg="undo custSel addSld delSld modSld modSection">
      <pc:chgData name="McKane, Jeanne" userId="ccaae3d9-a257-43fb-bdc8-036ccece4828" providerId="ADAL" clId="{6D546265-723A-433C-A4BC-453C032252A9}" dt="2025-09-22T20:08:01.073" v="714" actId="20577"/>
      <pc:docMkLst>
        <pc:docMk/>
      </pc:docMkLst>
      <pc:sldChg chg="modSp mod setBg modCm">
        <pc:chgData name="McKane, Jeanne" userId="ccaae3d9-a257-43fb-bdc8-036ccece4828" providerId="ADAL" clId="{6D546265-723A-433C-A4BC-453C032252A9}" dt="2025-09-18T18:50:40.854" v="678" actId="962"/>
        <pc:sldMkLst>
          <pc:docMk/>
          <pc:sldMk cId="925506241" sldId="322"/>
        </pc:sldMkLst>
        <pc:spChg chg="mod">
          <ac:chgData name="McKane, Jeanne" userId="ccaae3d9-a257-43fb-bdc8-036ccece4828" providerId="ADAL" clId="{6D546265-723A-433C-A4BC-453C032252A9}" dt="2025-08-29T15:27:21.834" v="210" actId="13926"/>
          <ac:spMkLst>
            <pc:docMk/>
            <pc:sldMk cId="925506241" sldId="322"/>
            <ac:spMk id="2" creationId="{19A068EC-1729-176F-DCD9-CB27FD380BE4}"/>
          </ac:spMkLst>
        </pc:spChg>
        <pc:spChg chg="mod">
          <ac:chgData name="McKane, Jeanne" userId="ccaae3d9-a257-43fb-bdc8-036ccece4828" providerId="ADAL" clId="{6D546265-723A-433C-A4BC-453C032252A9}" dt="2025-08-29T15:27:18.751" v="209" actId="13926"/>
          <ac:spMkLst>
            <pc:docMk/>
            <pc:sldMk cId="925506241" sldId="322"/>
            <ac:spMk id="4" creationId="{19A3B049-3C13-A977-073D-E6E5B1D249D2}"/>
          </ac:spMkLst>
        </pc:spChg>
        <pc:spChg chg="mod">
          <ac:chgData name="McKane, Jeanne" userId="ccaae3d9-a257-43fb-bdc8-036ccece4828" providerId="ADAL" clId="{6D546265-723A-433C-A4BC-453C032252A9}" dt="2025-09-18T18:50:40.854" v="678" actId="962"/>
          <ac:spMkLst>
            <pc:docMk/>
            <pc:sldMk cId="925506241" sldId="322"/>
            <ac:spMk id="5" creationId="{6B8BFAA6-228A-2DC6-61FB-12C62F6BEB37}"/>
          </ac:spMkLst>
        </pc:sp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6D546265-723A-433C-A4BC-453C032252A9}" dt="2025-08-29T15:00:20.373" v="22" actId="313"/>
              <pc2:cmMkLst xmlns:pc2="http://schemas.microsoft.com/office/powerpoint/2019/9/main/command">
                <pc:docMk/>
                <pc:sldMk cId="925506241" sldId="322"/>
                <pc2:cmMk id="{1F34EF3C-3CFF-4DAC-8740-8EA5E774F172}"/>
              </pc2:cmMkLst>
            </pc226:cmChg>
          </p:ext>
        </pc:extLst>
      </pc:sldChg>
      <pc:sldChg chg="del">
        <pc:chgData name="McKane, Jeanne" userId="ccaae3d9-a257-43fb-bdc8-036ccece4828" providerId="ADAL" clId="{6D546265-723A-433C-A4BC-453C032252A9}" dt="2025-08-29T15:44:46.145" v="295" actId="47"/>
        <pc:sldMkLst>
          <pc:docMk/>
          <pc:sldMk cId="3973976761" sldId="338"/>
        </pc:sldMkLst>
      </pc:sldChg>
      <pc:sldChg chg="del">
        <pc:chgData name="McKane, Jeanne" userId="ccaae3d9-a257-43fb-bdc8-036ccece4828" providerId="ADAL" clId="{6D546265-723A-433C-A4BC-453C032252A9}" dt="2025-08-29T15:44:47.969" v="296" actId="47"/>
        <pc:sldMkLst>
          <pc:docMk/>
          <pc:sldMk cId="4225615829" sldId="345"/>
        </pc:sldMkLst>
      </pc:sldChg>
      <pc:sldChg chg="del">
        <pc:chgData name="McKane, Jeanne" userId="ccaae3d9-a257-43fb-bdc8-036ccece4828" providerId="ADAL" clId="{6D546265-723A-433C-A4BC-453C032252A9}" dt="2025-08-29T15:44:51" v="299" actId="47"/>
        <pc:sldMkLst>
          <pc:docMk/>
          <pc:sldMk cId="2709343954" sldId="349"/>
        </pc:sldMkLst>
      </pc:sldChg>
      <pc:sldChg chg="del">
        <pc:chgData name="McKane, Jeanne" userId="ccaae3d9-a257-43fb-bdc8-036ccece4828" providerId="ADAL" clId="{6D546265-723A-433C-A4BC-453C032252A9}" dt="2025-08-29T15:44:50.362" v="298" actId="47"/>
        <pc:sldMkLst>
          <pc:docMk/>
          <pc:sldMk cId="3845040845" sldId="350"/>
        </pc:sldMkLst>
      </pc:sldChg>
      <pc:sldChg chg="del">
        <pc:chgData name="McKane, Jeanne" userId="ccaae3d9-a257-43fb-bdc8-036ccece4828" providerId="ADAL" clId="{6D546265-723A-433C-A4BC-453C032252A9}" dt="2025-08-29T15:44:48.784" v="297" actId="47"/>
        <pc:sldMkLst>
          <pc:docMk/>
          <pc:sldMk cId="3051737442" sldId="351"/>
        </pc:sldMkLst>
      </pc:sldChg>
      <pc:sldChg chg="del">
        <pc:chgData name="McKane, Jeanne" userId="ccaae3d9-a257-43fb-bdc8-036ccece4828" providerId="ADAL" clId="{6D546265-723A-433C-A4BC-453C032252A9}" dt="2025-08-29T15:44:52.487" v="300" actId="47"/>
        <pc:sldMkLst>
          <pc:docMk/>
          <pc:sldMk cId="3861778079" sldId="352"/>
        </pc:sldMkLst>
      </pc:sldChg>
      <pc:sldChg chg="modSp mod">
        <pc:chgData name="McKane, Jeanne" userId="ccaae3d9-a257-43fb-bdc8-036ccece4828" providerId="ADAL" clId="{6D546265-723A-433C-A4BC-453C032252A9}" dt="2025-08-29T17:17:51.349" v="373" actId="13926"/>
        <pc:sldMkLst>
          <pc:docMk/>
          <pc:sldMk cId="969934670" sldId="356"/>
        </pc:sldMkLst>
        <pc:spChg chg="mod">
          <ac:chgData name="McKane, Jeanne" userId="ccaae3d9-a257-43fb-bdc8-036ccece4828" providerId="ADAL" clId="{6D546265-723A-433C-A4BC-453C032252A9}" dt="2025-08-29T17:17:51.349" v="373" actId="13926"/>
          <ac:spMkLst>
            <pc:docMk/>
            <pc:sldMk cId="969934670" sldId="356"/>
            <ac:spMk id="4" creationId="{34B929EA-085D-03CC-8ABC-3FFBF3231F85}"/>
          </ac:spMkLst>
        </pc:spChg>
        <pc:spChg chg="mod">
          <ac:chgData name="McKane, Jeanne" userId="ccaae3d9-a257-43fb-bdc8-036ccece4828" providerId="ADAL" clId="{6D546265-723A-433C-A4BC-453C032252A9}" dt="2025-08-29T15:28:19.795" v="211" actId="13926"/>
          <ac:spMkLst>
            <pc:docMk/>
            <pc:sldMk cId="969934670" sldId="356"/>
            <ac:spMk id="27" creationId="{6D7733A8-17FB-66BD-9A1B-C0C33D2F92B0}"/>
          </ac:spMkLst>
        </pc:spChg>
      </pc:sldChg>
      <pc:sldChg chg="modSp mod">
        <pc:chgData name="McKane, Jeanne" userId="ccaae3d9-a257-43fb-bdc8-036ccece4828" providerId="ADAL" clId="{6D546265-723A-433C-A4BC-453C032252A9}" dt="2025-08-29T15:29:01.017" v="216" actId="13926"/>
        <pc:sldMkLst>
          <pc:docMk/>
          <pc:sldMk cId="663100937" sldId="357"/>
        </pc:sldMkLst>
        <pc:spChg chg="mod">
          <ac:chgData name="McKane, Jeanne" userId="ccaae3d9-a257-43fb-bdc8-036ccece4828" providerId="ADAL" clId="{6D546265-723A-433C-A4BC-453C032252A9}" dt="2025-08-29T15:29:01.017" v="216" actId="13926"/>
          <ac:spMkLst>
            <pc:docMk/>
            <pc:sldMk cId="663100937" sldId="357"/>
            <ac:spMk id="4" creationId="{34B929EA-085D-03CC-8ABC-3FFBF3231F85}"/>
          </ac:spMkLst>
        </pc:spChg>
        <pc:spChg chg="mod">
          <ac:chgData name="McKane, Jeanne" userId="ccaae3d9-a257-43fb-bdc8-036ccece4828" providerId="ADAL" clId="{6D546265-723A-433C-A4BC-453C032252A9}" dt="2025-08-29T15:28:58.249" v="215" actId="13926"/>
          <ac:spMkLst>
            <pc:docMk/>
            <pc:sldMk cId="663100937" sldId="357"/>
            <ac:spMk id="27" creationId="{6D7733A8-17FB-66BD-9A1B-C0C33D2F92B0}"/>
          </ac:spMkLst>
        </pc:spChg>
      </pc:sldChg>
      <pc:sldChg chg="modSp mod">
        <pc:chgData name="McKane, Jeanne" userId="ccaae3d9-a257-43fb-bdc8-036ccece4828" providerId="ADAL" clId="{6D546265-723A-433C-A4BC-453C032252A9}" dt="2025-08-29T15:29:10.675" v="218" actId="13926"/>
        <pc:sldMkLst>
          <pc:docMk/>
          <pc:sldMk cId="909644597" sldId="358"/>
        </pc:sldMkLst>
        <pc:spChg chg="mod">
          <ac:chgData name="McKane, Jeanne" userId="ccaae3d9-a257-43fb-bdc8-036ccece4828" providerId="ADAL" clId="{6D546265-723A-433C-A4BC-453C032252A9}" dt="2025-08-29T15:29:06.891" v="217" actId="13926"/>
          <ac:spMkLst>
            <pc:docMk/>
            <pc:sldMk cId="909644597" sldId="358"/>
            <ac:spMk id="2" creationId="{30FE1012-5468-212D-6775-E22ED9836EF7}"/>
          </ac:spMkLst>
        </pc:spChg>
        <pc:spChg chg="mod">
          <ac:chgData name="McKane, Jeanne" userId="ccaae3d9-a257-43fb-bdc8-036ccece4828" providerId="ADAL" clId="{6D546265-723A-433C-A4BC-453C032252A9}" dt="2025-08-29T15:29:10.675" v="218" actId="13926"/>
          <ac:spMkLst>
            <pc:docMk/>
            <pc:sldMk cId="909644597" sldId="358"/>
            <ac:spMk id="4" creationId="{33826EDA-4279-E2AD-8377-A5DE266220FC}"/>
          </ac:spMkLst>
        </pc:spChg>
      </pc:sldChg>
      <pc:sldChg chg="addSp modSp mod">
        <pc:chgData name="McKane, Jeanne" userId="ccaae3d9-a257-43fb-bdc8-036ccece4828" providerId="ADAL" clId="{6D546265-723A-433C-A4BC-453C032252A9}" dt="2025-09-22T15:00:58.828" v="698" actId="13244"/>
        <pc:sldMkLst>
          <pc:docMk/>
          <pc:sldMk cId="482592697" sldId="359"/>
        </pc:sldMkLst>
        <pc:spChg chg="mod">
          <ac:chgData name="McKane, Jeanne" userId="ccaae3d9-a257-43fb-bdc8-036ccece4828" providerId="ADAL" clId="{6D546265-723A-433C-A4BC-453C032252A9}" dt="2025-08-29T15:29:15.523" v="219" actId="13926"/>
          <ac:spMkLst>
            <pc:docMk/>
            <pc:sldMk cId="482592697" sldId="359"/>
            <ac:spMk id="2" creationId="{3B2CDD41-2B2B-8A1E-B73A-6B64A506068E}"/>
          </ac:spMkLst>
        </pc:spChg>
        <pc:spChg chg="mod">
          <ac:chgData name="McKane, Jeanne" userId="ccaae3d9-a257-43fb-bdc8-036ccece4828" providerId="ADAL" clId="{6D546265-723A-433C-A4BC-453C032252A9}" dt="2025-08-29T15:29:30.025" v="221" actId="13926"/>
          <ac:spMkLst>
            <pc:docMk/>
            <pc:sldMk cId="482592697" sldId="359"/>
            <ac:spMk id="3" creationId="{813DC22C-CA7E-D280-9613-B31927BE2821}"/>
          </ac:spMkLst>
        </pc:spChg>
        <pc:spChg chg="mod ord">
          <ac:chgData name="McKane, Jeanne" userId="ccaae3d9-a257-43fb-bdc8-036ccece4828" providerId="ADAL" clId="{6D546265-723A-433C-A4BC-453C032252A9}" dt="2025-09-22T15:00:32.015" v="692" actId="13244"/>
          <ac:spMkLst>
            <pc:docMk/>
            <pc:sldMk cId="482592697" sldId="359"/>
            <ac:spMk id="5" creationId="{51942B0D-B547-AF32-57F8-D420ED71654D}"/>
          </ac:spMkLst>
        </pc:spChg>
        <pc:spChg chg="mod ord">
          <ac:chgData name="McKane, Jeanne" userId="ccaae3d9-a257-43fb-bdc8-036ccece4828" providerId="ADAL" clId="{6D546265-723A-433C-A4BC-453C032252A9}" dt="2025-09-22T15:00:36.915" v="693" actId="13244"/>
          <ac:spMkLst>
            <pc:docMk/>
            <pc:sldMk cId="482592697" sldId="359"/>
            <ac:spMk id="6" creationId="{55101920-8D9F-8ECA-15CA-75C6A47AD034}"/>
          </ac:spMkLst>
        </pc:spChg>
        <pc:spChg chg="mod ord">
          <ac:chgData name="McKane, Jeanne" userId="ccaae3d9-a257-43fb-bdc8-036ccece4828" providerId="ADAL" clId="{6D546265-723A-433C-A4BC-453C032252A9}" dt="2025-09-22T15:00:41.143" v="694" actId="13244"/>
          <ac:spMkLst>
            <pc:docMk/>
            <pc:sldMk cId="482592697" sldId="359"/>
            <ac:spMk id="7" creationId="{F78A8C55-0FAA-AC09-AE6C-D0AA969EA9FB}"/>
          </ac:spMkLst>
        </pc:spChg>
        <pc:spChg chg="mod ord">
          <ac:chgData name="McKane, Jeanne" userId="ccaae3d9-a257-43fb-bdc8-036ccece4828" providerId="ADAL" clId="{6D546265-723A-433C-A4BC-453C032252A9}" dt="2025-09-22T15:00:58.828" v="698" actId="13244"/>
          <ac:spMkLst>
            <pc:docMk/>
            <pc:sldMk cId="482592697" sldId="359"/>
            <ac:spMk id="9" creationId="{F26C9640-EA3A-E14C-7E08-C84D4F09D62D}"/>
          </ac:spMkLst>
        </pc:spChg>
        <pc:spChg chg="mod ord">
          <ac:chgData name="McKane, Jeanne" userId="ccaae3d9-a257-43fb-bdc8-036ccece4828" providerId="ADAL" clId="{6D546265-723A-433C-A4BC-453C032252A9}" dt="2025-09-22T15:00:51.313" v="696" actId="13244"/>
          <ac:spMkLst>
            <pc:docMk/>
            <pc:sldMk cId="482592697" sldId="359"/>
            <ac:spMk id="11" creationId="{63410C60-AB62-8392-43D5-EFC7B6490CDD}"/>
          </ac:spMkLst>
        </pc:spChg>
        <pc:spChg chg="mod">
          <ac:chgData name="McKane, Jeanne" userId="ccaae3d9-a257-43fb-bdc8-036ccece4828" providerId="ADAL" clId="{6D546265-723A-433C-A4BC-453C032252A9}" dt="2025-09-18T18:42:49.050" v="673" actId="1036"/>
          <ac:spMkLst>
            <pc:docMk/>
            <pc:sldMk cId="482592697" sldId="359"/>
            <ac:spMk id="12" creationId="{F771BB59-2D5C-1C8B-C06B-135DBA926C5F}"/>
          </ac:spMkLst>
        </pc:spChg>
        <pc:spChg chg="mod ord">
          <ac:chgData name="McKane, Jeanne" userId="ccaae3d9-a257-43fb-bdc8-036ccece4828" providerId="ADAL" clId="{6D546265-723A-433C-A4BC-453C032252A9}" dt="2025-09-22T15:00:46.733" v="695" actId="13244"/>
          <ac:spMkLst>
            <pc:docMk/>
            <pc:sldMk cId="482592697" sldId="359"/>
            <ac:spMk id="15" creationId="{91712260-D8C0-4C97-63E8-D53D777217EE}"/>
          </ac:spMkLst>
        </pc:spChg>
        <pc:picChg chg="add mod ord">
          <ac:chgData name="McKane, Jeanne" userId="ccaae3d9-a257-43fb-bdc8-036ccece4828" providerId="ADAL" clId="{6D546265-723A-433C-A4BC-453C032252A9}" dt="2025-09-22T15:00:55.869" v="697" actId="13244"/>
          <ac:picMkLst>
            <pc:docMk/>
            <pc:sldMk cId="482592697" sldId="359"/>
            <ac:picMk id="4" creationId="{09FDE282-F84A-7300-AD87-5710899B9AB4}"/>
          </ac:picMkLst>
        </pc:picChg>
        <pc:picChg chg="mod">
          <ac:chgData name="McKane, Jeanne" userId="ccaae3d9-a257-43fb-bdc8-036ccece4828" providerId="ADAL" clId="{6D546265-723A-433C-A4BC-453C032252A9}" dt="2025-09-18T18:42:49.050" v="673" actId="1036"/>
          <ac:picMkLst>
            <pc:docMk/>
            <pc:sldMk cId="482592697" sldId="359"/>
            <ac:picMk id="8" creationId="{62BAC47B-321B-FB6B-35E8-5713DE0FE6B0}"/>
          </ac:picMkLst>
        </pc:picChg>
        <pc:picChg chg="add mod ord">
          <ac:chgData name="McKane, Jeanne" userId="ccaae3d9-a257-43fb-bdc8-036ccece4828" providerId="ADAL" clId="{6D546265-723A-433C-A4BC-453C032252A9}" dt="2025-09-18T18:51:36.416" v="681" actId="13244"/>
          <ac:picMkLst>
            <pc:docMk/>
            <pc:sldMk cId="482592697" sldId="359"/>
            <ac:picMk id="14" creationId="{726731E8-2AB7-32FE-74E2-8C9D8EFE785C}"/>
          </ac:picMkLst>
        </pc:picChg>
        <pc:picChg chg="ord">
          <ac:chgData name="McKane, Jeanne" userId="ccaae3d9-a257-43fb-bdc8-036ccece4828" providerId="ADAL" clId="{6D546265-723A-433C-A4BC-453C032252A9}" dt="2025-09-18T18:51:45.152" v="682" actId="13244"/>
          <ac:picMkLst>
            <pc:docMk/>
            <pc:sldMk cId="482592697" sldId="359"/>
            <ac:picMk id="16" creationId="{9A9DF416-F760-550E-5CB1-3FDE0354248C}"/>
          </ac:picMkLst>
        </pc:picChg>
        <pc:picChg chg="add mod ord">
          <ac:chgData name="McKane, Jeanne" userId="ccaae3d9-a257-43fb-bdc8-036ccece4828" providerId="ADAL" clId="{6D546265-723A-433C-A4BC-453C032252A9}" dt="2025-09-18T18:51:26.102" v="680" actId="13244"/>
          <ac:picMkLst>
            <pc:docMk/>
            <pc:sldMk cId="482592697" sldId="359"/>
            <ac:picMk id="17" creationId="{BC170B07-F014-B722-31BB-68A73F503960}"/>
          </ac:picMkLst>
        </pc:picChg>
        <pc:picChg chg="add mod ord">
          <ac:chgData name="McKane, Jeanne" userId="ccaae3d9-a257-43fb-bdc8-036ccece4828" providerId="ADAL" clId="{6D546265-723A-433C-A4BC-453C032252A9}" dt="2025-09-18T18:51:53.838" v="683" actId="13244"/>
          <ac:picMkLst>
            <pc:docMk/>
            <pc:sldMk cId="482592697" sldId="359"/>
            <ac:picMk id="19" creationId="{AC0A1855-EFA1-7E12-2326-14E5A43B0AF0}"/>
          </ac:picMkLst>
        </pc:picChg>
      </pc:sldChg>
      <pc:sldChg chg="addSp modSp mod">
        <pc:chgData name="McKane, Jeanne" userId="ccaae3d9-a257-43fb-bdc8-036ccece4828" providerId="ADAL" clId="{6D546265-723A-433C-A4BC-453C032252A9}" dt="2025-09-18T18:52:50.136" v="687" actId="13244"/>
        <pc:sldMkLst>
          <pc:docMk/>
          <pc:sldMk cId="2872917886" sldId="360"/>
        </pc:sldMkLst>
        <pc:picChg chg="add mod ord">
          <ac:chgData name="McKane, Jeanne" userId="ccaae3d9-a257-43fb-bdc8-036ccece4828" providerId="ADAL" clId="{6D546265-723A-433C-A4BC-453C032252A9}" dt="2025-09-18T18:52:36.045" v="685" actId="13244"/>
          <ac:picMkLst>
            <pc:docMk/>
            <pc:sldMk cId="2872917886" sldId="360"/>
            <ac:picMk id="4" creationId="{A10A360B-44A6-D449-FBC8-BB0D1D26D400}"/>
          </ac:picMkLst>
        </pc:picChg>
        <pc:picChg chg="add mod ord">
          <ac:chgData name="McKane, Jeanne" userId="ccaae3d9-a257-43fb-bdc8-036ccece4828" providerId="ADAL" clId="{6D546265-723A-433C-A4BC-453C032252A9}" dt="2025-09-18T18:52:50.136" v="687" actId="13244"/>
          <ac:picMkLst>
            <pc:docMk/>
            <pc:sldMk cId="2872917886" sldId="360"/>
            <ac:picMk id="6" creationId="{AE322BDF-43F3-03FD-0D91-8BE2C3E79605}"/>
          </ac:picMkLst>
        </pc:picChg>
        <pc:picChg chg="add mod">
          <ac:chgData name="McKane, Jeanne" userId="ccaae3d9-a257-43fb-bdc8-036ccece4828" providerId="ADAL" clId="{6D546265-723A-433C-A4BC-453C032252A9}" dt="2025-09-18T17:28:36.096" v="424" actId="962"/>
          <ac:picMkLst>
            <pc:docMk/>
            <pc:sldMk cId="2872917886" sldId="360"/>
            <ac:picMk id="8" creationId="{6854CEB6-3AAB-0002-97E2-16B7351F9EAC}"/>
          </ac:picMkLst>
        </pc:picChg>
        <pc:picChg chg="add mod ord">
          <ac:chgData name="McKane, Jeanne" userId="ccaae3d9-a257-43fb-bdc8-036ccece4828" providerId="ADAL" clId="{6D546265-723A-433C-A4BC-453C032252A9}" dt="2025-09-18T18:52:45.017" v="686" actId="13244"/>
          <ac:picMkLst>
            <pc:docMk/>
            <pc:sldMk cId="2872917886" sldId="360"/>
            <ac:picMk id="10" creationId="{9D2E8A0D-02CD-2A2E-3C40-58F15EA0E96F}"/>
          </ac:picMkLst>
        </pc:picChg>
      </pc:sldChg>
      <pc:sldChg chg="addSp delSp modSp mod">
        <pc:chgData name="McKane, Jeanne" userId="ccaae3d9-a257-43fb-bdc8-036ccece4828" providerId="ADAL" clId="{6D546265-723A-433C-A4BC-453C032252A9}" dt="2025-08-29T15:36:47.552" v="262" actId="1076"/>
        <pc:sldMkLst>
          <pc:docMk/>
          <pc:sldMk cId="3239380564" sldId="361"/>
        </pc:sldMkLst>
        <pc:picChg chg="add mod">
          <ac:chgData name="McKane, Jeanne" userId="ccaae3d9-a257-43fb-bdc8-036ccece4828" providerId="ADAL" clId="{6D546265-723A-433C-A4BC-453C032252A9}" dt="2025-08-29T15:36:47.552" v="262" actId="1076"/>
          <ac:picMkLst>
            <pc:docMk/>
            <pc:sldMk cId="3239380564" sldId="361"/>
            <ac:picMk id="2" creationId="{9BE55F2F-C1D7-99E6-B500-CD6099DD8B59}"/>
          </ac:picMkLst>
        </pc:picChg>
      </pc:sldChg>
      <pc:sldChg chg="addSp delSp modSp mod">
        <pc:chgData name="McKane, Jeanne" userId="ccaae3d9-a257-43fb-bdc8-036ccece4828" providerId="ADAL" clId="{6D546265-723A-433C-A4BC-453C032252A9}" dt="2025-08-29T15:41:45.184" v="273" actId="14100"/>
        <pc:sldMkLst>
          <pc:docMk/>
          <pc:sldMk cId="2687523301" sldId="366"/>
        </pc:sldMkLst>
        <pc:picChg chg="add mod">
          <ac:chgData name="McKane, Jeanne" userId="ccaae3d9-a257-43fb-bdc8-036ccece4828" providerId="ADAL" clId="{6D546265-723A-433C-A4BC-453C032252A9}" dt="2025-08-29T15:41:45.184" v="273" actId="14100"/>
          <ac:picMkLst>
            <pc:docMk/>
            <pc:sldMk cId="2687523301" sldId="366"/>
            <ac:picMk id="2" creationId="{61387745-42A7-83EF-BC4D-5A307DDF8A5A}"/>
          </ac:picMkLst>
        </pc:picChg>
      </pc:sldChg>
      <pc:sldChg chg="addSp delSp modSp mod">
        <pc:chgData name="McKane, Jeanne" userId="ccaae3d9-a257-43fb-bdc8-036ccece4828" providerId="ADAL" clId="{6D546265-723A-433C-A4BC-453C032252A9}" dt="2025-08-29T15:37:26.795" v="263" actId="478"/>
        <pc:sldMkLst>
          <pc:docMk/>
          <pc:sldMk cId="4193221867" sldId="367"/>
        </pc:sldMkLst>
      </pc:sldChg>
      <pc:sldChg chg="del">
        <pc:chgData name="McKane, Jeanne" userId="ccaae3d9-a257-43fb-bdc8-036ccece4828" providerId="ADAL" clId="{6D546265-723A-433C-A4BC-453C032252A9}" dt="2025-08-29T15:44:43.404" v="293" actId="47"/>
        <pc:sldMkLst>
          <pc:docMk/>
          <pc:sldMk cId="387574291" sldId="370"/>
        </pc:sldMkLst>
      </pc:sldChg>
      <pc:sldChg chg="del">
        <pc:chgData name="McKane, Jeanne" userId="ccaae3d9-a257-43fb-bdc8-036ccece4828" providerId="ADAL" clId="{6D546265-723A-433C-A4BC-453C032252A9}" dt="2025-08-29T15:44:45.232" v="294" actId="47"/>
        <pc:sldMkLst>
          <pc:docMk/>
          <pc:sldMk cId="3527226458" sldId="371"/>
        </pc:sldMkLst>
      </pc:sldChg>
      <pc:sldChg chg="addSp delSp modSp add del mod">
        <pc:chgData name="McKane, Jeanne" userId="ccaae3d9-a257-43fb-bdc8-036ccece4828" providerId="ADAL" clId="{6D546265-723A-433C-A4BC-453C032252A9}" dt="2025-09-22T20:08:01.073" v="714" actId="20577"/>
        <pc:sldMkLst>
          <pc:docMk/>
          <pc:sldMk cId="863682701" sldId="379"/>
        </pc:sldMkLst>
        <pc:spChg chg="mod">
          <ac:chgData name="McKane, Jeanne" userId="ccaae3d9-a257-43fb-bdc8-036ccece4828" providerId="ADAL" clId="{6D546265-723A-433C-A4BC-453C032252A9}" dt="2025-09-22T20:08:01.073" v="714" actId="20577"/>
          <ac:spMkLst>
            <pc:docMk/>
            <pc:sldMk cId="863682701" sldId="379"/>
            <ac:spMk id="2" creationId="{0468DB77-C676-7FBA-3B8B-6C4823E5C301}"/>
          </ac:spMkLst>
        </pc:spChg>
        <pc:spChg chg="add mod">
          <ac:chgData name="McKane, Jeanne" userId="ccaae3d9-a257-43fb-bdc8-036ccece4828" providerId="ADAL" clId="{6D546265-723A-433C-A4BC-453C032252A9}" dt="2025-09-18T18:37:51.139" v="658"/>
          <ac:spMkLst>
            <pc:docMk/>
            <pc:sldMk cId="863682701" sldId="379"/>
            <ac:spMk id="3" creationId="{79080BB3-C923-A3D0-A4FE-544663B38E27}"/>
          </ac:spMkLst>
        </pc:spChg>
        <pc:spChg chg="mod ord">
          <ac:chgData name="McKane, Jeanne" userId="ccaae3d9-a257-43fb-bdc8-036ccece4828" providerId="ADAL" clId="{6D546265-723A-433C-A4BC-453C032252A9}" dt="2025-09-18T18:53:04.222" v="688" actId="13244"/>
          <ac:spMkLst>
            <pc:docMk/>
            <pc:sldMk cId="863682701" sldId="379"/>
            <ac:spMk id="6" creationId="{54CC7DD5-644A-FE0D-D71A-2611E5D0BACB}"/>
          </ac:spMkLst>
        </pc:spChg>
      </pc:sldChg>
      <pc:sldChg chg="modSp mod">
        <pc:chgData name="McKane, Jeanne" userId="ccaae3d9-a257-43fb-bdc8-036ccece4828" providerId="ADAL" clId="{6D546265-723A-433C-A4BC-453C032252A9}" dt="2025-08-29T15:43:10.733" v="290" actId="14100"/>
        <pc:sldMkLst>
          <pc:docMk/>
          <pc:sldMk cId="345027054" sldId="382"/>
        </pc:sldMkLst>
        <pc:spChg chg="mod">
          <ac:chgData name="McKane, Jeanne" userId="ccaae3d9-a257-43fb-bdc8-036ccece4828" providerId="ADAL" clId="{6D546265-723A-433C-A4BC-453C032252A9}" dt="2025-08-29T15:43:10.733" v="290" actId="14100"/>
          <ac:spMkLst>
            <pc:docMk/>
            <pc:sldMk cId="345027054" sldId="382"/>
            <ac:spMk id="3" creationId="{557DC097-EEFC-ED47-45E0-3BCB04809765}"/>
          </ac:spMkLst>
        </pc:spChg>
      </pc:sldChg>
      <pc:sldChg chg="del">
        <pc:chgData name="McKane, Jeanne" userId="ccaae3d9-a257-43fb-bdc8-036ccece4828" providerId="ADAL" clId="{6D546265-723A-433C-A4BC-453C032252A9}" dt="2025-08-29T15:44:40.781" v="292" actId="47"/>
        <pc:sldMkLst>
          <pc:docMk/>
          <pc:sldMk cId="3077745340" sldId="383"/>
        </pc:sldMkLst>
      </pc:sldChg>
      <pc:sldChg chg="modSp mod modNotesTx">
        <pc:chgData name="McKane, Jeanne" userId="ccaae3d9-a257-43fb-bdc8-036ccece4828" providerId="ADAL" clId="{6D546265-723A-433C-A4BC-453C032252A9}" dt="2025-09-18T18:48:37.574" v="675" actId="12"/>
        <pc:sldMkLst>
          <pc:docMk/>
          <pc:sldMk cId="3909832607" sldId="384"/>
        </pc:sldMkLst>
        <pc:spChg chg="mod">
          <ac:chgData name="McKane, Jeanne" userId="ccaae3d9-a257-43fb-bdc8-036ccece4828" providerId="ADAL" clId="{6D546265-723A-433C-A4BC-453C032252A9}" dt="2025-09-18T18:14:53.482" v="569" actId="20577"/>
          <ac:spMkLst>
            <pc:docMk/>
            <pc:sldMk cId="3909832607" sldId="384"/>
            <ac:spMk id="4" creationId="{34B929EA-085D-03CC-8ABC-3FFBF3231F85}"/>
          </ac:spMkLst>
        </pc:spChg>
      </pc:sldChg>
      <pc:sldChg chg="modSp mod">
        <pc:chgData name="McKane, Jeanne" userId="ccaae3d9-a257-43fb-bdc8-036ccece4828" providerId="ADAL" clId="{6D546265-723A-433C-A4BC-453C032252A9}" dt="2025-09-18T18:17:42.980" v="582" actId="13926"/>
        <pc:sldMkLst>
          <pc:docMk/>
          <pc:sldMk cId="936660227" sldId="385"/>
        </pc:sldMkLst>
        <pc:spChg chg="mod">
          <ac:chgData name="McKane, Jeanne" userId="ccaae3d9-a257-43fb-bdc8-036ccece4828" providerId="ADAL" clId="{6D546265-723A-433C-A4BC-453C032252A9}" dt="2025-09-18T18:17:42.980" v="582" actId="13926"/>
          <ac:spMkLst>
            <pc:docMk/>
            <pc:sldMk cId="936660227" sldId="385"/>
            <ac:spMk id="4" creationId="{34B929EA-085D-03CC-8ABC-3FFBF3231F85}"/>
          </ac:spMkLst>
        </pc:spChg>
      </pc:sldChg>
      <pc:sldChg chg="del">
        <pc:chgData name="McKane, Jeanne" userId="ccaae3d9-a257-43fb-bdc8-036ccece4828" providerId="ADAL" clId="{6D546265-723A-433C-A4BC-453C032252A9}" dt="2025-08-29T15:51:25.831" v="316" actId="47"/>
        <pc:sldMkLst>
          <pc:docMk/>
          <pc:sldMk cId="830031710" sldId="386"/>
        </pc:sldMkLst>
      </pc:sldChg>
      <pc:sldChg chg="modNotesTx">
        <pc:chgData name="McKane, Jeanne" userId="ccaae3d9-a257-43fb-bdc8-036ccece4828" providerId="ADAL" clId="{6D546265-723A-433C-A4BC-453C032252A9}" dt="2025-08-29T15:53:39.626" v="352" actId="313"/>
        <pc:sldMkLst>
          <pc:docMk/>
          <pc:sldMk cId="988386414" sldId="387"/>
        </pc:sldMkLst>
      </pc:sldChg>
      <pc:sldChg chg="modSp mod">
        <pc:chgData name="McKane, Jeanne" userId="ccaae3d9-a257-43fb-bdc8-036ccece4828" providerId="ADAL" clId="{6D546265-723A-433C-A4BC-453C032252A9}" dt="2025-09-18T18:12:40.454" v="557" actId="404"/>
        <pc:sldMkLst>
          <pc:docMk/>
          <pc:sldMk cId="81161874" sldId="390"/>
        </pc:sldMkLst>
        <pc:spChg chg="mod">
          <ac:chgData name="McKane, Jeanne" userId="ccaae3d9-a257-43fb-bdc8-036ccece4828" providerId="ADAL" clId="{6D546265-723A-433C-A4BC-453C032252A9}" dt="2025-09-18T18:12:40.454" v="557" actId="404"/>
          <ac:spMkLst>
            <pc:docMk/>
            <pc:sldMk cId="81161874" sldId="390"/>
            <ac:spMk id="4" creationId="{34B929EA-085D-03CC-8ABC-3FFBF3231F85}"/>
          </ac:spMkLst>
        </pc:spChg>
        <pc:spChg chg="mod">
          <ac:chgData name="McKane, Jeanne" userId="ccaae3d9-a257-43fb-bdc8-036ccece4828" providerId="ADAL" clId="{6D546265-723A-433C-A4BC-453C032252A9}" dt="2025-09-18T18:12:31.194" v="555" actId="13926"/>
          <ac:spMkLst>
            <pc:docMk/>
            <pc:sldMk cId="81161874" sldId="390"/>
            <ac:spMk id="27" creationId="{6D7733A8-17FB-66BD-9A1B-C0C33D2F92B0}"/>
          </ac:spMkLst>
        </pc:spChg>
      </pc:sldChg>
      <pc:sldChg chg="modSp mod">
        <pc:chgData name="McKane, Jeanne" userId="ccaae3d9-a257-43fb-bdc8-036ccece4828" providerId="ADAL" clId="{6D546265-723A-433C-A4BC-453C032252A9}" dt="2025-09-18T18:23:30.573" v="633" actId="13926"/>
        <pc:sldMkLst>
          <pc:docMk/>
          <pc:sldMk cId="2491820790" sldId="391"/>
        </pc:sldMkLst>
        <pc:spChg chg="mod">
          <ac:chgData name="McKane, Jeanne" userId="ccaae3d9-a257-43fb-bdc8-036ccece4828" providerId="ADAL" clId="{6D546265-723A-433C-A4BC-453C032252A9}" dt="2025-09-18T18:23:30.573" v="633" actId="13926"/>
          <ac:spMkLst>
            <pc:docMk/>
            <pc:sldMk cId="2491820790" sldId="391"/>
            <ac:spMk id="4" creationId="{34B929EA-085D-03CC-8ABC-3FFBF3231F85}"/>
          </ac:spMkLst>
        </pc:spChg>
      </pc:sldChg>
      <pc:sldChg chg="modSp mod">
        <pc:chgData name="McKane, Jeanne" userId="ccaae3d9-a257-43fb-bdc8-036ccece4828" providerId="ADAL" clId="{6D546265-723A-433C-A4BC-453C032252A9}" dt="2025-09-18T18:11:50.275" v="553" actId="13926"/>
        <pc:sldMkLst>
          <pc:docMk/>
          <pc:sldMk cId="2832015745" sldId="392"/>
        </pc:sldMkLst>
        <pc:spChg chg="mod">
          <ac:chgData name="McKane, Jeanne" userId="ccaae3d9-a257-43fb-bdc8-036ccece4828" providerId="ADAL" clId="{6D546265-723A-433C-A4BC-453C032252A9}" dt="2025-09-18T18:11:41.859" v="552"/>
          <ac:spMkLst>
            <pc:docMk/>
            <pc:sldMk cId="2832015745" sldId="392"/>
            <ac:spMk id="4" creationId="{34B929EA-085D-03CC-8ABC-3FFBF3231F85}"/>
          </ac:spMkLst>
        </pc:spChg>
        <pc:spChg chg="mod">
          <ac:chgData name="McKane, Jeanne" userId="ccaae3d9-a257-43fb-bdc8-036ccece4828" providerId="ADAL" clId="{6D546265-723A-433C-A4BC-453C032252A9}" dt="2025-09-18T18:11:50.275" v="553" actId="13926"/>
          <ac:spMkLst>
            <pc:docMk/>
            <pc:sldMk cId="2832015745" sldId="392"/>
            <ac:spMk id="27" creationId="{6D7733A8-17FB-66BD-9A1B-C0C33D2F92B0}"/>
          </ac:spMkLst>
        </pc:spChg>
      </pc:sldChg>
      <pc:sldChg chg="addSp delSp modSp mod">
        <pc:chgData name="McKane, Jeanne" userId="ccaae3d9-a257-43fb-bdc8-036ccece4828" providerId="ADAL" clId="{6D546265-723A-433C-A4BC-453C032252A9}" dt="2025-08-29T17:20:58.369" v="381" actId="1076"/>
        <pc:sldMkLst>
          <pc:docMk/>
          <pc:sldMk cId="2895079067" sldId="1596"/>
        </pc:sldMkLst>
        <pc:picChg chg="add mod">
          <ac:chgData name="McKane, Jeanne" userId="ccaae3d9-a257-43fb-bdc8-036ccece4828" providerId="ADAL" clId="{6D546265-723A-433C-A4BC-453C032252A9}" dt="2025-08-29T17:20:58.369" v="381" actId="1076"/>
          <ac:picMkLst>
            <pc:docMk/>
            <pc:sldMk cId="2895079067" sldId="1596"/>
            <ac:picMk id="2" creationId="{9AE9823D-9325-2613-EFFB-CA35A097B0E6}"/>
          </ac:picMkLst>
        </pc:picChg>
      </pc:sldChg>
      <pc:sldChg chg="add del">
        <pc:chgData name="McKane, Jeanne" userId="ccaae3d9-a257-43fb-bdc8-036ccece4828" providerId="ADAL" clId="{6D546265-723A-433C-A4BC-453C032252A9}" dt="2025-09-18T17:38:03.380" v="449" actId="47"/>
        <pc:sldMkLst>
          <pc:docMk/>
          <pc:sldMk cId="4275898048" sldId="2147375302"/>
        </pc:sldMkLst>
      </pc:sldChg>
      <pc:sldChg chg="add del">
        <pc:chgData name="McKane, Jeanne" userId="ccaae3d9-a257-43fb-bdc8-036ccece4828" providerId="ADAL" clId="{6D546265-723A-433C-A4BC-453C032252A9}" dt="2025-09-18T17:41:38.624" v="464" actId="47"/>
        <pc:sldMkLst>
          <pc:docMk/>
          <pc:sldMk cId="3268552853" sldId="2147375366"/>
        </pc:sldMkLst>
      </pc:sldChg>
      <pc:sldChg chg="add del">
        <pc:chgData name="McKane, Jeanne" userId="ccaae3d9-a257-43fb-bdc8-036ccece4828" providerId="ADAL" clId="{6D546265-723A-433C-A4BC-453C032252A9}" dt="2025-09-18T17:40:13.548" v="457" actId="47"/>
        <pc:sldMkLst>
          <pc:docMk/>
          <pc:sldMk cId="80217084" sldId="2147375367"/>
        </pc:sldMkLst>
      </pc:sldChg>
      <pc:sldChg chg="add del">
        <pc:chgData name="McKane, Jeanne" userId="ccaae3d9-a257-43fb-bdc8-036ccece4828" providerId="ADAL" clId="{6D546265-723A-433C-A4BC-453C032252A9}" dt="2025-09-18T17:48:15.283" v="488" actId="47"/>
        <pc:sldMkLst>
          <pc:docMk/>
          <pc:sldMk cId="626853370" sldId="2147476384"/>
        </pc:sldMkLst>
      </pc:sldChg>
      <pc:sldChg chg="modSp add mod">
        <pc:chgData name="McKane, Jeanne" userId="ccaae3d9-a257-43fb-bdc8-036ccece4828" providerId="ADAL" clId="{6D546265-723A-433C-A4BC-453C032252A9}" dt="2025-09-18T18:19:42.395" v="604" actId="13926"/>
        <pc:sldMkLst>
          <pc:docMk/>
          <pc:sldMk cId="2286019724" sldId="2147476386"/>
        </pc:sldMkLst>
        <pc:spChg chg="mod">
          <ac:chgData name="McKane, Jeanne" userId="ccaae3d9-a257-43fb-bdc8-036ccece4828" providerId="ADAL" clId="{6D546265-723A-433C-A4BC-453C032252A9}" dt="2025-09-18T18:19:42.395" v="604" actId="13926"/>
          <ac:spMkLst>
            <pc:docMk/>
            <pc:sldMk cId="2286019724" sldId="2147476386"/>
            <ac:spMk id="4" creationId="{3079359E-980B-5232-792A-26A2CDE66823}"/>
          </ac:spMkLst>
        </pc:spChg>
        <pc:spChg chg="mod">
          <ac:chgData name="McKane, Jeanne" userId="ccaae3d9-a257-43fb-bdc8-036ccece4828" providerId="ADAL" clId="{6D546265-723A-433C-A4BC-453C032252A9}" dt="2025-09-18T18:19:26.992" v="602" actId="13926"/>
          <ac:spMkLst>
            <pc:docMk/>
            <pc:sldMk cId="2286019724" sldId="2147476386"/>
            <ac:spMk id="8" creationId="{E8AE413C-F0D6-0EA1-E947-129FAE2AE64C}"/>
          </ac:spMkLst>
        </pc:spChg>
      </pc:sldChg>
      <pc:sldChg chg="modSp add mod">
        <pc:chgData name="McKane, Jeanne" userId="ccaae3d9-a257-43fb-bdc8-036ccece4828" providerId="ADAL" clId="{6D546265-723A-433C-A4BC-453C032252A9}" dt="2025-09-18T18:20:34.200" v="609" actId="13926"/>
        <pc:sldMkLst>
          <pc:docMk/>
          <pc:sldMk cId="3631985672" sldId="2147476387"/>
        </pc:sldMkLst>
        <pc:spChg chg="mod">
          <ac:chgData name="McKane, Jeanne" userId="ccaae3d9-a257-43fb-bdc8-036ccece4828" providerId="ADAL" clId="{6D546265-723A-433C-A4BC-453C032252A9}" dt="2025-09-18T18:20:34.200" v="609" actId="13926"/>
          <ac:spMkLst>
            <pc:docMk/>
            <pc:sldMk cId="3631985672" sldId="2147476387"/>
            <ac:spMk id="4" creationId="{BC76C291-E077-6869-11B0-8AAD785569A4}"/>
          </ac:spMkLst>
        </pc:spChg>
        <pc:spChg chg="mod">
          <ac:chgData name="McKane, Jeanne" userId="ccaae3d9-a257-43fb-bdc8-036ccece4828" providerId="ADAL" clId="{6D546265-723A-433C-A4BC-453C032252A9}" dt="2025-09-18T18:20:19.401" v="607" actId="13926"/>
          <ac:spMkLst>
            <pc:docMk/>
            <pc:sldMk cId="3631985672" sldId="2147476387"/>
            <ac:spMk id="8" creationId="{3B18CD2F-BBE8-29FE-5EB1-4D57E1580F37}"/>
          </ac:spMkLst>
        </pc:spChg>
      </pc:sldChg>
      <pc:sldChg chg="modSp add mod">
        <pc:chgData name="McKane, Jeanne" userId="ccaae3d9-a257-43fb-bdc8-036ccece4828" providerId="ADAL" clId="{6D546265-723A-433C-A4BC-453C032252A9}" dt="2025-09-18T18:21:12.432" v="613" actId="13926"/>
        <pc:sldMkLst>
          <pc:docMk/>
          <pc:sldMk cId="1882193650" sldId="2147476388"/>
        </pc:sldMkLst>
        <pc:spChg chg="mod">
          <ac:chgData name="McKane, Jeanne" userId="ccaae3d9-a257-43fb-bdc8-036ccece4828" providerId="ADAL" clId="{6D546265-723A-433C-A4BC-453C032252A9}" dt="2025-09-18T18:21:12.432" v="613" actId="13926"/>
          <ac:spMkLst>
            <pc:docMk/>
            <pc:sldMk cId="1882193650" sldId="2147476388"/>
            <ac:spMk id="4" creationId="{9109A4AD-2448-053A-4218-1A547F613BA5}"/>
          </ac:spMkLst>
        </pc:spChg>
        <pc:spChg chg="mod">
          <ac:chgData name="McKane, Jeanne" userId="ccaae3d9-a257-43fb-bdc8-036ccece4828" providerId="ADAL" clId="{6D546265-723A-433C-A4BC-453C032252A9}" dt="2025-09-18T18:20:57.368" v="611" actId="13926"/>
          <ac:spMkLst>
            <pc:docMk/>
            <pc:sldMk cId="1882193650" sldId="2147476388"/>
            <ac:spMk id="8" creationId="{17821D16-F50F-152E-3C07-D5826F54ECC7}"/>
          </ac:spMkLst>
        </pc:spChg>
      </pc:sldChg>
      <pc:sldChg chg="modSp add mod">
        <pc:chgData name="McKane, Jeanne" userId="ccaae3d9-a257-43fb-bdc8-036ccece4828" providerId="ADAL" clId="{6D546265-723A-433C-A4BC-453C032252A9}" dt="2025-09-18T18:21:49.813" v="618" actId="13926"/>
        <pc:sldMkLst>
          <pc:docMk/>
          <pc:sldMk cId="2584500927" sldId="2147476389"/>
        </pc:sldMkLst>
        <pc:spChg chg="mod">
          <ac:chgData name="McKane, Jeanne" userId="ccaae3d9-a257-43fb-bdc8-036ccece4828" providerId="ADAL" clId="{6D546265-723A-433C-A4BC-453C032252A9}" dt="2025-09-18T18:21:49.813" v="618" actId="13926"/>
          <ac:spMkLst>
            <pc:docMk/>
            <pc:sldMk cId="2584500927" sldId="2147476389"/>
            <ac:spMk id="4" creationId="{5B9E2519-F72D-03E0-5EAB-9E78DC4B7D0C}"/>
          </ac:spMkLst>
        </pc:spChg>
        <pc:spChg chg="mod">
          <ac:chgData name="McKane, Jeanne" userId="ccaae3d9-a257-43fb-bdc8-036ccece4828" providerId="ADAL" clId="{6D546265-723A-433C-A4BC-453C032252A9}" dt="2025-09-18T18:21:37.159" v="616" actId="13926"/>
          <ac:spMkLst>
            <pc:docMk/>
            <pc:sldMk cId="2584500927" sldId="2147476389"/>
            <ac:spMk id="8" creationId="{6AAEEA6C-F97B-2A2F-50AC-9B16DA3AAD11}"/>
          </ac:spMkLst>
        </pc:spChg>
      </pc:sldChg>
      <pc:sldChg chg="modSp add mod">
        <pc:chgData name="McKane, Jeanne" userId="ccaae3d9-a257-43fb-bdc8-036ccece4828" providerId="ADAL" clId="{6D546265-723A-433C-A4BC-453C032252A9}" dt="2025-09-18T18:22:23.314" v="622" actId="13926"/>
        <pc:sldMkLst>
          <pc:docMk/>
          <pc:sldMk cId="3633965441" sldId="2147476390"/>
        </pc:sldMkLst>
        <pc:spChg chg="mod">
          <ac:chgData name="McKane, Jeanne" userId="ccaae3d9-a257-43fb-bdc8-036ccece4828" providerId="ADAL" clId="{6D546265-723A-433C-A4BC-453C032252A9}" dt="2025-09-18T18:22:23.314" v="622" actId="13926"/>
          <ac:spMkLst>
            <pc:docMk/>
            <pc:sldMk cId="3633965441" sldId="2147476390"/>
            <ac:spMk id="4" creationId="{90CCDD95-B1ED-DFA5-CE0B-5D4C1997ABE2}"/>
          </ac:spMkLst>
        </pc:spChg>
        <pc:spChg chg="mod">
          <ac:chgData name="McKane, Jeanne" userId="ccaae3d9-a257-43fb-bdc8-036ccece4828" providerId="ADAL" clId="{6D546265-723A-433C-A4BC-453C032252A9}" dt="2025-09-18T18:22:10.709" v="620" actId="13926"/>
          <ac:spMkLst>
            <pc:docMk/>
            <pc:sldMk cId="3633965441" sldId="2147476390"/>
            <ac:spMk id="8" creationId="{F229DE40-99C0-6EF4-7ECA-0AF183DA679A}"/>
          </ac:spMkLst>
        </pc:spChg>
      </pc:sldChg>
      <pc:sldChg chg="addSp delSp modSp add del mod">
        <pc:chgData name="McKane, Jeanne" userId="ccaae3d9-a257-43fb-bdc8-036ccece4828" providerId="ADAL" clId="{6D546265-723A-433C-A4BC-453C032252A9}" dt="2025-09-18T18:07:42.319" v="548" actId="47"/>
        <pc:sldMkLst>
          <pc:docMk/>
          <pc:sldMk cId="1988774612" sldId="2147476394"/>
        </pc:sldMkLst>
      </pc:sldChg>
      <pc:sldChg chg="add del">
        <pc:chgData name="McKane, Jeanne" userId="ccaae3d9-a257-43fb-bdc8-036ccece4828" providerId="ADAL" clId="{6D546265-723A-433C-A4BC-453C032252A9}" dt="2025-09-18T18:02:08.245" v="512" actId="47"/>
        <pc:sldMkLst>
          <pc:docMk/>
          <pc:sldMk cId="859229361" sldId="2147476395"/>
        </pc:sldMkLst>
      </pc:sldChg>
      <pc:sldChg chg="modSp add del mod">
        <pc:chgData name="McKane, Jeanne" userId="ccaae3d9-a257-43fb-bdc8-036ccece4828" providerId="ADAL" clId="{6D546265-723A-433C-A4BC-453C032252A9}" dt="2025-09-18T18:03:41.457" v="519" actId="47"/>
        <pc:sldMkLst>
          <pc:docMk/>
          <pc:sldMk cId="572948438" sldId="2147476396"/>
        </pc:sldMkLst>
      </pc:sldChg>
      <pc:sldChg chg="add del">
        <pc:chgData name="McKane, Jeanne" userId="ccaae3d9-a257-43fb-bdc8-036ccece4828" providerId="ADAL" clId="{6D546265-723A-433C-A4BC-453C032252A9}" dt="2025-09-18T18:05:09.264" v="529" actId="47"/>
        <pc:sldMkLst>
          <pc:docMk/>
          <pc:sldMk cId="762642014" sldId="2147476397"/>
        </pc:sldMkLst>
      </pc:sldChg>
      <pc:sldChg chg="add del">
        <pc:chgData name="McKane, Jeanne" userId="ccaae3d9-a257-43fb-bdc8-036ccece4828" providerId="ADAL" clId="{6D546265-723A-433C-A4BC-453C032252A9}" dt="2025-08-29T15:46:02.185" v="302" actId="47"/>
        <pc:sldMkLst>
          <pc:docMk/>
          <pc:sldMk cId="4219560790" sldId="2147476398"/>
        </pc:sldMkLst>
      </pc:sldChg>
      <pc:sldChg chg="addSp delSp modSp add del mod">
        <pc:chgData name="McKane, Jeanne" userId="ccaae3d9-a257-43fb-bdc8-036ccece4828" providerId="ADAL" clId="{6D546265-723A-433C-A4BC-453C032252A9}" dt="2025-09-18T18:06:42.041" v="546" actId="47"/>
        <pc:sldMkLst>
          <pc:docMk/>
          <pc:sldMk cId="1264147013" sldId="2147476399"/>
        </pc:sldMkLst>
      </pc:sldChg>
      <pc:sldChg chg="modSp add mod">
        <pc:chgData name="McKane, Jeanne" userId="ccaae3d9-a257-43fb-bdc8-036ccece4828" providerId="ADAL" clId="{6D546265-723A-433C-A4BC-453C032252A9}" dt="2025-09-18T18:19:10.110" v="600" actId="20577"/>
        <pc:sldMkLst>
          <pc:docMk/>
          <pc:sldMk cId="1888662307" sldId="2147476400"/>
        </pc:sldMkLst>
        <pc:spChg chg="mod">
          <ac:chgData name="McKane, Jeanne" userId="ccaae3d9-a257-43fb-bdc8-036ccece4828" providerId="ADAL" clId="{6D546265-723A-433C-A4BC-453C032252A9}" dt="2025-09-18T18:18:58.628" v="588" actId="13926"/>
          <ac:spMkLst>
            <pc:docMk/>
            <pc:sldMk cId="1888662307" sldId="2147476400"/>
            <ac:spMk id="4" creationId="{C8A6144F-A5E7-F7A2-2D29-01940F3C0968}"/>
          </ac:spMkLst>
        </pc:spChg>
        <pc:spChg chg="mod">
          <ac:chgData name="McKane, Jeanne" userId="ccaae3d9-a257-43fb-bdc8-036ccece4828" providerId="ADAL" clId="{6D546265-723A-433C-A4BC-453C032252A9}" dt="2025-09-18T18:19:10.110" v="600" actId="20577"/>
          <ac:spMkLst>
            <pc:docMk/>
            <pc:sldMk cId="1888662307" sldId="2147476400"/>
            <ac:spMk id="8" creationId="{A62CD457-E2DA-68F9-02F0-D85A239B732C}"/>
          </ac:spMkLst>
        </pc:spChg>
      </pc:sldChg>
      <pc:sldChg chg="modSp add mod">
        <pc:chgData name="McKane, Jeanne" userId="ccaae3d9-a257-43fb-bdc8-036ccece4828" providerId="ADAL" clId="{6D546265-723A-433C-A4BC-453C032252A9}" dt="2025-09-18T17:37:58.850" v="448" actId="13926"/>
        <pc:sldMkLst>
          <pc:docMk/>
          <pc:sldMk cId="2909757836" sldId="2147476401"/>
        </pc:sldMkLst>
        <pc:spChg chg="mod">
          <ac:chgData name="McKane, Jeanne" userId="ccaae3d9-a257-43fb-bdc8-036ccece4828" providerId="ADAL" clId="{6D546265-723A-433C-A4BC-453C032252A9}" dt="2025-09-18T17:36:26.437" v="445" actId="6549"/>
          <ac:spMkLst>
            <pc:docMk/>
            <pc:sldMk cId="2909757836" sldId="2147476401"/>
            <ac:spMk id="4" creationId="{CA407D77-78A3-6ACF-AE9B-9FE4C141E31F}"/>
          </ac:spMkLst>
        </pc:spChg>
        <pc:spChg chg="mod">
          <ac:chgData name="McKane, Jeanne" userId="ccaae3d9-a257-43fb-bdc8-036ccece4828" providerId="ADAL" clId="{6D546265-723A-433C-A4BC-453C032252A9}" dt="2025-09-18T17:37:17.632" v="447" actId="20577"/>
          <ac:spMkLst>
            <pc:docMk/>
            <pc:sldMk cId="2909757836" sldId="2147476401"/>
            <ac:spMk id="5" creationId="{9456ECE7-76D6-2E6A-1896-D4024B472AE9}"/>
          </ac:spMkLst>
        </pc:spChg>
        <pc:spChg chg="mod">
          <ac:chgData name="McKane, Jeanne" userId="ccaae3d9-a257-43fb-bdc8-036ccece4828" providerId="ADAL" clId="{6D546265-723A-433C-A4BC-453C032252A9}" dt="2025-09-18T17:37:58.850" v="448" actId="13926"/>
          <ac:spMkLst>
            <pc:docMk/>
            <pc:sldMk cId="2909757836" sldId="2147476401"/>
            <ac:spMk id="8" creationId="{31EEA88F-F075-3F33-C10C-B37BB34B9AD7}"/>
          </ac:spMkLst>
        </pc:spChg>
      </pc:sldChg>
      <pc:sldChg chg="modSp add mod">
        <pc:chgData name="McKane, Jeanne" userId="ccaae3d9-a257-43fb-bdc8-036ccece4828" providerId="ADAL" clId="{6D546265-723A-433C-A4BC-453C032252A9}" dt="2025-09-18T17:39:49.689" v="456" actId="13926"/>
        <pc:sldMkLst>
          <pc:docMk/>
          <pc:sldMk cId="2475913664" sldId="2147476402"/>
        </pc:sldMkLst>
        <pc:spChg chg="mod">
          <ac:chgData name="McKane, Jeanne" userId="ccaae3d9-a257-43fb-bdc8-036ccece4828" providerId="ADAL" clId="{6D546265-723A-433C-A4BC-453C032252A9}" dt="2025-09-18T17:39:49.689" v="456" actId="13926"/>
          <ac:spMkLst>
            <pc:docMk/>
            <pc:sldMk cId="2475913664" sldId="2147476402"/>
            <ac:spMk id="4" creationId="{2729672D-3822-BED1-5E9F-EA1B9E3FABA5}"/>
          </ac:spMkLst>
        </pc:spChg>
        <pc:spChg chg="mod">
          <ac:chgData name="McKane, Jeanne" userId="ccaae3d9-a257-43fb-bdc8-036ccece4828" providerId="ADAL" clId="{6D546265-723A-433C-A4BC-453C032252A9}" dt="2025-09-18T17:39:42.259" v="453" actId="6549"/>
          <ac:spMkLst>
            <pc:docMk/>
            <pc:sldMk cId="2475913664" sldId="2147476402"/>
            <ac:spMk id="6" creationId="{96B3D642-0DBB-61BA-68F2-03C6D7335C63}"/>
          </ac:spMkLst>
        </pc:spChg>
      </pc:sldChg>
      <pc:sldChg chg="modSp add mod">
        <pc:chgData name="McKane, Jeanne" userId="ccaae3d9-a257-43fb-bdc8-036ccece4828" providerId="ADAL" clId="{6D546265-723A-433C-A4BC-453C032252A9}" dt="2025-09-18T17:41:21.217" v="463" actId="13926"/>
        <pc:sldMkLst>
          <pc:docMk/>
          <pc:sldMk cId="444916187" sldId="2147476403"/>
        </pc:sldMkLst>
        <pc:spChg chg="mod">
          <ac:chgData name="McKane, Jeanne" userId="ccaae3d9-a257-43fb-bdc8-036ccece4828" providerId="ADAL" clId="{6D546265-723A-433C-A4BC-453C032252A9}" dt="2025-09-18T17:41:21.217" v="463" actId="13926"/>
          <ac:spMkLst>
            <pc:docMk/>
            <pc:sldMk cId="444916187" sldId="2147476403"/>
            <ac:spMk id="4" creationId="{824472C4-606D-AD94-8E43-9353985D6B04}"/>
          </ac:spMkLst>
        </pc:spChg>
        <pc:spChg chg="mod">
          <ac:chgData name="McKane, Jeanne" userId="ccaae3d9-a257-43fb-bdc8-036ccece4828" providerId="ADAL" clId="{6D546265-723A-433C-A4BC-453C032252A9}" dt="2025-09-18T17:40:52.787" v="462" actId="6549"/>
          <ac:spMkLst>
            <pc:docMk/>
            <pc:sldMk cId="444916187" sldId="2147476403"/>
            <ac:spMk id="8" creationId="{C46DE21E-5BBA-3433-3F7A-84F7A9574B2A}"/>
          </ac:spMkLst>
        </pc:spChg>
      </pc:sldChg>
      <pc:sldChg chg="delSp modSp add mod">
        <pc:chgData name="McKane, Jeanne" userId="ccaae3d9-a257-43fb-bdc8-036ccece4828" providerId="ADAL" clId="{6D546265-723A-433C-A4BC-453C032252A9}" dt="2025-09-22T14:57:47.851" v="691" actId="20577"/>
        <pc:sldMkLst>
          <pc:docMk/>
          <pc:sldMk cId="3391726683" sldId="2147476404"/>
        </pc:sldMkLst>
        <pc:spChg chg="mod">
          <ac:chgData name="McKane, Jeanne" userId="ccaae3d9-a257-43fb-bdc8-036ccece4828" providerId="ADAL" clId="{6D546265-723A-433C-A4BC-453C032252A9}" dt="2025-09-18T17:46:15.225" v="487" actId="6549"/>
          <ac:spMkLst>
            <pc:docMk/>
            <pc:sldMk cId="3391726683" sldId="2147476404"/>
            <ac:spMk id="3" creationId="{2B91D3E1-6FAA-411E-9AEB-C4933B0A95C3}"/>
          </ac:spMkLst>
        </pc:spChg>
        <pc:spChg chg="mod">
          <ac:chgData name="McKane, Jeanne" userId="ccaae3d9-a257-43fb-bdc8-036ccece4828" providerId="ADAL" clId="{6D546265-723A-433C-A4BC-453C032252A9}" dt="2025-09-22T14:57:47.851" v="691" actId="20577"/>
          <ac:spMkLst>
            <pc:docMk/>
            <pc:sldMk cId="3391726683" sldId="2147476404"/>
            <ac:spMk id="4" creationId="{99B01CA8-DD9F-E148-D8BF-B3BB5E27D097}"/>
          </ac:spMkLst>
        </pc:spChg>
        <pc:spChg chg="mod">
          <ac:chgData name="McKane, Jeanne" userId="ccaae3d9-a257-43fb-bdc8-036ccece4828" providerId="ADAL" clId="{6D546265-723A-433C-A4BC-453C032252A9}" dt="2025-09-18T17:43:29.756" v="479" actId="13926"/>
          <ac:spMkLst>
            <pc:docMk/>
            <pc:sldMk cId="3391726683" sldId="2147476404"/>
            <ac:spMk id="5" creationId="{5DD81ABD-523E-22FF-C6D2-0401AC935B6B}"/>
          </ac:spMkLst>
        </pc:spChg>
        <pc:graphicFrameChg chg="mod">
          <ac:chgData name="McKane, Jeanne" userId="ccaae3d9-a257-43fb-bdc8-036ccece4828" providerId="ADAL" clId="{6D546265-723A-433C-A4BC-453C032252A9}" dt="2025-09-18T18:32:42.362" v="637" actId="962"/>
          <ac:graphicFrameMkLst>
            <pc:docMk/>
            <pc:sldMk cId="3391726683" sldId="2147476404"/>
            <ac:graphicFrameMk id="6" creationId="{3066C8AE-DC58-9F5D-B592-C72077478783}"/>
          </ac:graphicFrameMkLst>
        </pc:graphicFrameChg>
      </pc:sldChg>
      <pc:sldChg chg="modSp add mod">
        <pc:chgData name="McKane, Jeanne" userId="ccaae3d9-a257-43fb-bdc8-036ccece4828" providerId="ADAL" clId="{6D546265-723A-433C-A4BC-453C032252A9}" dt="2025-09-18T18:33:04.511" v="639" actId="962"/>
        <pc:sldMkLst>
          <pc:docMk/>
          <pc:sldMk cId="3063643310" sldId="2147476405"/>
        </pc:sldMkLst>
        <pc:spChg chg="mod">
          <ac:chgData name="McKane, Jeanne" userId="ccaae3d9-a257-43fb-bdc8-036ccece4828" providerId="ADAL" clId="{6D546265-723A-433C-A4BC-453C032252A9}" dt="2025-09-18T18:01:39.424" v="510" actId="20577"/>
          <ac:spMkLst>
            <pc:docMk/>
            <pc:sldMk cId="3063643310" sldId="2147476405"/>
            <ac:spMk id="3" creationId="{8ED203F6-B421-2C99-455C-BA27BBF860D5}"/>
          </ac:spMkLst>
        </pc:spChg>
        <pc:spChg chg="mod">
          <ac:chgData name="McKane, Jeanne" userId="ccaae3d9-a257-43fb-bdc8-036ccece4828" providerId="ADAL" clId="{6D546265-723A-433C-A4BC-453C032252A9}" dt="2025-09-18T18:00:03.550" v="502" actId="20577"/>
          <ac:spMkLst>
            <pc:docMk/>
            <pc:sldMk cId="3063643310" sldId="2147476405"/>
            <ac:spMk id="4" creationId="{83BEED1D-AF9D-208E-4515-98F5C6C8371A}"/>
          </ac:spMkLst>
        </pc:spChg>
        <pc:spChg chg="mod">
          <ac:chgData name="McKane, Jeanne" userId="ccaae3d9-a257-43fb-bdc8-036ccece4828" providerId="ADAL" clId="{6D546265-723A-433C-A4BC-453C032252A9}" dt="2025-09-18T18:02:03.631" v="511" actId="13926"/>
          <ac:spMkLst>
            <pc:docMk/>
            <pc:sldMk cId="3063643310" sldId="2147476405"/>
            <ac:spMk id="5" creationId="{6EFC1FF0-D114-9AC6-402D-626B724D10A7}"/>
          </ac:spMkLst>
        </pc:spChg>
        <pc:graphicFrameChg chg="mod">
          <ac:chgData name="McKane, Jeanne" userId="ccaae3d9-a257-43fb-bdc8-036ccece4828" providerId="ADAL" clId="{6D546265-723A-433C-A4BC-453C032252A9}" dt="2025-09-18T18:33:04.511" v="639" actId="962"/>
          <ac:graphicFrameMkLst>
            <pc:docMk/>
            <pc:sldMk cId="3063643310" sldId="2147476405"/>
            <ac:graphicFrameMk id="11" creationId="{9FCAD5BA-2070-493E-270E-6F20BB117684}"/>
          </ac:graphicFrameMkLst>
        </pc:graphicFrameChg>
      </pc:sldChg>
      <pc:sldChg chg="add del">
        <pc:chgData name="McKane, Jeanne" userId="ccaae3d9-a257-43fb-bdc8-036ccece4828" providerId="ADAL" clId="{6D546265-723A-433C-A4BC-453C032252A9}" dt="2025-09-18T17:59:03.952" v="490" actId="2696"/>
        <pc:sldMkLst>
          <pc:docMk/>
          <pc:sldMk cId="767300174" sldId="2147476406"/>
        </pc:sldMkLst>
      </pc:sldChg>
      <pc:sldChg chg="modSp add mod">
        <pc:chgData name="McKane, Jeanne" userId="ccaae3d9-a257-43fb-bdc8-036ccece4828" providerId="ADAL" clId="{6D546265-723A-433C-A4BC-453C032252A9}" dt="2025-09-18T18:33:43.286" v="641" actId="962"/>
        <pc:sldMkLst>
          <pc:docMk/>
          <pc:sldMk cId="2979740985" sldId="2147476406"/>
        </pc:sldMkLst>
        <pc:spChg chg="mod">
          <ac:chgData name="McKane, Jeanne" userId="ccaae3d9-a257-43fb-bdc8-036ccece4828" providerId="ADAL" clId="{6D546265-723A-433C-A4BC-453C032252A9}" dt="2025-09-18T18:02:40.434" v="515" actId="20577"/>
          <ac:spMkLst>
            <pc:docMk/>
            <pc:sldMk cId="2979740985" sldId="2147476406"/>
            <ac:spMk id="3" creationId="{C7A61E8C-8847-CEE6-D74D-22F54DD4A03C}"/>
          </ac:spMkLst>
        </pc:spChg>
        <pc:spChg chg="mod">
          <ac:chgData name="McKane, Jeanne" userId="ccaae3d9-a257-43fb-bdc8-036ccece4828" providerId="ADAL" clId="{6D546265-723A-433C-A4BC-453C032252A9}" dt="2025-09-18T18:02:53.507" v="516" actId="13926"/>
          <ac:spMkLst>
            <pc:docMk/>
            <pc:sldMk cId="2979740985" sldId="2147476406"/>
            <ac:spMk id="5" creationId="{8408C34C-E901-330A-91F3-6CB95B1DB78C}"/>
          </ac:spMkLst>
        </pc:spChg>
        <pc:spChg chg="mod">
          <ac:chgData name="McKane, Jeanne" userId="ccaae3d9-a257-43fb-bdc8-036ccece4828" providerId="ADAL" clId="{6D546265-723A-433C-A4BC-453C032252A9}" dt="2025-09-18T18:02:25.309" v="514" actId="20577"/>
          <ac:spMkLst>
            <pc:docMk/>
            <pc:sldMk cId="2979740985" sldId="2147476406"/>
            <ac:spMk id="10" creationId="{94D00EEE-0665-AB70-0511-33F0FAE4E6F9}"/>
          </ac:spMkLst>
        </pc:spChg>
        <pc:graphicFrameChg chg="mod">
          <ac:chgData name="McKane, Jeanne" userId="ccaae3d9-a257-43fb-bdc8-036ccece4828" providerId="ADAL" clId="{6D546265-723A-433C-A4BC-453C032252A9}" dt="2025-09-18T18:33:43.286" v="641" actId="962"/>
          <ac:graphicFrameMkLst>
            <pc:docMk/>
            <pc:sldMk cId="2979740985" sldId="2147476406"/>
            <ac:graphicFrameMk id="12" creationId="{E266CAEA-71BA-8EAF-BB6C-C956607E94A4}"/>
          </ac:graphicFrameMkLst>
        </pc:graphicFrameChg>
      </pc:sldChg>
      <pc:sldChg chg="modSp add mod">
        <pc:chgData name="McKane, Jeanne" userId="ccaae3d9-a257-43fb-bdc8-036ccece4828" providerId="ADAL" clId="{6D546265-723A-433C-A4BC-453C032252A9}" dt="2025-09-18T18:05:04.711" v="528" actId="13926"/>
        <pc:sldMkLst>
          <pc:docMk/>
          <pc:sldMk cId="2674224620" sldId="2147476407"/>
        </pc:sldMkLst>
        <pc:spChg chg="mod">
          <ac:chgData name="McKane, Jeanne" userId="ccaae3d9-a257-43fb-bdc8-036ccece4828" providerId="ADAL" clId="{6D546265-723A-433C-A4BC-453C032252A9}" dt="2025-09-18T18:04:14.226" v="524" actId="1036"/>
          <ac:spMkLst>
            <pc:docMk/>
            <pc:sldMk cId="2674224620" sldId="2147476407"/>
            <ac:spMk id="3" creationId="{FD3957C4-0DA6-E0BD-BF4E-5923667AC535}"/>
          </ac:spMkLst>
        </pc:spChg>
        <pc:spChg chg="mod">
          <ac:chgData name="McKane, Jeanne" userId="ccaae3d9-a257-43fb-bdc8-036ccece4828" providerId="ADAL" clId="{6D546265-723A-433C-A4BC-453C032252A9}" dt="2025-09-18T18:05:04.711" v="528" actId="13926"/>
          <ac:spMkLst>
            <pc:docMk/>
            <pc:sldMk cId="2674224620" sldId="2147476407"/>
            <ac:spMk id="5" creationId="{573EB072-CFF7-62C4-DAFA-BFBFFC041C0D}"/>
          </ac:spMkLst>
        </pc:spChg>
      </pc:sldChg>
      <pc:sldChg chg="add del">
        <pc:chgData name="McKane, Jeanne" userId="ccaae3d9-a257-43fb-bdc8-036ccece4828" providerId="ADAL" clId="{6D546265-723A-433C-A4BC-453C032252A9}" dt="2025-09-18T17:59:26.898" v="494" actId="2696"/>
        <pc:sldMkLst>
          <pc:docMk/>
          <pc:sldMk cId="3796577094" sldId="2147476407"/>
        </pc:sldMkLst>
      </pc:sldChg>
      <pc:sldChg chg="modSp add mod">
        <pc:chgData name="McKane, Jeanne" userId="ccaae3d9-a257-43fb-bdc8-036ccece4828" providerId="ADAL" clId="{6D546265-723A-433C-A4BC-453C032252A9}" dt="2025-09-18T18:05:51.180" v="545" actId="20577"/>
        <pc:sldMkLst>
          <pc:docMk/>
          <pc:sldMk cId="1025343781" sldId="2147476408"/>
        </pc:sldMkLst>
        <pc:spChg chg="mod">
          <ac:chgData name="McKane, Jeanne" userId="ccaae3d9-a257-43fb-bdc8-036ccece4828" providerId="ADAL" clId="{6D546265-723A-433C-A4BC-453C032252A9}" dt="2025-09-18T18:05:51.180" v="545" actId="20577"/>
          <ac:spMkLst>
            <pc:docMk/>
            <pc:sldMk cId="1025343781" sldId="2147476408"/>
            <ac:spMk id="2" creationId="{F15FEDD6-0FE6-7111-DE38-82CA4ED49975}"/>
          </ac:spMkLst>
        </pc:spChg>
      </pc:sldChg>
      <pc:sldChg chg="add del">
        <pc:chgData name="McKane, Jeanne" userId="ccaae3d9-a257-43fb-bdc8-036ccece4828" providerId="ADAL" clId="{6D546265-723A-433C-A4BC-453C032252A9}" dt="2025-09-18T18:07:38.075" v="547" actId="47"/>
        <pc:sldMkLst>
          <pc:docMk/>
          <pc:sldMk cId="3317050509" sldId="2147476409"/>
        </pc:sldMkLst>
      </pc:sldChg>
      <pc:sldChg chg="add del">
        <pc:chgData name="McKane, Jeanne" userId="ccaae3d9-a257-43fb-bdc8-036ccece4828" providerId="ADAL" clId="{6D546265-723A-433C-A4BC-453C032252A9}" dt="2025-09-18T18:05:32.308" v="531" actId="2696"/>
        <pc:sldMkLst>
          <pc:docMk/>
          <pc:sldMk cId="3813545147" sldId="214747640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320" b="0" i="0" u="none" strike="noStrike" kern="1200" spc="0" baseline="0">
                <a:solidFill>
                  <a:schemeClr val="tx1"/>
                </a:solidFill>
                <a:latin typeface="+mn-lt"/>
                <a:ea typeface="+mn-ea"/>
                <a:cs typeface="+mn-cs"/>
              </a:defRPr>
            </a:pPr>
            <a:r>
              <a:rPr lang="fr-ca" b="0" i="0" u="none" baseline="0"/>
              <a:t>Parmi 3,1 millions de femmes et de personnes de diverses identités de genre âgées de 50 ans ou plus en Ontario, exercice 2024-2025†</a:t>
            </a:r>
            <a:r>
              <a:rPr lang="fr-ca" b="0" i="0" u="none" baseline="30000"/>
              <a:t>,2</a:t>
            </a:r>
          </a:p>
        </c:rich>
      </c:tx>
      <c:layout>
        <c:manualLayout>
          <c:xMode val="edge"/>
          <c:yMode val="edge"/>
          <c:x val="0.12653900601774665"/>
          <c:y val="5.7960114313775069E-3"/>
        </c:manualLayout>
      </c:layout>
      <c:overlay val="0"/>
      <c:spPr>
        <a:noFill/>
        <a:ln>
          <a:noFill/>
        </a:ln>
        <a:effectLst/>
      </c:spPr>
      <c:txPr>
        <a:bodyPr rot="0" spcFirstLastPara="1" vertOverflow="ellipsis" vert="horz" wrap="square" anchor="ctr" anchorCtr="1"/>
        <a:lstStyle/>
        <a:p>
          <a:pPr rtl="0">
            <a:defRPr sz="132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2.0145769402463369E-2"/>
          <c:y val="0.18190044303117794"/>
          <c:w val="0.92460483777376201"/>
          <c:h val="0.61277475032198503"/>
        </c:manualLayout>
      </c:layout>
      <c:barChart>
        <c:barDir val="bar"/>
        <c:grouping val="stacked"/>
        <c:varyColors val="0"/>
        <c:ser>
          <c:idx val="1"/>
          <c:order val="1"/>
          <c:tx>
            <c:strRef>
              <c:f>Sheet1!$C$1</c:f>
              <c:strCache>
                <c:ptCount val="1"/>
                <c:pt idx="0">
                  <c:v>Remaining for bar</c:v>
                </c:pt>
              </c:strCache>
            </c:strRef>
          </c:tx>
          <c:spPr>
            <a:solidFill>
              <a:schemeClr val="accent1"/>
            </a:solidFill>
            <a:ln>
              <a:noFill/>
            </a:ln>
            <a:effectLst/>
          </c:spPr>
          <c:invertIfNegative val="0"/>
          <c:cat>
            <c:strRef>
              <c:f>Sheet1!$A$2</c:f>
              <c:strCache>
                <c:ptCount val="1"/>
                <c:pt idx="0">
                  <c:v>Category 1</c:v>
                </c:pt>
              </c:strCache>
            </c:strRef>
          </c:cat>
          <c:val>
            <c:numRef>
              <c:f>Sheet1!$C$2</c:f>
              <c:numCache>
                <c:formatCode>#,##0</c:formatCode>
                <c:ptCount val="1"/>
                <c:pt idx="0">
                  <c:v>2841895</c:v>
                </c:pt>
              </c:numCache>
            </c:numRef>
          </c:val>
          <c:extLst>
            <c:ext xmlns:c16="http://schemas.microsoft.com/office/drawing/2014/chart" uri="{C3380CC4-5D6E-409C-BE32-E72D297353CC}">
              <c16:uniqueId val="{00000000-7118-4AA2-9F3C-ECAA5525004B}"/>
            </c:ext>
          </c:extLst>
        </c:ser>
        <c:ser>
          <c:idx val="2"/>
          <c:order val="2"/>
          <c:tx>
            <c:strRef>
              <c:f>Sheet1!$D$1</c:f>
              <c:strCache>
                <c:ptCount val="1"/>
                <c:pt idx="0">
                  <c:v>Code 627</c:v>
                </c:pt>
              </c:strCache>
            </c:strRef>
          </c:tx>
          <c:spPr>
            <a:solidFill>
              <a:schemeClr val="accent6"/>
            </a:solidFill>
            <a:ln>
              <a:noFill/>
            </a:ln>
            <a:effectLst/>
          </c:spPr>
          <c:invertIfNegative val="0"/>
          <c:cat>
            <c:strRef>
              <c:f>Sheet1!$A$2</c:f>
              <c:strCache>
                <c:ptCount val="1"/>
                <c:pt idx="0">
                  <c:v>Category 1</c:v>
                </c:pt>
              </c:strCache>
            </c:strRef>
          </c:cat>
          <c:val>
            <c:numRef>
              <c:f>Sheet1!$D$2</c:f>
              <c:numCache>
                <c:formatCode>General</c:formatCode>
                <c:ptCount val="1"/>
                <c:pt idx="0">
                  <c:v>240701</c:v>
                </c:pt>
              </c:numCache>
            </c:numRef>
          </c:val>
          <c:extLst>
            <c:ext xmlns:c16="http://schemas.microsoft.com/office/drawing/2014/chart" uri="{C3380CC4-5D6E-409C-BE32-E72D297353CC}">
              <c16:uniqueId val="{00000001-7118-4AA2-9F3C-ECAA5525004B}"/>
            </c:ext>
          </c:extLst>
        </c:ser>
        <c:ser>
          <c:idx val="3"/>
          <c:order val="3"/>
          <c:tx>
            <c:strRef>
              <c:f>Sheet1!$E$1</c:f>
              <c:strCache>
                <c:ptCount val="1"/>
                <c:pt idx="0">
                  <c:v>Code 626</c:v>
                </c:pt>
              </c:strCache>
            </c:strRef>
          </c:tx>
          <c:spPr>
            <a:solidFill>
              <a:schemeClr val="accent1">
                <a:lumMod val="20000"/>
                <a:lumOff val="80000"/>
              </a:schemeClr>
            </a:solidFill>
            <a:ln>
              <a:solidFill>
                <a:schemeClr val="accent1">
                  <a:lumMod val="20000"/>
                  <a:lumOff val="80000"/>
                </a:schemeClr>
              </a:solidFill>
            </a:ln>
            <a:effectLst/>
          </c:spPr>
          <c:invertIfNegative val="0"/>
          <c:dPt>
            <c:idx val="0"/>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3-7118-4AA2-9F3C-ECAA5525004B}"/>
              </c:ext>
            </c:extLst>
          </c:dPt>
          <c:cat>
            <c:strRef>
              <c:f>Sheet1!$A$2</c:f>
              <c:strCache>
                <c:ptCount val="1"/>
                <c:pt idx="0">
                  <c:v>Category 1</c:v>
                </c:pt>
              </c:strCache>
            </c:strRef>
          </c:cat>
          <c:val>
            <c:numRef>
              <c:f>Sheet1!$E$2</c:f>
              <c:numCache>
                <c:formatCode>General</c:formatCode>
                <c:ptCount val="1"/>
                <c:pt idx="0">
                  <c:v>62908</c:v>
                </c:pt>
              </c:numCache>
            </c:numRef>
          </c:val>
          <c:extLst>
            <c:ext xmlns:c16="http://schemas.microsoft.com/office/drawing/2014/chart" uri="{C3380CC4-5D6E-409C-BE32-E72D297353CC}">
              <c16:uniqueId val="{00000004-7118-4AA2-9F3C-ECAA5525004B}"/>
            </c:ext>
          </c:extLst>
        </c:ser>
        <c:dLbls>
          <c:showLegendKey val="0"/>
          <c:showVal val="0"/>
          <c:showCatName val="0"/>
          <c:showSerName val="0"/>
          <c:showPercent val="0"/>
          <c:showBubbleSize val="0"/>
        </c:dLbls>
        <c:gapWidth val="300"/>
        <c:overlap val="100"/>
        <c:axId val="1551846303"/>
        <c:axId val="155184534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Females age 50+2</c:v>
                      </c:pt>
                    </c:strCache>
                  </c:strRef>
                </c:tx>
                <c:spPr>
                  <a:solidFill>
                    <a:schemeClr val="accent2"/>
                  </a:solidFill>
                  <a:ln>
                    <a:solidFill>
                      <a:schemeClr val="accent2"/>
                    </a:solidFill>
                  </a:ln>
                  <a:effectLst/>
                </c:spPr>
                <c:invertIfNegative val="0"/>
                <c:cat>
                  <c:strRef>
                    <c:extLst>
                      <c:ext uri="{02D57815-91ED-43cb-92C2-25804820EDAC}">
                        <c15:formulaRef>
                          <c15:sqref>Sheet1!$A$2</c15:sqref>
                        </c15:formulaRef>
                      </c:ext>
                    </c:extLst>
                    <c:strCache>
                      <c:ptCount val="1"/>
                      <c:pt idx="0">
                        <c:v>Category 1</c:v>
                      </c:pt>
                    </c:strCache>
                  </c:strRef>
                </c:cat>
                <c:val>
                  <c:numRef>
                    <c:extLst>
                      <c:ext uri="{02D57815-91ED-43cb-92C2-25804820EDAC}">
                        <c15:formulaRef>
                          <c15:sqref>Sheet1!$B$2</c15:sqref>
                        </c15:formulaRef>
                      </c:ext>
                    </c:extLst>
                    <c:numCache>
                      <c:formatCode>#,##0</c:formatCode>
                      <c:ptCount val="1"/>
                      <c:pt idx="0">
                        <c:v>3145504</c:v>
                      </c:pt>
                    </c:numCache>
                  </c:numRef>
                </c:val>
                <c:extLst>
                  <c:ext xmlns:c16="http://schemas.microsoft.com/office/drawing/2014/chart" uri="{C3380CC4-5D6E-409C-BE32-E72D297353CC}">
                    <c16:uniqueId val="{00000005-7118-4AA2-9F3C-ECAA5525004B}"/>
                  </c:ext>
                </c:extLst>
              </c15:ser>
            </c15:filteredBarSeries>
          </c:ext>
        </c:extLst>
      </c:barChart>
      <c:catAx>
        <c:axId val="1551846303"/>
        <c:scaling>
          <c:orientation val="minMax"/>
        </c:scaling>
        <c:delete val="1"/>
        <c:axPos val="l"/>
        <c:numFmt formatCode="General" sourceLinked="1"/>
        <c:majorTickMark val="none"/>
        <c:minorTickMark val="none"/>
        <c:tickLblPos val="nextTo"/>
        <c:crossAx val="1551845343"/>
        <c:crosses val="autoZero"/>
        <c:auto val="1"/>
        <c:lblAlgn val="ctr"/>
        <c:lblOffset val="100"/>
        <c:noMultiLvlLbl val="0"/>
      </c:catAx>
      <c:valAx>
        <c:axId val="1551845343"/>
        <c:scaling>
          <c:orientation val="minMax"/>
          <c:max val="3200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rtl="0">
                  <a:defRPr sz="1100" b="0" i="0" u="none" strike="noStrike" kern="1200" baseline="0">
                    <a:solidFill>
                      <a:schemeClr val="tx1"/>
                    </a:solidFill>
                    <a:latin typeface="+mn-lt"/>
                    <a:ea typeface="+mn-ea"/>
                    <a:cs typeface="+mn-cs"/>
                  </a:defRPr>
                </a:pPr>
                <a:r>
                  <a:rPr lang="fr-ca" b="0" i="0" u="none" baseline="0"/>
                  <a:t>Nombre de personnes</a:t>
                </a:r>
              </a:p>
            </c:rich>
          </c:tx>
          <c:overlay val="0"/>
          <c:spPr>
            <a:noFill/>
            <a:ln>
              <a:noFill/>
            </a:ln>
            <a:effectLst/>
          </c:spPr>
          <c:txPr>
            <a:bodyPr rot="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fr-ca"/>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fr-ca"/>
          </a:p>
        </c:txPr>
        <c:crossAx val="1551846303"/>
        <c:crosses val="autoZero"/>
        <c:crossBetween val="between"/>
        <c:majorUnit val="500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sz="1100">
          <a:solidFill>
            <a:schemeClr val="tx1"/>
          </a:solidFill>
        </a:defRPr>
      </a:pPr>
      <a:endParaRPr lang="fr-ca"/>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2"/>
                </a:solidFill>
                <a:latin typeface="+mn-lt"/>
                <a:ea typeface="+mn-ea"/>
                <a:cs typeface="+mn-cs"/>
              </a:defRPr>
            </a:pPr>
            <a:r>
              <a:rPr lang="fr-ca" sz="1400" b="0" i="0" u="none" baseline="0"/>
              <a:t>Conditions auto-déclarées parmi les participantes âgées de 45 ans ou plus ayant vécu la ménopause, ELCV 2014-2018*</a:t>
            </a:r>
            <a:endParaRPr lang="fr-ca" sz="1400" b="0" noProof="0"/>
          </a:p>
        </c:rich>
      </c:tx>
      <c:layout>
        <c:manualLayout>
          <c:xMode val="edge"/>
          <c:yMode val="edge"/>
          <c:x val="0.13051229341602499"/>
          <c:y val="6.2197856769600039E-3"/>
        </c:manualLayout>
      </c:layout>
      <c:overlay val="0"/>
      <c:spPr>
        <a:noFill/>
        <a:ln>
          <a:noFill/>
        </a:ln>
        <a:effectLst/>
      </c:spPr>
      <c:txPr>
        <a:bodyPr rot="0" spcFirstLastPara="1" vertOverflow="ellipsis" vert="horz" wrap="square" anchor="ctr" anchorCtr="1"/>
        <a:lstStyle/>
        <a:p>
          <a:pPr rtl="0">
            <a:defRPr sz="1400" b="0" i="0" u="none" strike="noStrike" kern="1200" spc="0" baseline="0">
              <a:solidFill>
                <a:schemeClr val="tx2"/>
              </a:solidFill>
              <a:latin typeface="+mn-lt"/>
              <a:ea typeface="+mn-ea"/>
              <a:cs typeface="+mn-cs"/>
            </a:defRPr>
          </a:pPr>
          <a:endParaRPr lang="fr-ca"/>
        </a:p>
      </c:txPr>
    </c:title>
    <c:autoTitleDeleted val="0"/>
    <c:plotArea>
      <c:layout>
        <c:manualLayout>
          <c:layoutTarget val="inner"/>
          <c:xMode val="edge"/>
          <c:yMode val="edge"/>
          <c:x val="0.43659066031381022"/>
          <c:y val="0.25703253591590647"/>
          <c:w val="0.54835451436070748"/>
          <c:h val="0.7377934257355141"/>
        </c:manualLayout>
      </c:layout>
      <c:barChart>
        <c:barDir val="bar"/>
        <c:grouping val="clustered"/>
        <c:varyColors val="0"/>
        <c:ser>
          <c:idx val="0"/>
          <c:order val="0"/>
          <c:tx>
            <c:strRef>
              <c:f>Sheet1!$B$1</c:f>
              <c:strCache>
                <c:ptCount val="1"/>
                <c:pt idx="0">
                  <c:v>Ménopause</c:v>
                </c:pt>
              </c:strCache>
            </c:strRef>
          </c:tx>
          <c:spPr>
            <a:solidFill>
              <a:schemeClr val="accent1"/>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solidFill>
                      <a:latin typeface="+mn-lt"/>
                      <a:ea typeface="+mn-ea"/>
                      <a:cs typeface="+mn-cs"/>
                    </a:defRPr>
                  </a:pPr>
                  <a:endParaRPr lang="fr-ca"/>
                </a:p>
              </c:txPr>
              <c:dLblPos val="inEnd"/>
              <c:showLegendKey val="0"/>
              <c:showVal val="1"/>
              <c:showCatName val="0"/>
              <c:showSerName val="0"/>
              <c:showPercent val="0"/>
              <c:showBubbleSize val="0"/>
              <c:extLst>
                <c:ext xmlns:c16="http://schemas.microsoft.com/office/drawing/2014/chart" uri="{C3380CC4-5D6E-409C-BE32-E72D297353CC}">
                  <c16:uniqueId val="{00000000-AACD-4230-B5D7-78380FAE75E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solidFill>
                      <a:latin typeface="+mn-lt"/>
                      <a:ea typeface="+mn-ea"/>
                      <a:cs typeface="+mn-cs"/>
                    </a:defRPr>
                  </a:pPr>
                  <a:endParaRPr lang="fr-ca"/>
                </a:p>
              </c:txPr>
              <c:dLblPos val="inEnd"/>
              <c:showLegendKey val="0"/>
              <c:showVal val="1"/>
              <c:showCatName val="0"/>
              <c:showSerName val="0"/>
              <c:showPercent val="0"/>
              <c:showBubbleSize val="0"/>
              <c:extLst>
                <c:ext xmlns:c16="http://schemas.microsoft.com/office/drawing/2014/chart" uri="{C3380CC4-5D6E-409C-BE32-E72D297353CC}">
                  <c16:uniqueId val="{00000001-AACD-4230-B5D7-78380FAE75E3}"/>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solidFill>
                      <a:latin typeface="+mn-lt"/>
                      <a:ea typeface="+mn-ea"/>
                      <a:cs typeface="+mn-cs"/>
                    </a:defRPr>
                  </a:pPr>
                  <a:endParaRPr lang="fr-ca"/>
                </a:p>
              </c:txPr>
              <c:dLblPos val="inEnd"/>
              <c:showLegendKey val="0"/>
              <c:showVal val="1"/>
              <c:showCatName val="0"/>
              <c:showSerName val="0"/>
              <c:showPercent val="0"/>
              <c:showBubbleSize val="0"/>
              <c:extLst>
                <c:ext xmlns:c16="http://schemas.microsoft.com/office/drawing/2014/chart" uri="{C3380CC4-5D6E-409C-BE32-E72D297353CC}">
                  <c16:uniqueId val="{00000002-AACD-4230-B5D7-78380FAE75E3}"/>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bg1"/>
                    </a:solidFill>
                    <a:latin typeface="+mn-lt"/>
                    <a:ea typeface="+mn-ea"/>
                    <a:cs typeface="+mn-cs"/>
                  </a:defRPr>
                </a:pPr>
                <a:endParaRPr lang="fr-c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Trouble d’anxiété ou trouble de l’humeur</c:v>
                </c:pt>
                <c:pt idx="1">
                  <c:v>Ostéoporose</c:v>
                </c:pt>
                <c:pt idx="2">
                  <c:v>État de santé général passable ou mauvaise</c:v>
                </c:pt>
              </c:strCache>
            </c:strRef>
          </c:cat>
          <c:val>
            <c:numRef>
              <c:f>Sheet1!$B$2:$B$4</c:f>
              <c:numCache>
                <c:formatCode>0%</c:formatCode>
                <c:ptCount val="3"/>
                <c:pt idx="0" formatCode="0.00%">
                  <c:v>0.29499999999999998</c:v>
                </c:pt>
                <c:pt idx="1">
                  <c:v>0.28000000000000003</c:v>
                </c:pt>
                <c:pt idx="2" formatCode="0.00%">
                  <c:v>0.108</c:v>
                </c:pt>
              </c:numCache>
            </c:numRef>
          </c:val>
          <c:extLst>
            <c:ext xmlns:c16="http://schemas.microsoft.com/office/drawing/2014/chart" uri="{C3380CC4-5D6E-409C-BE32-E72D297353CC}">
              <c16:uniqueId val="{00000000-80F4-43C1-9F6B-9337A504F582}"/>
            </c:ext>
          </c:extLst>
        </c:ser>
        <c:dLbls>
          <c:showLegendKey val="0"/>
          <c:showVal val="0"/>
          <c:showCatName val="0"/>
          <c:showSerName val="0"/>
          <c:showPercent val="0"/>
          <c:showBubbleSize val="0"/>
        </c:dLbls>
        <c:gapWidth val="100"/>
        <c:axId val="823445648"/>
        <c:axId val="823449488"/>
      </c:barChart>
      <c:catAx>
        <c:axId val="8234456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2"/>
                </a:solidFill>
                <a:latin typeface="+mn-lt"/>
                <a:ea typeface="+mn-ea"/>
                <a:cs typeface="+mn-cs"/>
              </a:defRPr>
            </a:pPr>
            <a:endParaRPr lang="fr-ca"/>
          </a:p>
        </c:txPr>
        <c:crossAx val="823449488"/>
        <c:crosses val="autoZero"/>
        <c:auto val="1"/>
        <c:lblAlgn val="ctr"/>
        <c:lblOffset val="0"/>
        <c:noMultiLvlLbl val="0"/>
      </c:catAx>
      <c:valAx>
        <c:axId val="823449488"/>
        <c:scaling>
          <c:orientation val="minMax"/>
        </c:scaling>
        <c:delete val="1"/>
        <c:axPos val="t"/>
        <c:numFmt formatCode="0%" sourceLinked="0"/>
        <c:majorTickMark val="none"/>
        <c:minorTickMark val="none"/>
        <c:tickLblPos val="nextTo"/>
        <c:crossAx val="8234456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solidFill>
            <a:schemeClr val="tx2"/>
          </a:solidFill>
        </a:defRPr>
      </a:pPr>
      <a:endParaRPr lang="fr-c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200" b="0" i="0" u="none" strike="noStrike" kern="1200" spc="0" baseline="0">
                <a:solidFill>
                  <a:schemeClr val="tx2"/>
                </a:solidFill>
                <a:latin typeface="+mn-lt"/>
                <a:ea typeface="+mn-ea"/>
                <a:cs typeface="+mn-cs"/>
              </a:defRPr>
            </a:pPr>
            <a:r>
              <a:rPr lang="fr-ca" sz="1100" b="0" i="0" u="none" baseline="0"/>
              <a:t>Utilisation auto-déclarée de la thérapie hormonale pour la ménopause parmi les participantes âgées de 45 ans ou plus ayant </a:t>
            </a:r>
            <a:br>
              <a:rPr lang="fr-ca" sz="1100" b="0" baseline="0"/>
            </a:br>
            <a:r>
              <a:rPr lang="fr-ca" sz="1100" b="0" i="0" u="none" baseline="0"/>
              <a:t>vécu la ménopause, ELCV 2014-2018</a:t>
            </a:r>
            <a:endParaRPr lang="fr-ca" sz="1100" b="0" noProof="0"/>
          </a:p>
        </c:rich>
      </c:tx>
      <c:layout>
        <c:manualLayout>
          <c:xMode val="edge"/>
          <c:yMode val="edge"/>
          <c:x val="0.11663696869305816"/>
          <c:y val="1.6483858291013537E-2"/>
        </c:manualLayout>
      </c:layout>
      <c:overlay val="0"/>
      <c:spPr>
        <a:noFill/>
        <a:ln>
          <a:noFill/>
        </a:ln>
        <a:effectLst/>
      </c:spPr>
      <c:txPr>
        <a:bodyPr rot="0" spcFirstLastPara="1" vertOverflow="ellipsis" vert="horz" wrap="square" anchor="ctr" anchorCtr="1"/>
        <a:lstStyle/>
        <a:p>
          <a:pPr rtl="0">
            <a:defRPr sz="1200" b="0" i="0" u="none" strike="noStrike" kern="1200" spc="0" baseline="0">
              <a:solidFill>
                <a:schemeClr val="tx2"/>
              </a:solidFill>
              <a:latin typeface="+mn-lt"/>
              <a:ea typeface="+mn-ea"/>
              <a:cs typeface="+mn-cs"/>
            </a:defRPr>
          </a:pPr>
          <a:endParaRPr lang="fr-ca"/>
        </a:p>
      </c:txPr>
    </c:title>
    <c:autoTitleDeleted val="0"/>
    <c:plotArea>
      <c:layout>
        <c:manualLayout>
          <c:layoutTarget val="inner"/>
          <c:xMode val="edge"/>
          <c:yMode val="edge"/>
          <c:x val="0.28771690613356382"/>
          <c:y val="0.20761643824660836"/>
          <c:w val="0.4195472023579791"/>
          <c:h val="0.75155880355174554"/>
        </c:manualLayout>
      </c:layout>
      <c:pieChart>
        <c:varyColors val="1"/>
        <c:ser>
          <c:idx val="0"/>
          <c:order val="0"/>
          <c:tx>
            <c:strRef>
              <c:f>Sheet1!$B$1</c:f>
              <c:strCache>
                <c:ptCount val="1"/>
                <c:pt idx="0">
                  <c:v>Utilisation de la thérapie hormonale autodéclarée</c:v>
                </c:pt>
              </c:strCache>
            </c:strRef>
          </c:tx>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510F-49AE-A2CA-19A426518451}"/>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2-510F-49AE-A2CA-19A426518451}"/>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1-510F-49AE-A2CA-19A426518451}"/>
              </c:ext>
            </c:extLst>
          </c:dPt>
          <c:dLbls>
            <c:dLbl>
              <c:idx val="1"/>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solidFill>
                      <a:latin typeface="+mn-lt"/>
                      <a:ea typeface="+mn-ea"/>
                      <a:cs typeface="+mn-cs"/>
                    </a:defRPr>
                  </a:pPr>
                  <a:endParaRPr lang="fr-ca"/>
                </a:p>
              </c:txPr>
              <c:showLegendKey val="0"/>
              <c:showVal val="1"/>
              <c:showCatName val="0"/>
              <c:showSerName val="0"/>
              <c:showPercent val="0"/>
              <c:showBubbleSize val="0"/>
              <c:extLst>
                <c:ext xmlns:c16="http://schemas.microsoft.com/office/drawing/2014/chart" uri="{C3380CC4-5D6E-409C-BE32-E72D297353CC}">
                  <c16:uniqueId val="{00000002-510F-49AE-A2CA-19A426518451}"/>
                </c:ext>
              </c:extLst>
            </c:dLbl>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2"/>
                    </a:solidFill>
                    <a:latin typeface="+mn-lt"/>
                    <a:ea typeface="+mn-ea"/>
                    <a:cs typeface="+mn-cs"/>
                  </a:defRPr>
                </a:pPr>
                <a:endParaRPr lang="fr-ca"/>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Déjà utilisé</c:v>
                </c:pt>
                <c:pt idx="1">
                  <c:v>Utilise actuellement</c:v>
                </c:pt>
                <c:pt idx="2">
                  <c:v>Jamais utilisé</c:v>
                </c:pt>
              </c:strCache>
            </c:strRef>
          </c:cat>
          <c:val>
            <c:numRef>
              <c:f>Sheet1!$B$2:$B$4</c:f>
              <c:numCache>
                <c:formatCode>0%</c:formatCode>
                <c:ptCount val="3"/>
                <c:pt idx="0">
                  <c:v>0.35</c:v>
                </c:pt>
                <c:pt idx="1">
                  <c:v>0.08</c:v>
                </c:pt>
                <c:pt idx="2">
                  <c:v>0.56999999999999995</c:v>
                </c:pt>
              </c:numCache>
            </c:numRef>
          </c:val>
          <c:extLst>
            <c:ext xmlns:c16="http://schemas.microsoft.com/office/drawing/2014/chart" uri="{C3380CC4-5D6E-409C-BE32-E72D297353CC}">
              <c16:uniqueId val="{00000000-510F-49AE-A2CA-19A426518451}"/>
            </c:ext>
          </c:extLst>
        </c:ser>
        <c:dLbls>
          <c:showLegendKey val="0"/>
          <c:showVal val="0"/>
          <c:showCatName val="0"/>
          <c:showSerName val="0"/>
          <c:showPercent val="0"/>
          <c:showBubbleSize val="0"/>
          <c:showLeaderLines val="1"/>
        </c:dLbls>
        <c:firstSliceAng val="48"/>
      </c:pieChart>
      <c:spPr>
        <a:noFill/>
        <a:ln>
          <a:noFill/>
        </a:ln>
        <a:effectLst/>
      </c:spPr>
    </c:plotArea>
    <c:legend>
      <c:legendPos val="l"/>
      <c:layout>
        <c:manualLayout>
          <c:xMode val="edge"/>
          <c:yMode val="edge"/>
          <c:x val="2.7039801736508842E-2"/>
          <c:y val="0.41380907686029245"/>
          <c:w val="0.2111496890132466"/>
          <c:h val="0.42363831707977445"/>
        </c:manualLayout>
      </c:layout>
      <c:overlay val="1"/>
      <c:spPr>
        <a:noFill/>
        <a:ln>
          <a:noFill/>
        </a:ln>
        <a:effectLst/>
      </c:spPr>
      <c:txPr>
        <a:bodyPr rot="0" spcFirstLastPara="1" vertOverflow="ellipsis" vert="horz" wrap="square" anchor="ctr" anchorCtr="1"/>
        <a:lstStyle/>
        <a:p>
          <a:pPr rtl="0">
            <a:defRPr sz="1100" b="0" i="0" u="none" strike="noStrike" kern="1200" baseline="0">
              <a:solidFill>
                <a:schemeClr val="tx2"/>
              </a:solidFill>
              <a:latin typeface="+mn-lt"/>
              <a:ea typeface="+mn-ea"/>
              <a:cs typeface="+mn-cs"/>
            </a:defRPr>
          </a:pPr>
          <a:endParaRPr lang="fr-c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solidFill>
            <a:schemeClr val="tx2"/>
          </a:solidFill>
        </a:defRPr>
      </a:pPr>
      <a:endParaRPr lang="fr-c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0.22432</cdr:x>
      <cdr:y>0.18883</cdr:y>
    </cdr:from>
    <cdr:to>
      <cdr:x>0.74229</cdr:x>
      <cdr:y>0.39489</cdr:y>
    </cdr:to>
    <cdr:sp macro="" textlink="">
      <cdr:nvSpPr>
        <cdr:cNvPr id="11" name="Callout: Bent Line 10">
          <a:extLst xmlns:a="http://schemas.openxmlformats.org/drawingml/2006/main">
            <a:ext uri="{FF2B5EF4-FFF2-40B4-BE49-F238E27FC236}">
              <a16:creationId xmlns:a16="http://schemas.microsoft.com/office/drawing/2014/main" id="{27246B1F-9680-9271-009B-08E2D7092C69}"/>
            </a:ext>
          </a:extLst>
        </cdr:cNvPr>
        <cdr:cNvSpPr/>
      </cdr:nvSpPr>
      <cdr:spPr>
        <a:xfrm xmlns:a="http://schemas.openxmlformats.org/drawingml/2006/main">
          <a:off x="1330712" y="531779"/>
          <a:ext cx="3072620" cy="580302"/>
        </a:xfrm>
        <a:prstGeom xmlns:a="http://schemas.openxmlformats.org/drawingml/2006/main" prst="borderCallout2">
          <a:avLst>
            <a:gd name="adj1" fmla="val 57953"/>
            <a:gd name="adj2" fmla="val 107353"/>
            <a:gd name="adj3" fmla="val 61628"/>
            <a:gd name="adj4" fmla="val 119058"/>
            <a:gd name="adj5" fmla="val 104256"/>
            <a:gd name="adj6" fmla="val 124866"/>
          </a:avLst>
        </a:prstGeom>
        <a:solidFill xmlns:a="http://schemas.openxmlformats.org/drawingml/2006/main">
          <a:schemeClr val="accent6"/>
        </a:solidFill>
        <a:ln xmlns:a="http://schemas.openxmlformats.org/drawingml/2006/main" w="19050">
          <a:solidFill>
            <a:schemeClr val="accent6"/>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rtlCol="0" anchor="t" anchorCtr="1"/>
        <a:lstStyle xmlns:a="http://schemas.openxmlformats.org/drawingml/2006/main"/>
        <a:p xmlns:a="http://schemas.openxmlformats.org/drawingml/2006/main">
          <a:pPr algn="l" rtl="0"/>
          <a:r>
            <a:rPr lang="fr-ca" sz="1200" b="0" i="0" u="none" baseline="0" dirty="0">
              <a:solidFill>
                <a:schemeClr val="tx1">
                  <a:lumMod val="75000"/>
                  <a:lumOff val="25000"/>
                </a:schemeClr>
              </a:solidFill>
            </a:rPr>
            <a:t>7,7 % ont eu une visite de l’Assurance-santé de l’Ontario pour la ménopause, des saignements post-ménopausiques.</a:t>
          </a:r>
          <a:endParaRPr lang="fr-ca" sz="1200" dirty="0">
            <a:solidFill>
              <a:schemeClr val="tx1">
                <a:lumMod val="75000"/>
                <a:lumOff val="25000"/>
              </a:schemeClr>
            </a:solidFill>
            <a:ea typeface="MS PGothic"/>
            <a:cs typeface="Calibri"/>
          </a:endParaRPr>
        </a:p>
      </cdr:txBody>
    </cdr:sp>
  </cdr:relSizeAnchor>
  <cdr:relSizeAnchor xmlns:cdr="http://schemas.openxmlformats.org/drawingml/2006/chartDrawing">
    <cdr:from>
      <cdr:x>0.22818</cdr:x>
      <cdr:y>0.61396</cdr:y>
    </cdr:from>
    <cdr:to>
      <cdr:x>0.73853</cdr:x>
      <cdr:y>0.76882</cdr:y>
    </cdr:to>
    <cdr:sp macro="" textlink="">
      <cdr:nvSpPr>
        <cdr:cNvPr id="12" name="Callout: Bent Line 11">
          <a:extLst xmlns:a="http://schemas.openxmlformats.org/drawingml/2006/main">
            <a:ext uri="{FF2B5EF4-FFF2-40B4-BE49-F238E27FC236}">
              <a16:creationId xmlns:a16="http://schemas.microsoft.com/office/drawing/2014/main" id="{59CF7DAF-47FD-EA08-3C25-96FF3EC02F45}"/>
            </a:ext>
          </a:extLst>
        </cdr:cNvPr>
        <cdr:cNvSpPr/>
      </cdr:nvSpPr>
      <cdr:spPr>
        <a:xfrm xmlns:a="http://schemas.openxmlformats.org/drawingml/2006/main">
          <a:off x="1353573" y="1729021"/>
          <a:ext cx="3027455" cy="436113"/>
        </a:xfrm>
        <a:prstGeom xmlns:a="http://schemas.openxmlformats.org/drawingml/2006/main" prst="borderCallout2">
          <a:avLst>
            <a:gd name="adj1" fmla="val 57953"/>
            <a:gd name="adj2" fmla="val 107353"/>
            <a:gd name="adj3" fmla="val 37210"/>
            <a:gd name="adj4" fmla="val 133635"/>
            <a:gd name="adj5" fmla="val -47240"/>
            <a:gd name="adj6" fmla="val 134230"/>
          </a:avLst>
        </a:prstGeom>
        <a:solidFill xmlns:a="http://schemas.openxmlformats.org/drawingml/2006/main">
          <a:schemeClr val="accent1">
            <a:lumMod val="20000"/>
            <a:lumOff val="80000"/>
          </a:schemeClr>
        </a:solidFill>
        <a:ln xmlns:a="http://schemas.openxmlformats.org/drawingml/2006/main" w="19050">
          <a:solidFill>
            <a:schemeClr val="accent1">
              <a:lumMod val="20000"/>
              <a:lumOff val="8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t"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rtl="0"/>
          <a:r>
            <a:rPr lang="fr-ca" sz="1200" dirty="0">
              <a:solidFill>
                <a:schemeClr val="tx1">
                  <a:lumMod val="75000"/>
                  <a:lumOff val="25000"/>
                </a:schemeClr>
              </a:solidFill>
            </a:rPr>
            <a:t>2,0 % ont eu une visite de l’Assurance-santé de l’Ontario pour des troubles de la menstruation</a:t>
          </a:r>
          <a:endParaRPr lang="fr-ca" sz="1200" dirty="0">
            <a:solidFill>
              <a:schemeClr val="tx1">
                <a:lumMod val="75000"/>
                <a:lumOff val="25000"/>
              </a:schemeClr>
            </a:solidFill>
            <a:ea typeface="MS PGothic"/>
            <a:cs typeface="Calibri"/>
          </a:endParaRPr>
        </a:p>
      </cdr:txBody>
    </cdr:sp>
  </cdr:relSizeAnchor>
  <cdr:relSizeAnchor xmlns:cdr="http://schemas.openxmlformats.org/drawingml/2006/chartDrawing">
    <cdr:from>
      <cdr:x>0.1193</cdr:x>
      <cdr:y>0.42743</cdr:y>
    </cdr:from>
    <cdr:to>
      <cdr:x>0.72999</cdr:x>
      <cdr:y>0.57257</cdr:y>
    </cdr:to>
    <cdr:sp macro="" textlink="">
      <cdr:nvSpPr>
        <cdr:cNvPr id="2" name="TextBox 1">
          <a:extLst xmlns:a="http://schemas.openxmlformats.org/drawingml/2006/main">
            <a:ext uri="{FF2B5EF4-FFF2-40B4-BE49-F238E27FC236}">
              <a16:creationId xmlns:a16="http://schemas.microsoft.com/office/drawing/2014/main" id="{BC65A1D0-8467-02D3-6BFE-4752D1119B4A}"/>
            </a:ext>
          </a:extLst>
        </cdr:cNvPr>
        <cdr:cNvSpPr txBox="1"/>
      </cdr:nvSpPr>
      <cdr:spPr>
        <a:xfrm xmlns:a="http://schemas.openxmlformats.org/drawingml/2006/main">
          <a:off x="707698" y="1203719"/>
          <a:ext cx="3622692" cy="408740"/>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rtl="0" fontAlgn="t"/>
          <a:r>
            <a:rPr lang="fr-ca" sz="1200" b="0" i="0" u="none" baseline="0" dirty="0">
              <a:ea typeface="MS PGothic"/>
              <a:cs typeface="Calibri"/>
            </a:rPr>
            <a:t>90,3 % n’avaient aucun dossier de l’Assurance-santé de l’Ontario sur la ménopause</a:t>
          </a:r>
          <a:endParaRPr lang="fr-ca" sz="1200" dirty="0">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9/22/2025</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a:solidFill>
                  <a:srgbClr val="000000"/>
                </a:solidFill>
                <a:latin typeface="Calibri" panose="020F0502020204030204" pitchFamily="34" charset="0"/>
              </a:rPr>
              <a:t>Si vous avez des questions sur le contenu de cette présentation, veuillez nous contacter à </a:t>
            </a:r>
            <a:r>
              <a:rPr lang="fr-CA" altLang="en-US" sz="1200" u="sng" noProof="0">
                <a:solidFill>
                  <a:srgbClr val="000000"/>
                </a:solidFill>
                <a:latin typeface="Calibri" panose="020F0502020204030204" pitchFamily="34" charset="0"/>
                <a:hlinkClick r:id="rId3"/>
              </a:rPr>
              <a:t>QualityStandards@OntarioHealth.ca</a:t>
            </a:r>
            <a:endParaRPr lang="fr-CA" altLang="en-US" sz="1200" u="sng" noProof="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a:p>
          <a:p>
            <a:r>
              <a:rPr lang="fr-FR"/>
              <a:t>De plus, nous travaillons à la compilation de ressources et d’outils, tant pour les cliniciens que pour les patients et les familles.</a:t>
            </a:r>
          </a:p>
          <a:p>
            <a:endParaRPr lang="fr-FR"/>
          </a:p>
          <a:p>
            <a:r>
              <a:rPr lang="fr-FR"/>
              <a:t>L’accent est mis sur les exemples de mise en œuvre et d’adoption, et sur la façon dont les organisations appliquent les normes de qualité dans leur pratique pour donner des soins.</a:t>
            </a:r>
          </a:p>
          <a:p>
            <a:endParaRPr lang="fr-FR"/>
          </a:p>
          <a:p>
            <a:r>
              <a:rPr lang="fr-FR"/>
              <a:t>Nous aimerions beaucoup savoir si vous voulez contribuer à un message ou à un article.</a:t>
            </a:r>
            <a:endParaRPr lang="en-CA"/>
          </a:p>
          <a:p>
            <a:endParaRPr lang="en-CA">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352995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150157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latin typeface="+mn-lt"/>
            </a:endParaRPr>
          </a:p>
          <a:p>
            <a:endParaRPr lang="en-CA">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kern="1200" baseline="0">
                <a:solidFill>
                  <a:schemeClr val="tx1"/>
                </a:solidFill>
                <a:effectLst/>
                <a:latin typeface="+mn-lt"/>
                <a:ea typeface="Calibri"/>
                <a:cs typeface="Calibri"/>
              </a:rPr>
              <a:t>Les symptômes vasomoteurs et génito-urinaires sont dus à une réduction des œstrogènes pendant la </a:t>
            </a:r>
            <a:r>
              <a:rPr lang="fr-ca" sz="1200" b="0" i="0" u="none" kern="1200" baseline="0" err="1">
                <a:solidFill>
                  <a:schemeClr val="tx1"/>
                </a:solidFill>
                <a:effectLst/>
                <a:latin typeface="+mn-lt"/>
                <a:ea typeface="Calibri"/>
                <a:cs typeface="Calibri"/>
              </a:rPr>
              <a:t>périménopause</a:t>
            </a:r>
            <a:r>
              <a:rPr lang="fr-ca" sz="1200" b="0" i="0" u="none" kern="1200" baseline="0">
                <a:solidFill>
                  <a:schemeClr val="tx1"/>
                </a:solidFill>
                <a:effectLst/>
                <a:latin typeface="+mn-lt"/>
                <a:ea typeface="Calibri"/>
                <a:cs typeface="Calibri"/>
              </a:rPr>
              <a:t> et la ménopause.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kern="1200" baseline="0">
                <a:solidFill>
                  <a:schemeClr val="tx1"/>
                </a:solidFill>
                <a:effectLst/>
                <a:latin typeface="+mn-lt"/>
                <a:ea typeface="Calibri"/>
                <a:cs typeface="Calibri"/>
              </a:rPr>
              <a:t>D’autres symptômes incluent la dépression, les sautes d’humeur, les changements de poids, des problèmes de mémoire</a:t>
            </a:r>
            <a:r>
              <a:rPr lang="fr-ca" sz="1200" b="0" i="0" u="none" kern="1200" baseline="30000">
                <a:solidFill>
                  <a:schemeClr val="tx1"/>
                </a:solidFill>
                <a:effectLst/>
                <a:latin typeface="+mn-lt"/>
                <a:ea typeface="Calibri"/>
                <a:cs typeface="Calibri"/>
              </a:rPr>
              <a:t>1,2</a:t>
            </a:r>
            <a:r>
              <a:rPr lang="fr-ca" sz="1200" b="0" i="0" u="none" kern="1200" baseline="0">
                <a:solidFill>
                  <a:schemeClr val="tx1"/>
                </a:solidFill>
                <a:effectLst/>
                <a:latin typeface="+mn-lt"/>
                <a:ea typeface="Calibri"/>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kern="1200" baseline="0">
                <a:solidFill>
                  <a:schemeClr val="tx1"/>
                </a:solidFill>
                <a:effectLst/>
                <a:latin typeface="+mn-lt"/>
                <a:ea typeface="Calibri"/>
                <a:cs typeface="Calibri"/>
              </a:rPr>
              <a:t>La ménopause entraîne également des répercussions sur les relations personnelles et introduit une stigmatisation sur le lieu de travail</a:t>
            </a:r>
            <a:r>
              <a:rPr lang="fr-ca" sz="1200" b="0" i="0" u="none" kern="1200" baseline="30000">
                <a:solidFill>
                  <a:schemeClr val="tx1"/>
                </a:solidFill>
                <a:effectLst/>
                <a:latin typeface="+mn-lt"/>
                <a:ea typeface="Calibri"/>
                <a:cs typeface="Calibri"/>
              </a:rPr>
              <a:t>1</a:t>
            </a:r>
            <a:r>
              <a:rPr lang="fr-ca" sz="1200" b="0" i="0" u="none" kern="1200" baseline="0">
                <a:solidFill>
                  <a:schemeClr val="tx1"/>
                </a:solidFill>
                <a:effectLst/>
                <a:latin typeface="+mn-lt"/>
                <a:ea typeface="Calibri"/>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a:ea typeface="Calibri"/>
              <a:cs typeface="Calibri"/>
            </a:endParaRPr>
          </a:p>
          <a:p>
            <a:pPr marL="228600" indent="-228600" fontAlgn="base">
              <a:buFont typeface="+mj-lt"/>
              <a:buAutoNum type="arabicPeriod"/>
            </a:pPr>
            <a:r>
              <a:rPr lang="en-US">
                <a:highlight>
                  <a:srgbClr val="FFFF00"/>
                </a:highlight>
              </a:rPr>
              <a:t>Menopause Foundation of Canada. The silence and the stigma: menopause in Canada. Toronto (ON): The Foundation; 2022 [cited 2025 Aug 6]. Available from:  https://menopausefoundationcanada.ca/wp-content/uploads/2023/01/MFC_The-Silence-and-the-Stigma_Menopause-in-Canada_Oct22_v2.pdf​</a:t>
            </a:r>
          </a:p>
          <a:p>
            <a:pPr marL="228600" indent="-228600" fontAlgn="base">
              <a:buFont typeface="+mj-lt"/>
              <a:buAutoNum type="arabicPeriod"/>
            </a:pPr>
            <a:r>
              <a:rPr lang="en-CA">
                <a:highlight>
                  <a:srgbClr val="FFFF00"/>
                </a:highlight>
              </a:rPr>
              <a:t>Bromberger JT, Kravitz HM, Chang YF, </a:t>
            </a:r>
            <a:r>
              <a:rPr lang="en-CA" err="1">
                <a:highlight>
                  <a:srgbClr val="FFFF00"/>
                </a:highlight>
              </a:rPr>
              <a:t>Cyranowski</a:t>
            </a:r>
            <a:r>
              <a:rPr lang="en-CA">
                <a:highlight>
                  <a:srgbClr val="FFFF00"/>
                </a:highlight>
              </a:rPr>
              <a:t> JM, Brown C, Matthews KA. Major depression during and after the menopausal transition: Study of Women's Health Across the Nation (SWAN). Psychol Med. 2011 Sep;41(9):1879-88.</a:t>
            </a:r>
            <a:endParaRPr lang="en-US">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b="0" i="0" u="none" kern="1200" baseline="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algn="l" rtl="0"/>
            <a:fld id="{CD953FE4-7F3D-1C48-8731-559E789B0C8F}" type="slidenum">
              <a:rPr/>
              <a:t>16</a:t>
            </a:fld>
            <a:endParaRPr lang="fr-ca"/>
          </a:p>
        </p:txBody>
      </p:sp>
    </p:spTree>
    <p:extLst>
      <p:ext uri="{BB962C8B-B14F-4D97-AF65-F5344CB8AC3E}">
        <p14:creationId xmlns:p14="http://schemas.microsoft.com/office/powerpoint/2010/main" val="153665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i="0" u="none" baseline="0"/>
              <a:t>Le manque de connaissance de l’éventail complet des symptômes, ainsi que la stigmatisation, l’embarras et la croyance que la ménopause est simplement une partie normale du vieillissement, peuvent empêcher les personnes de demander des conseils et un traitement.​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p>
          <a:p>
            <a:pPr>
              <a:defRPr/>
            </a:pPr>
            <a:r>
              <a:rPr lang="en-US">
                <a:highlight>
                  <a:srgbClr val="FFFF00"/>
                </a:highlight>
              </a:rPr>
              <a:t>Barber K, Charles A. Barriers to accessing effective treatment and support for menopausal symptoms: a qualitative study capturing the </a:t>
            </a:r>
            <a:r>
              <a:rPr lang="en-US" err="1">
                <a:highlight>
                  <a:srgbClr val="FFFF00"/>
                </a:highlight>
              </a:rPr>
              <a:t>behaviours</a:t>
            </a:r>
            <a:r>
              <a:rPr lang="en-US">
                <a:highlight>
                  <a:srgbClr val="FFFF00"/>
                </a:highlight>
              </a:rPr>
              <a:t>, beliefs and experiences of key stakeholders. Patient Prefer Adherence. 2023;17:2971-80.</a:t>
            </a:r>
            <a:endParaRPr lang="en-CA">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0" u="none"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17</a:t>
            </a:fld>
            <a:endParaRPr lang="fr-ca" altLang="en-US"/>
          </a:p>
        </p:txBody>
      </p:sp>
    </p:spTree>
    <p:extLst>
      <p:ext uri="{BB962C8B-B14F-4D97-AF65-F5344CB8AC3E}">
        <p14:creationId xmlns:p14="http://schemas.microsoft.com/office/powerpoint/2010/main" val="239631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18</a:t>
            </a:fld>
            <a:endParaRPr lang="fr-ca" altLang="en-US"/>
          </a:p>
        </p:txBody>
      </p:sp>
    </p:spTree>
    <p:extLst>
      <p:ext uri="{BB962C8B-B14F-4D97-AF65-F5344CB8AC3E}">
        <p14:creationId xmlns:p14="http://schemas.microsoft.com/office/powerpoint/2010/main" val="109271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noProof="0">
              <a:ea typeface="Calibri"/>
              <a:cs typeface="Calibri"/>
            </a:endParaRPr>
          </a:p>
        </p:txBody>
      </p:sp>
      <p:sp>
        <p:nvSpPr>
          <p:cNvPr id="4" name="Slide Number Placeholder 3"/>
          <p:cNvSpPr>
            <a:spLocks noGrp="1"/>
          </p:cNvSpPr>
          <p:nvPr>
            <p:ph type="sldNum" sz="quarter" idx="5"/>
          </p:nvPr>
        </p:nvSpPr>
        <p:spPr/>
        <p:txBody>
          <a:bodyPr/>
          <a:lstStyle/>
          <a:p>
            <a:pPr algn="l" rtl="0"/>
            <a:fld id="{CD953FE4-7F3D-1C48-8731-559E789B0C8F}" type="slidenum">
              <a:rPr/>
              <a:t>19</a:t>
            </a:fld>
            <a:endParaRPr lang="fr-ca"/>
          </a:p>
        </p:txBody>
      </p:sp>
    </p:spTree>
    <p:extLst>
      <p:ext uri="{BB962C8B-B14F-4D97-AF65-F5344CB8AC3E}">
        <p14:creationId xmlns:p14="http://schemas.microsoft.com/office/powerpoint/2010/main" val="303927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fr-ca" b="0" i="0" u="none" baseline="0">
                <a:ea typeface="Calibri"/>
                <a:cs typeface="Calibri"/>
              </a:rPr>
              <a:t>Les enquêtes autonomes sont souvent les seules sources de données sur les expériences des personnes en périménopause et en ménopause, mais ces enquêtes ne sont pas représentatives de la population de l’Ontario.</a:t>
            </a:r>
          </a:p>
        </p:txBody>
      </p:sp>
      <p:sp>
        <p:nvSpPr>
          <p:cNvPr id="4" name="Slide Number Placeholder 3"/>
          <p:cNvSpPr>
            <a:spLocks noGrp="1"/>
          </p:cNvSpPr>
          <p:nvPr>
            <p:ph type="sldNum" sz="quarter" idx="5"/>
          </p:nvPr>
        </p:nvSpPr>
        <p:spPr/>
        <p:txBody>
          <a:bodyPr/>
          <a:lstStyle/>
          <a:p>
            <a:pPr algn="l" rtl="0"/>
            <a:fld id="{CD953FE4-7F3D-1C48-8731-559E789B0C8F}" type="slidenum">
              <a:rPr/>
              <a:t>20</a:t>
            </a:fld>
            <a:endParaRPr lang="fr-ca"/>
          </a:p>
        </p:txBody>
      </p:sp>
    </p:spTree>
    <p:extLst>
      <p:ext uri="{BB962C8B-B14F-4D97-AF65-F5344CB8AC3E}">
        <p14:creationId xmlns:p14="http://schemas.microsoft.com/office/powerpoint/2010/main" val="1964325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D26AD-D30D-DA73-C506-52D39CF0A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C186-49EB-8DD1-1890-236B0C9F2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AFE3E-85DE-0793-41CB-A78979A69BA6}"/>
              </a:ext>
            </a:extLst>
          </p:cNvPr>
          <p:cNvSpPr>
            <a:spLocks noGrp="1"/>
          </p:cNvSpPr>
          <p:nvPr>
            <p:ph type="body" idx="1"/>
          </p:nvPr>
        </p:nvSpPr>
        <p:spPr/>
        <p:txBody>
          <a:bodyPr/>
          <a:lstStyle/>
          <a:p>
            <a:pPr marL="0" indent="0" algn="l" rtl="0">
              <a:buFont typeface="Calibri"/>
              <a:buNone/>
              <a:defRPr/>
            </a:pPr>
            <a:endParaRPr lang="fr-ca" sz="1200">
              <a:ea typeface="MS PGothic"/>
              <a:cs typeface="Calibri"/>
            </a:endParaRPr>
          </a:p>
        </p:txBody>
      </p:sp>
      <p:sp>
        <p:nvSpPr>
          <p:cNvPr id="4" name="Slide Number Placeholder 3">
            <a:extLst>
              <a:ext uri="{FF2B5EF4-FFF2-40B4-BE49-F238E27FC236}">
                <a16:creationId xmlns:a16="http://schemas.microsoft.com/office/drawing/2014/main" id="{C703AA62-8032-DA9A-EA5C-5B331C27C711}"/>
              </a:ext>
            </a:extLst>
          </p:cNvPr>
          <p:cNvSpPr>
            <a:spLocks noGrp="1"/>
          </p:cNvSpPr>
          <p:nvPr>
            <p:ph type="sldNum" sz="quarter" idx="5"/>
          </p:nvPr>
        </p:nvSpPr>
        <p:spPr/>
        <p:txBody>
          <a:bodyPr/>
          <a:lstStyle/>
          <a:p>
            <a:pPr algn="l" rtl="0"/>
            <a:fld id="{CD953FE4-7F3D-1C48-8731-559E789B0C8F}" type="slidenum">
              <a:rPr/>
              <a:t>21</a:t>
            </a:fld>
            <a:endParaRPr lang="fr-ca"/>
          </a:p>
        </p:txBody>
      </p:sp>
    </p:spTree>
    <p:extLst>
      <p:ext uri="{BB962C8B-B14F-4D97-AF65-F5344CB8AC3E}">
        <p14:creationId xmlns:p14="http://schemas.microsoft.com/office/powerpoint/2010/main" val="4111621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9DB9-5A36-1E74-C44D-C2B394B3B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70D5A-F7E2-AFDE-3192-836CE10CC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1BE57-3836-CE95-3229-0987804E14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a:ea typeface="Calibri"/>
                <a:cs typeface="Calibri"/>
              </a:rPr>
              <a:t>Certaines données sont disponibles sur les interactions liées à la ménopause avec le système de santé de l’Ontario, mais les codes de diagnostic associés sont mal enregistrés et capturés.</a:t>
            </a:r>
          </a:p>
        </p:txBody>
      </p:sp>
      <p:sp>
        <p:nvSpPr>
          <p:cNvPr id="4" name="Slide Number Placeholder 3">
            <a:extLst>
              <a:ext uri="{FF2B5EF4-FFF2-40B4-BE49-F238E27FC236}">
                <a16:creationId xmlns:a16="http://schemas.microsoft.com/office/drawing/2014/main" id="{4F92C355-E82E-FE8B-092A-DB26D3DB246B}"/>
              </a:ext>
            </a:extLst>
          </p:cNvPr>
          <p:cNvSpPr>
            <a:spLocks noGrp="1"/>
          </p:cNvSpPr>
          <p:nvPr>
            <p:ph type="sldNum" sz="quarter" idx="5"/>
          </p:nvPr>
        </p:nvSpPr>
        <p:spPr/>
        <p:txBody>
          <a:bodyPr/>
          <a:lstStyle/>
          <a:p>
            <a:pPr algn="l" rtl="0"/>
            <a:fld id="{CD953FE4-7F3D-1C48-8731-559E789B0C8F}" type="slidenum">
              <a:rPr/>
              <a:t>22</a:t>
            </a:fld>
            <a:endParaRPr lang="fr-ca"/>
          </a:p>
        </p:txBody>
      </p:sp>
    </p:spTree>
    <p:extLst>
      <p:ext uri="{BB962C8B-B14F-4D97-AF65-F5344CB8AC3E}">
        <p14:creationId xmlns:p14="http://schemas.microsoft.com/office/powerpoint/2010/main" val="274658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359576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0524F-0B3B-3D7B-1106-D136780CB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8A486-EE49-9AD9-F061-06911650C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51F25-BAB4-AB70-9B1F-DBA175811884}"/>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E8638C6-EA6B-FE74-827D-97E252767CE3}"/>
              </a:ext>
            </a:extLst>
          </p:cNvPr>
          <p:cNvSpPr>
            <a:spLocks noGrp="1"/>
          </p:cNvSpPr>
          <p:nvPr>
            <p:ph type="sldNum" sz="quarter" idx="5"/>
          </p:nvPr>
        </p:nvSpPr>
        <p:spPr/>
        <p:txBody>
          <a:bodyPr/>
          <a:lstStyle/>
          <a:p>
            <a:pPr algn="l" rtl="0"/>
            <a:fld id="{CD953FE4-7F3D-1C48-8731-559E789B0C8F}" type="slidenum">
              <a:rPr/>
              <a:t>24</a:t>
            </a:fld>
            <a:endParaRPr lang="fr-ca"/>
          </a:p>
        </p:txBody>
      </p:sp>
    </p:spTree>
    <p:extLst>
      <p:ext uri="{BB962C8B-B14F-4D97-AF65-F5344CB8AC3E}">
        <p14:creationId xmlns:p14="http://schemas.microsoft.com/office/powerpoint/2010/main" val="4262224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82520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noProof="0">
                <a:solidFill>
                  <a:schemeClr val="tx1"/>
                </a:solidFill>
                <a:latin typeface="Calibri" panose="020F0502020204030204" pitchFamily="34" charset="0"/>
                <a:cs typeface="Calibri" panose="020F0502020204030204" pitchFamily="34" charset="0"/>
              </a:rPr>
              <a:t>Portée de cette norme de qualité</a:t>
            </a:r>
          </a:p>
          <a:p>
            <a:pPr marL="171450" indent="-171450">
              <a:buFont typeface="Arial" panose="020B0604020202020204" pitchFamily="34" charset="0"/>
              <a:buChar char="•"/>
            </a:pPr>
            <a:r>
              <a:rPr lang="fr-CA" sz="1200" kern="1200">
                <a:solidFill>
                  <a:schemeClr val="tx1"/>
                </a:solidFill>
                <a:effectLst/>
                <a:latin typeface="+mn-lt"/>
                <a:ea typeface="+mn-ea"/>
                <a:cs typeface="+mn-cs"/>
              </a:rPr>
              <a:t>Cette norme de qualité concerne les soins aux femmes et aux personnes de genre divers qui sont atteintes de </a:t>
            </a:r>
            <a:r>
              <a:rPr lang="fr-CA" sz="1200" kern="1200" err="1">
                <a:solidFill>
                  <a:schemeClr val="tx1"/>
                </a:solidFill>
                <a:effectLst/>
                <a:latin typeface="+mn-lt"/>
                <a:ea typeface="+mn-ea"/>
                <a:cs typeface="+mn-cs"/>
              </a:rPr>
              <a:t>périménopause</a:t>
            </a:r>
            <a:r>
              <a:rPr lang="fr-CA" sz="1200" kern="1200">
                <a:solidFill>
                  <a:schemeClr val="tx1"/>
                </a:solidFill>
                <a:effectLst/>
                <a:latin typeface="+mn-lt"/>
                <a:ea typeface="+mn-ea"/>
                <a:cs typeface="+mn-cs"/>
              </a:rPr>
              <a:t> ou ménopause (et la postménopause), y compris la ménopause précoce ou induite chirurgicalement. </a:t>
            </a:r>
          </a:p>
          <a:p>
            <a:pPr marL="171450" indent="-171450">
              <a:buFont typeface="Arial" panose="020B0604020202020204" pitchFamily="34" charset="0"/>
              <a:buChar char="•"/>
            </a:pPr>
            <a:r>
              <a:rPr lang="fr-CA" sz="1200" kern="1200">
                <a:solidFill>
                  <a:schemeClr val="tx1"/>
                </a:solidFill>
                <a:effectLst/>
                <a:latin typeface="+mn-lt"/>
                <a:ea typeface="+mn-ea"/>
                <a:cs typeface="+mn-cs"/>
              </a:rPr>
              <a:t>La norme de qualité se concentre sur l’identification, l’évaluation et la gestion des symptômes à tout stade et dans tous les milieux de soins de santé.</a:t>
            </a:r>
            <a:endParaRPr lang="en-CA" sz="1200" b="1"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242734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65243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a:solidFill>
                  <a:srgbClr val="000000"/>
                </a:solidFill>
                <a:latin typeface="+mn-lt"/>
              </a:rPr>
              <a:t>Leur application est volontaire et les normes sont de nature ambitieuse.</a:t>
            </a:r>
          </a:p>
          <a:p>
            <a:pPr marL="171450" indent="-171450">
              <a:buFontTx/>
              <a:buChar char="•"/>
            </a:pPr>
            <a:r>
              <a:rPr lang="fr-CA" altLang="en-US" noProof="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a:solidFill>
                  <a:srgbClr val="000000"/>
                </a:solidFill>
                <a:latin typeface="+mn-lt"/>
              </a:rPr>
              <a:t>Les normes de qualité énoncent les </a:t>
            </a:r>
            <a:r>
              <a:rPr lang="fr-CA" altLang="en-US" b="1" noProof="0">
                <a:solidFill>
                  <a:srgbClr val="000000"/>
                </a:solidFill>
                <a:latin typeface="+mn-lt"/>
              </a:rPr>
              <a:t>caractéristiques</a:t>
            </a:r>
            <a:r>
              <a:rPr lang="fr-CA" altLang="en-US" noProof="0">
                <a:solidFill>
                  <a:srgbClr val="000000"/>
                </a:solidFill>
                <a:latin typeface="+mn-lt"/>
              </a:rPr>
              <a:t> des soins qui devraient être offerts, mais ne nomment pas les </a:t>
            </a:r>
            <a:r>
              <a:rPr lang="fr-CA" altLang="en-US" b="1" noProof="0">
                <a:solidFill>
                  <a:srgbClr val="000000"/>
                </a:solidFill>
                <a:latin typeface="+mn-lt"/>
              </a:rPr>
              <a:t>personnes</a:t>
            </a:r>
            <a:r>
              <a:rPr lang="fr-CA" altLang="en-US" noProof="0">
                <a:solidFill>
                  <a:srgbClr val="000000"/>
                </a:solidFill>
                <a:latin typeface="+mn-lt"/>
              </a:rPr>
              <a:t> qui devraient les offrir (contrairement aux guides de pratique clinique et guides de pratiques exemplaires).</a:t>
            </a:r>
          </a:p>
          <a:p>
            <a:pPr marL="171450" indent="-171450"/>
            <a:endParaRPr lang="fr-CA" altLang="en-US" noProof="0">
              <a:solidFill>
                <a:srgbClr val="000000"/>
              </a:solidFill>
              <a:latin typeface="+mn-lt"/>
            </a:endParaRPr>
          </a:p>
          <a:p>
            <a:pPr marL="171450" indent="-171450"/>
            <a:r>
              <a:rPr lang="fr-CA" altLang="en-US" b="1" noProof="0">
                <a:solidFill>
                  <a:srgbClr val="000000"/>
                </a:solidFill>
                <a:latin typeface="+mn-lt"/>
              </a:rPr>
              <a:t>Les normes de qualité sont :</a:t>
            </a:r>
          </a:p>
          <a:p>
            <a:pPr marL="171450" indent="-171450">
              <a:spcBef>
                <a:spcPct val="0"/>
              </a:spcBef>
              <a:buClr>
                <a:srgbClr val="00788A"/>
              </a:buClr>
              <a:buFontTx/>
              <a:buChar char="•"/>
            </a:pPr>
            <a:r>
              <a:rPr lang="fr-CA" altLang="en-US" noProof="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a:solidFill>
                  <a:srgbClr val="000000"/>
                </a:solidFill>
                <a:latin typeface="+mn-lt"/>
              </a:rPr>
              <a:t>Applicables : des outils et des ressources d’amélioration de la qualité soutiennent chaque norme en vue de favoriser l’adoption.</a:t>
            </a:r>
          </a:p>
          <a:p>
            <a:pPr defTabSz="457883">
              <a:defRPr/>
            </a:pPr>
            <a:endParaRPr lang="en-CA" b="1">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2833556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3799700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a:p>
        </p:txBody>
      </p:sp>
    </p:spTree>
    <p:extLst>
      <p:ext uri="{BB962C8B-B14F-4D97-AF65-F5344CB8AC3E}">
        <p14:creationId xmlns:p14="http://schemas.microsoft.com/office/powerpoint/2010/main" val="934239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a:p>
        </p:txBody>
      </p:sp>
    </p:spTree>
    <p:extLst>
      <p:ext uri="{BB962C8B-B14F-4D97-AF65-F5344CB8AC3E}">
        <p14:creationId xmlns:p14="http://schemas.microsoft.com/office/powerpoint/2010/main" val="4211910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Le Comité consultatif sur la norme de qualité Ménopause a défini certains objectifs généraux pour cette norme de qualité.  </a:t>
            </a:r>
            <a:r>
              <a:rPr lang="fr-FR" sz="1200" kern="120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a:solidFill>
                  <a:srgbClr val="000000"/>
                </a:solidFill>
                <a:latin typeface="+mn-lt"/>
              </a:rPr>
              <a:t>Les patients, les partenaires de soins et le public </a:t>
            </a:r>
            <a:r>
              <a:rPr lang="fr-CA" altLang="en-US" noProof="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a:solidFill>
                  <a:srgbClr val="000000"/>
                </a:solidFill>
                <a:latin typeface="+mn-lt"/>
              </a:rPr>
              <a:t>Les régions provinciales et les organismes responsables de la prévention des maladies </a:t>
            </a:r>
            <a:r>
              <a:rPr lang="fr-CA" altLang="en-US" noProof="0">
                <a:solidFill>
                  <a:srgbClr val="000000"/>
                </a:solidFill>
                <a:latin typeface="+mn-lt"/>
              </a:rPr>
              <a:t>peuvent recourir aux normes de qualité pour mesurer les résultats de santé, tenir les </a:t>
            </a:r>
            <a:r>
              <a:rPr lang="fr-CA" altLang="en-US" b="0" noProof="0">
                <a:solidFill>
                  <a:srgbClr val="000000"/>
                </a:solidFill>
                <a:latin typeface="+mn-lt"/>
              </a:rPr>
              <a:t>organismes fournisseurs de soins de santé</a:t>
            </a:r>
            <a:r>
              <a:rPr lang="fr-CA" altLang="en-US" b="1" noProof="0">
                <a:solidFill>
                  <a:srgbClr val="000000"/>
                </a:solidFill>
                <a:latin typeface="+mn-lt"/>
              </a:rPr>
              <a:t> </a:t>
            </a:r>
            <a:r>
              <a:rPr lang="fr-CA" altLang="en-US" noProof="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organismes fournisseurs de soins de santé</a:t>
            </a:r>
            <a:r>
              <a:rPr lang="fr-CA" altLang="en-US" noProof="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cliniciens </a:t>
            </a:r>
            <a:r>
              <a:rPr lang="fr-CA" altLang="en-US" noProof="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a:solidFill>
                  <a:srgbClr val="000000"/>
                </a:solidFill>
                <a:latin typeface="+mn-lt"/>
              </a:rPr>
              <a:t>Le </a:t>
            </a:r>
            <a:r>
              <a:rPr lang="fr-CA" altLang="en-US" b="1" noProof="0">
                <a:solidFill>
                  <a:srgbClr val="000000"/>
                </a:solidFill>
                <a:latin typeface="+mn-lt"/>
              </a:rPr>
              <a:t>gouvernement</a:t>
            </a:r>
            <a:r>
              <a:rPr lang="fr-CA" altLang="en-US" noProof="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a:latin typeface="+mn-lt"/>
                <a:cs typeface="Calibri" panose="020F0502020204030204" pitchFamily="34" charset="0"/>
              </a:rPr>
              <a:t>.</a:t>
            </a:r>
          </a:p>
          <a:p>
            <a:endParaRPr lang="en-CA" b="1">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123138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a:solidFill>
                  <a:srgbClr val="000000"/>
                </a:solidFill>
                <a:latin typeface="Calibri" panose="020F0502020204030204" pitchFamily="34" charset="0"/>
              </a:rPr>
              <a:t>Chaque norme de qualité comprend un résumé en langage simple pour les patients, les familles, les partenaires de soins et le public, appelé le </a:t>
            </a:r>
            <a:r>
              <a:rPr lang="fr-CA" altLang="en-US" b="1" noProof="0">
                <a:solidFill>
                  <a:srgbClr val="000000"/>
                </a:solidFill>
                <a:latin typeface="Calibri" panose="020F0502020204030204" pitchFamily="34" charset="0"/>
              </a:rPr>
              <a:t>guide du patient</a:t>
            </a:r>
            <a:r>
              <a:rPr lang="fr-CA" altLang="en-US" noProof="0">
                <a:solidFill>
                  <a:srgbClr val="000000"/>
                </a:solidFill>
                <a:latin typeface="Calibri" panose="020F0502020204030204" pitchFamily="34" charset="0"/>
              </a:rPr>
              <a:t>.</a:t>
            </a:r>
          </a:p>
          <a:p>
            <a:pPr marL="171450" indent="-171450"/>
            <a:endParaRPr lang="fr-CA" altLang="en-US" noProof="0">
              <a:solidFill>
                <a:srgbClr val="000000"/>
              </a:solidFill>
              <a:latin typeface="Calibri" panose="020F0502020204030204" pitchFamily="34" charset="0"/>
            </a:endParaRPr>
          </a:p>
          <a:p>
            <a:pPr marL="171450" indent="-171450"/>
            <a:r>
              <a:rPr lang="fr-CA" altLang="en-US" b="1" noProof="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a:solidFill>
                  <a:srgbClr val="000000"/>
                </a:solidFill>
                <a:latin typeface="Calibri" panose="020F0502020204030204" pitchFamily="34" charset="0"/>
              </a:rPr>
              <a:t>Consultations sur le guide de conversation des patients</a:t>
            </a:r>
          </a:p>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241284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306451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B3B28E0F-E4E5-7F2F-FE8A-747FC5FBA1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1724B30-D38B-CBC5-EFB0-0430D126811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877228C2-A675-6ADE-B997-84E5360705DB}"/>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5313820C-2698-0DD9-EF18-F6425EC8DC5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7" name="TextBox 6">
            <a:extLst>
              <a:ext uri="{FF2B5EF4-FFF2-40B4-BE49-F238E27FC236}">
                <a16:creationId xmlns:a16="http://schemas.microsoft.com/office/drawing/2014/main" id="{7F448D43-A09E-B1B2-9D4C-D341C3F674D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4EF71486-1F41-FC22-63C5-D2A5BFC7F67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C8832726-97ED-F2AB-F9B2-9BDADBAD57C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extBox 9">
            <a:extLst>
              <a:ext uri="{FF2B5EF4-FFF2-40B4-BE49-F238E27FC236}">
                <a16:creationId xmlns:a16="http://schemas.microsoft.com/office/drawing/2014/main" id="{B2652809-AB57-426F-256E-1AA0E5E4584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079BC5BB-5A22-AF16-1EC7-F72240FB90B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FDDB4-A47E-8BE2-AC9A-ECA40159151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
        <p:nvSpPr>
          <p:cNvPr id="5" name="TextBox 4">
            <a:extLst>
              <a:ext uri="{FF2B5EF4-FFF2-40B4-BE49-F238E27FC236}">
                <a16:creationId xmlns:a16="http://schemas.microsoft.com/office/drawing/2014/main" id="{B004C755-91F0-BFFC-1E14-E40D8BB8DD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28487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0DB800EC-1309-6AF6-A8BA-518D5B5BD4F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menopausefoundationcanada.ca/wp-content/uploads/2023/01/MFC_The-Silence-and-the-Stigma_Menopause-in-Canada_Oct22_v2.pdf"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hyperlink" Target="https://doi.org/10.25318/1710000501-e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hyperlink" Target="https://menopausefoundationcanada.ca/wp-content/uploads/2023/01/MFC_The-Silence-and-the-Stigma_Menopause-in-Canada_Oct22_v2.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hyperlink" Target="https://www.manulife.ca/business/news/group-benefits-news/hormone-replacement-therapy-for-menopause.html"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hyperlink" Target="https://doi.org/10.25318/1710000501-e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datapreview.clsa-elcv.ca/mica/repository#/search?type=variables&amp;display=list&amp;query=variable(limit(0,20))" TargetMode="External"/><Relationship Id="rId5" Type="http://schemas.openxmlformats.org/officeDocument/2006/relationships/hyperlink" Target="https://www.clsa-elcv.ca/wp-content/uploads/2024/07/CLSA_DataSupportDoc_SampWgts_BL-FUP2_v4.0_2025May01.pdf" TargetMode="External"/><Relationship Id="rId4" Type="http://schemas.openxmlformats.org/officeDocument/2006/relationships/hyperlink" Target="https://www.clsa-elcv.ca/fr-ca/"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hyperlink" Target="https://www.clsa-elcv.ca/wp-content/uploads/2024/07/CLSA_DataSupportDoc_SampWgts_BL-FUP2_v4.0_2025May01.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lsa-elcv.ca/wp-content/uploads/2024/07/CLSA_DataSupportDoc_SampWgts_BL-FUP2_v4.0_2025May01.pdf"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hyperlink" Target="https://www.hqontario.ca/Am%C3%A9liorer-les-soins-gr%C3%A2ce-aux-donn%C3%A9es-probantes/Normes-de-qualit%C3%A9/Voir-toutes-les-normes-de-qualit%C3%A9/M%C3%A9nopause" TargetMode="External"/><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 uri="{C183D7F6-B498-43B3-948B-1728B52AA6E4}">
                <adec:decorative xmlns:adec="http://schemas.microsoft.com/office/drawing/2017/decorative" val="1"/>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NORMES DE </a:t>
            </a:r>
            <a:r>
              <a:rPr lang="fr-CA" sz="2000" u="none" kern="1200">
                <a:latin typeface="Calibri" panose="020F0502020204030204" pitchFamily="34" charset="0"/>
                <a:ea typeface="Helvetica Neue Light" panose="02000403000000020004" pitchFamily="2" charset="0"/>
              </a:rPr>
              <a:t>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lang="fr-CA" sz="4200">
                <a:latin typeface="+mn-lt"/>
                <a:ea typeface="+mn-ea"/>
                <a:cs typeface="+mn-cs"/>
              </a:rPr>
              <a:t>Ménopause</a:t>
            </a:r>
            <a:endParaRPr kumimoji="0" lang="fr-CA" sz="4200" b="1" i="0" u="none" strike="noStrike" kern="1200" cap="none" spc="0" normalizeH="0" baseline="0" noProof="0">
              <a:ln>
                <a:noFill/>
              </a:ln>
              <a:solidFill>
                <a:schemeClr val="tx1"/>
              </a:solidFill>
              <a:effectLst/>
              <a:uLnTx/>
              <a:uFillTx/>
              <a:latin typeface="+mn-lt"/>
              <a:ea typeface="+mn-ea"/>
              <a:cs typeface="+mn-cs"/>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6395282" cy="1384995"/>
          </a:xfrm>
        </p:spPr>
        <p:txBody>
          <a:bodyPr/>
          <a:lstStyle/>
          <a:p>
            <a:r>
              <a:rPr lang="fr-CA" noProof="0"/>
              <a:t>Orienter les soins fondés sur les données probantes </a:t>
            </a:r>
            <a:r>
              <a:rPr lang="fr-CA"/>
              <a:t>pour les femmes et les personnes de genres divers en</a:t>
            </a:r>
            <a:r>
              <a:rPr lang="en-CA"/>
              <a:t> Ontario</a:t>
            </a:r>
            <a:endParaRPr lang="fr-CA" noProof="0"/>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a:t>Comment le système de santé peut appuyer la mise en œuvre</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a:t>Santé Ontario travaillera avec d’autres partenaires provinciaux, dont le ministère de la Santé, et les soutiendra afin de combler les lacunes au niveau du système pour soutenir la mise en œuvre des normes de qualité</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a:t>Le </a:t>
            </a:r>
            <a:r>
              <a:rPr lang="fr-CA" b="1" noProof="0"/>
              <a:t>Guide de démarrage :</a:t>
            </a:r>
          </a:p>
          <a:p>
            <a:pPr marL="342900" indent="-342900">
              <a:buFont typeface="Arial" panose="020B0604020202020204" pitchFamily="34" charset="0"/>
              <a:buChar char="•"/>
            </a:pPr>
            <a:r>
              <a:rPr lang="fr-CA" noProof="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508653"/>
          </a:xfrm>
        </p:spPr>
        <p:txBody>
          <a:bodyPr>
            <a:spAutoFit/>
          </a:bodyPr>
          <a:lstStyle/>
          <a:p>
            <a:pPr>
              <a:spcAft>
                <a:spcPts val="3600"/>
              </a:spcAft>
            </a:pPr>
            <a:r>
              <a:rPr lang="fr-CA" b="1" noProof="0">
                <a:hlinkClick r:id="rId3" tooltip="Page web du Quorum."/>
              </a:rPr>
              <a:t>Quorum</a:t>
            </a:r>
            <a:r>
              <a:rPr lang="fr-CA" noProof="0"/>
              <a:t> est une communauté en ligne qui a pour ambition d’améliorer la qualité des soins de santé en Ontario.</a:t>
            </a:r>
          </a:p>
          <a:p>
            <a:r>
              <a:rPr lang="fr-CA" noProof="0"/>
              <a:t>La </a:t>
            </a:r>
            <a:r>
              <a:rPr lang="fr-FR" noProof="0">
                <a:hlinkClick r:id="rId4" tooltip="Outils de mise en œuvre sur Quorum."/>
              </a:rPr>
              <a:t>Série sur l’adoption de normes de qualité</a:t>
            </a:r>
            <a:r>
              <a:rPr lang="fr-CA" noProof="0"/>
              <a:t> met en évidence les efforts déployés dans le domaine des soins de santé pour mettre en œuvre des changements et éliminer les lacunes en matière de soins liés aux normes </a:t>
            </a:r>
            <a:br>
              <a:rPr lang="fr-CA" noProof="0"/>
            </a:br>
            <a:r>
              <a:rPr lang="fr-CA" noProof="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de mesure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851542"/>
            <a:ext cx="5333999" cy="3416320"/>
          </a:xfrm>
        </p:spPr>
        <p:txBody>
          <a:bodyPr>
            <a:spAutoFit/>
          </a:bodyPr>
          <a:lstStyle/>
          <a:p>
            <a:r>
              <a:rPr lang="fr-CA" sz="2400" noProof="0"/>
              <a:t>Le </a:t>
            </a:r>
            <a:r>
              <a:rPr lang="fr-CA" sz="2400" b="1" noProof="0"/>
              <a:t>guide de mesure </a:t>
            </a:r>
            <a:r>
              <a:rPr lang="fr-CA" sz="2400" noProof="0"/>
              <a:t>décrit :</a:t>
            </a:r>
          </a:p>
          <a:p>
            <a:pPr marL="342900" indent="-342900">
              <a:buFont typeface="Arial" panose="020B0604020202020204" pitchFamily="34" charset="0"/>
              <a:buChar char="•"/>
            </a:pPr>
            <a:r>
              <a:rPr lang="fr-CA" sz="2400" noProof="0"/>
              <a:t>Les principes de mesure qui sous-tendent les indicateurs de qualité inclus dans les normes de qualité</a:t>
            </a:r>
          </a:p>
          <a:p>
            <a:pPr marL="342900" indent="-342900">
              <a:buFont typeface="Arial" panose="020B0604020202020204" pitchFamily="34" charset="0"/>
              <a:buChar char="•"/>
            </a:pPr>
            <a:r>
              <a:rPr lang="fr-CA" sz="2400" noProof="0"/>
              <a:t>Les types d’indicateurs inclus dans les normes de qualité</a:t>
            </a:r>
          </a:p>
          <a:p>
            <a:pPr marL="342900" indent="-342900">
              <a:buFont typeface="Arial" panose="020B0604020202020204" pitchFamily="34" charset="0"/>
              <a:buChar char="•"/>
            </a:pPr>
            <a:r>
              <a:rPr lang="fr-CA" sz="2400" noProof="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909" r="909"/>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016210"/>
          </a:xfrm>
        </p:spPr>
        <p:txBody>
          <a:bodyPr vert="horz" lIns="0" tIns="0" rIns="0" bIns="0" rtlCol="0" anchor="t">
            <a:spAutoFit/>
          </a:bodyPr>
          <a:lstStyle/>
          <a:p>
            <a:r>
              <a:rPr lang="fr-CA">
                <a:ea typeface="+mn-lt"/>
                <a:cs typeface="+mn-lt"/>
              </a:rPr>
              <a:t>Le rapport sur les </a:t>
            </a:r>
            <a:r>
              <a:rPr lang="fr-CA" b="1" noProof="0">
                <a:ea typeface="+mn-lt"/>
                <a:cs typeface="+mn-lt"/>
              </a:rPr>
              <a:t>spécifications techniques</a:t>
            </a:r>
            <a:r>
              <a:rPr lang="fr-CA" noProof="0">
                <a:ea typeface="+mn-lt"/>
                <a:cs typeface="+mn-lt"/>
              </a:rPr>
              <a:t> </a:t>
            </a:r>
            <a:r>
              <a:rPr lang="fr-CA">
                <a:ea typeface="+mn-lt"/>
                <a:cs typeface="+mn-lt"/>
              </a:rPr>
              <a:t>décrit deux types de mesures</a:t>
            </a:r>
            <a:r>
              <a:rPr lang="fr-CA" noProof="0"/>
              <a:t> :</a:t>
            </a:r>
            <a:endParaRPr lang="fr-CA"/>
          </a:p>
          <a:p>
            <a:pPr marL="342900" indent="-342900">
              <a:buFont typeface="Arial" panose="020B0604020202020204" pitchFamily="34" charset="0"/>
              <a:buChar char="•"/>
            </a:pPr>
            <a:r>
              <a:rPr lang="fr-CA" b="1" noProof="0"/>
              <a:t>Mesure provinciale : </a:t>
            </a:r>
            <a:r>
              <a:rPr lang="fr-CA" noProof="0"/>
              <a:t>comment nous pouvons surveiller les progrès réalisés pour améliorer les soins à l’échelle provinciale</a:t>
            </a:r>
          </a:p>
          <a:p>
            <a:pPr marL="342900" indent="-342900">
              <a:buFont typeface="Arial" panose="020B0604020202020204" pitchFamily="34" charset="0"/>
              <a:buChar char="•"/>
            </a:pPr>
            <a:r>
              <a:rPr lang="fr-CA" b="1" noProof="0"/>
              <a:t>Mesure locale : </a:t>
            </a:r>
            <a:r>
              <a:rPr lang="fr-CA" noProof="0"/>
              <a:t>mesures que vous pouvez entreprendre pour évaluer la qualité des soins que vous fournissez localement</a:t>
            </a:r>
          </a:p>
        </p:txBody>
      </p:sp>
      <p:pic>
        <p:nvPicPr>
          <p:cNvPr id="2" name="Picture 1" descr="Image des spécifications techniques.">
            <a:extLst>
              <a:ext uri="{FF2B5EF4-FFF2-40B4-BE49-F238E27FC236}">
                <a16:creationId xmlns:a16="http://schemas.microsoft.com/office/drawing/2014/main" id="{61387745-42A7-83EF-BC4D-5A307DDF8A5A}"/>
              </a:ext>
            </a:extLst>
          </p:cNvPr>
          <p:cNvPicPr>
            <a:picLocks noChangeAspect="1"/>
          </p:cNvPicPr>
          <p:nvPr/>
        </p:nvPicPr>
        <p:blipFill>
          <a:blip r:embed="rId3"/>
          <a:stretch>
            <a:fillRect/>
          </a:stretch>
        </p:blipFill>
        <p:spPr>
          <a:xfrm>
            <a:off x="7089209" y="1453706"/>
            <a:ext cx="3530287" cy="45626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200" b="0" i="0" u="none" strike="noStrike" kern="1200" cap="none" spc="0" normalizeH="0" baseline="0" noProof="0">
                <a:ln>
                  <a:noFill/>
                </a:ln>
                <a:solidFill>
                  <a:schemeClr val="bg1"/>
                </a:solidFill>
                <a:effectLst/>
                <a:uLnTx/>
                <a:uFillTx/>
                <a:latin typeface="+mn-lt"/>
                <a:ea typeface="+mn-ea"/>
                <a:cs typeface="+mn-cs"/>
              </a:rPr>
              <a:t>Pourquoi avons-nous besoin d’une norme de qualité pour la ménopause?</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3A82-455D-8EFA-0229-B52CB57D6852}"/>
              </a:ext>
            </a:extLst>
          </p:cNvPr>
          <p:cNvSpPr>
            <a:spLocks noGrp="1"/>
          </p:cNvSpPr>
          <p:nvPr>
            <p:ph type="title"/>
          </p:nvPr>
        </p:nvSpPr>
        <p:spPr>
          <a:xfrm>
            <a:off x="530194" y="339172"/>
            <a:ext cx="11087100" cy="697541"/>
          </a:xfrm>
        </p:spPr>
        <p:txBody>
          <a:bodyPr/>
          <a:lstStyle/>
          <a:p>
            <a:pPr algn="l" rtl="0"/>
            <a:r>
              <a:rPr lang="fr-ca" sz="3600" b="1" i="0" u="none" baseline="0">
                <a:latin typeface="Calibri"/>
                <a:ea typeface="Calibri"/>
                <a:cs typeface="Calibri"/>
              </a:rPr>
              <a:t>La ménopause est une transition de vie importante pour </a:t>
            </a:r>
            <a:br>
              <a:rPr lang="fr-ca" sz="3600">
                <a:latin typeface="Calibri"/>
                <a:ea typeface="Calibri"/>
                <a:cs typeface="Calibri"/>
              </a:rPr>
            </a:br>
            <a:r>
              <a:rPr lang="fr-ca" sz="3600" b="1" i="0" u="none" baseline="0">
                <a:latin typeface="Calibri"/>
                <a:ea typeface="Calibri"/>
                <a:cs typeface="Calibri"/>
              </a:rPr>
              <a:t>la moitié de la population</a:t>
            </a:r>
            <a:endParaRPr lang="fr-ca" sz="3600" noProof="0">
              <a:ea typeface="Calibri"/>
            </a:endParaRPr>
          </a:p>
        </p:txBody>
      </p:sp>
      <p:sp>
        <p:nvSpPr>
          <p:cNvPr id="4" name="Text Placeholder 3">
            <a:extLst>
              <a:ext uri="{FF2B5EF4-FFF2-40B4-BE49-F238E27FC236}">
                <a16:creationId xmlns:a16="http://schemas.microsoft.com/office/drawing/2014/main" id="{CA407D77-78A3-6ACF-AE9B-9FE4C141E31F}"/>
              </a:ext>
            </a:extLst>
          </p:cNvPr>
          <p:cNvSpPr>
            <a:spLocks noGrp="1"/>
          </p:cNvSpPr>
          <p:nvPr>
            <p:ph type="body" sz="quarter" idx="11"/>
          </p:nvPr>
        </p:nvSpPr>
        <p:spPr>
          <a:xfrm>
            <a:off x="530194" y="1499324"/>
            <a:ext cx="7674006" cy="3958501"/>
          </a:xfrm>
        </p:spPr>
        <p:txBody>
          <a:bodyPr vert="horz" lIns="0" tIns="0" rIns="0" bIns="0" numCol="1" spcCol="457200" rtlCol="0" anchor="t">
            <a:noAutofit/>
          </a:bodyPr>
          <a:lstStyle/>
          <a:p>
            <a:pPr marL="271145" indent="-271145" algn="l" rtl="0">
              <a:buClr>
                <a:schemeClr val="tx1"/>
              </a:buClr>
              <a:buFont typeface="Arial" panose="020B0604020202020204" pitchFamily="34" charset="0"/>
              <a:buChar char="•"/>
            </a:pPr>
            <a:r>
              <a:rPr lang="fr-ca" sz="2000" b="0" i="0" u="none" baseline="0">
                <a:ea typeface="Calibri"/>
                <a:cs typeface="Calibri"/>
              </a:rPr>
              <a:t>Les femmes et les personnes de diverses identités de genre vivent la ménopause à un âge moyen de 51 ans. La </a:t>
            </a:r>
            <a:r>
              <a:rPr lang="fr-ca" sz="2000" b="0" i="0" u="none" baseline="0" err="1">
                <a:ea typeface="Calibri"/>
                <a:cs typeface="Calibri"/>
              </a:rPr>
              <a:t>périménopause</a:t>
            </a:r>
            <a:r>
              <a:rPr lang="fr-ca" sz="2000" b="0" i="0" u="none" baseline="0">
                <a:ea typeface="Calibri"/>
                <a:cs typeface="Calibri"/>
              </a:rPr>
              <a:t> commence généralement 4 ans avant la ménopause, mais elle peut débuter aussi tôt que 10 ans avant</a:t>
            </a:r>
          </a:p>
          <a:p>
            <a:pPr marL="285750" indent="-285750" algn="l" rtl="0">
              <a:spcBef>
                <a:spcPts val="200"/>
              </a:spcBef>
              <a:spcAft>
                <a:spcPts val="200"/>
              </a:spcAft>
              <a:buClr>
                <a:schemeClr val="tx1"/>
              </a:buClr>
              <a:buFont typeface="Arial" panose="020B0604020202020204" pitchFamily="34" charset="0"/>
              <a:buChar char="•"/>
            </a:pPr>
            <a:r>
              <a:rPr lang="fr-ca" sz="2000" b="0" i="0" u="none" baseline="0">
                <a:ea typeface="Calibri"/>
                <a:cs typeface="Calibri"/>
              </a:rPr>
              <a:t>La Fondation canadienne de la ménopause</a:t>
            </a:r>
            <a:r>
              <a:rPr lang="fr-ca" sz="2000" b="0" i="0" u="none" baseline="30000">
                <a:ea typeface="Calibri"/>
                <a:cs typeface="Calibri"/>
              </a:rPr>
              <a:t>1</a:t>
            </a:r>
            <a:r>
              <a:rPr lang="fr-ca" sz="2000" b="0" i="0" u="none" baseline="0">
                <a:ea typeface="Calibri"/>
                <a:cs typeface="Calibri"/>
              </a:rPr>
              <a:t> a constaté que </a:t>
            </a:r>
            <a:br>
              <a:rPr lang="fr-ca" sz="2000">
                <a:ea typeface="Calibri"/>
                <a:cs typeface="Calibri"/>
              </a:rPr>
            </a:br>
            <a:r>
              <a:rPr lang="fr-ca" sz="2000" b="1" i="0" u="none" baseline="0">
                <a:ea typeface="Calibri"/>
                <a:cs typeface="Calibri"/>
              </a:rPr>
              <a:t>95 % des personnes vivant la ménopause signalent en moyenne </a:t>
            </a:r>
            <a:br>
              <a:rPr lang="fr-ca" sz="2000" b="1">
                <a:ea typeface="Calibri"/>
                <a:cs typeface="Calibri"/>
              </a:rPr>
            </a:br>
            <a:r>
              <a:rPr lang="fr-ca" sz="2000" b="1" i="0" u="none" baseline="0">
                <a:ea typeface="Calibri"/>
                <a:cs typeface="Calibri"/>
              </a:rPr>
              <a:t>7 symptômes</a:t>
            </a:r>
            <a:endParaRPr lang="fr-ca" sz="2000" baseline="30000" noProof="0">
              <a:ea typeface="Calibri"/>
              <a:cs typeface="Calibri"/>
            </a:endParaRPr>
          </a:p>
          <a:p>
            <a:pPr marL="742950" lvl="1" indent="-285750" algn="l" rtl="0">
              <a:spcBef>
                <a:spcPts val="200"/>
              </a:spcBef>
              <a:spcAft>
                <a:spcPts val="200"/>
              </a:spcAft>
              <a:buClr>
                <a:schemeClr val="tx1"/>
              </a:buClr>
              <a:buFont typeface="Arial" panose="020B0604020202020204" pitchFamily="34" charset="0"/>
              <a:buChar char="•"/>
            </a:pPr>
            <a:r>
              <a:rPr lang="fr-ca" sz="1800" b="0" i="0" u="none" baseline="0">
                <a:ea typeface="Calibri"/>
                <a:cs typeface="Calibri"/>
              </a:rPr>
              <a:t>Les symptômes les plus courants étaient des bouffées de chaleur (62 %), des troubles du sommeil (57 %) et des sueurs nocturnes (55 %)</a:t>
            </a:r>
            <a:endParaRPr lang="fr-ca" sz="1800" baseline="30000" noProof="0">
              <a:ea typeface="Calibri"/>
              <a:cs typeface="Calibri"/>
            </a:endParaRPr>
          </a:p>
          <a:p>
            <a:pPr marL="742950" lvl="1" indent="-285750" algn="l" rtl="0">
              <a:spcBef>
                <a:spcPts val="200"/>
              </a:spcBef>
              <a:spcAft>
                <a:spcPts val="200"/>
              </a:spcAft>
              <a:buClr>
                <a:schemeClr val="tx1"/>
              </a:buClr>
              <a:buFont typeface="Arial" panose="020B0604020202020204" pitchFamily="34" charset="0"/>
              <a:buChar char="•"/>
            </a:pPr>
            <a:r>
              <a:rPr lang="fr-ca" sz="1800" b="0" i="0" u="none" baseline="0">
                <a:ea typeface="Calibri"/>
                <a:cs typeface="Calibri"/>
              </a:rPr>
              <a:t>Les symptômes génito-urinaires signalés incluent la sécheresse vaginale, des démangeaisons ou des brûlures (30 %); une libido faible (27 %); et l’incontinence ou des fuites (23 %)</a:t>
            </a:r>
          </a:p>
        </p:txBody>
      </p:sp>
      <p:sp>
        <p:nvSpPr>
          <p:cNvPr id="5" name="Rectangle: Rounded Corners 4">
            <a:extLst>
              <a:ext uri="{FF2B5EF4-FFF2-40B4-BE49-F238E27FC236}">
                <a16:creationId xmlns:a16="http://schemas.microsoft.com/office/drawing/2014/main" id="{9456ECE7-76D6-2E6A-1896-D4024B472AE9}"/>
              </a:ext>
            </a:extLst>
          </p:cNvPr>
          <p:cNvSpPr/>
          <p:nvPr/>
        </p:nvSpPr>
        <p:spPr>
          <a:xfrm>
            <a:off x="8435462" y="1830659"/>
            <a:ext cx="3429436" cy="329582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rIns="182880" bIns="182880" rtlCol="0" anchor="t" anchorCtr="1"/>
          <a:lstStyle/>
          <a:p>
            <a:pPr algn="l" rtl="0"/>
            <a:r>
              <a:rPr lang="fr-ca" sz="2200" b="0" i="0" u="none" baseline="0">
                <a:solidFill>
                  <a:schemeClr val="tx1"/>
                </a:solidFill>
                <a:latin typeface="+mj-lt"/>
                <a:ea typeface="Calibri"/>
                <a:cs typeface="Calibri"/>
              </a:rPr>
              <a:t>En Ontario, il y a 4,2 millions de femmes et de personnes de diverses identités </a:t>
            </a:r>
            <a:br>
              <a:rPr lang="fr-ca" sz="2200" b="0" i="0" u="none" baseline="0">
                <a:solidFill>
                  <a:schemeClr val="tx1"/>
                </a:solidFill>
                <a:latin typeface="+mj-lt"/>
                <a:ea typeface="Calibri"/>
                <a:cs typeface="Calibri"/>
              </a:rPr>
            </a:br>
            <a:r>
              <a:rPr lang="fr-ca" sz="2200" b="0" i="0" u="none" baseline="0">
                <a:solidFill>
                  <a:schemeClr val="tx1"/>
                </a:solidFill>
                <a:latin typeface="+mj-lt"/>
                <a:ea typeface="Calibri"/>
                <a:cs typeface="Calibri"/>
              </a:rPr>
              <a:t>de genre âgées de 40 ans ou plus, et</a:t>
            </a:r>
            <a:r>
              <a:rPr lang="fr-ca" sz="2200" b="1" i="0" u="none" baseline="0">
                <a:solidFill>
                  <a:schemeClr val="tx1"/>
                </a:solidFill>
                <a:latin typeface="+mj-lt"/>
                <a:ea typeface="MS PGothic"/>
                <a:cs typeface="Calibri" panose="020F0502020204030204" pitchFamily="34" charset="0"/>
              </a:rPr>
              <a:t> </a:t>
            </a:r>
            <a:br>
              <a:rPr lang="fr-ca" sz="2200" b="1">
                <a:solidFill>
                  <a:schemeClr val="tx1"/>
                </a:solidFill>
                <a:latin typeface="+mj-lt"/>
                <a:ea typeface="MS PGothic"/>
                <a:cs typeface="Calibri" panose="020F0502020204030204" pitchFamily="34" charset="0"/>
              </a:rPr>
            </a:br>
            <a:r>
              <a:rPr lang="fr-ca" sz="2200" b="0" i="0" u="none" baseline="0">
                <a:solidFill>
                  <a:schemeClr val="tx1"/>
                </a:solidFill>
                <a:latin typeface="+mj-lt"/>
                <a:ea typeface="Calibri"/>
                <a:cs typeface="Calibri"/>
              </a:rPr>
              <a:t>3,1 millions âgées de </a:t>
            </a:r>
            <a:br>
              <a:rPr lang="fr-ca" sz="2200">
                <a:solidFill>
                  <a:schemeClr val="tx1"/>
                </a:solidFill>
                <a:latin typeface="+mj-lt"/>
                <a:ea typeface="Calibri"/>
                <a:cs typeface="Calibri"/>
              </a:rPr>
            </a:br>
            <a:r>
              <a:rPr lang="fr-ca" sz="2200" b="0" i="0" u="none" baseline="0">
                <a:solidFill>
                  <a:schemeClr val="tx1"/>
                </a:solidFill>
                <a:latin typeface="+mj-lt"/>
                <a:ea typeface="Calibri"/>
                <a:cs typeface="Calibri"/>
              </a:rPr>
              <a:t>50 ans ou plus</a:t>
            </a:r>
            <a:r>
              <a:rPr lang="fr-ca" sz="2200" b="0" i="0" u="none" baseline="30000">
                <a:solidFill>
                  <a:schemeClr val="tx1"/>
                </a:solidFill>
                <a:latin typeface="+mj-lt"/>
                <a:ea typeface="Calibri"/>
                <a:cs typeface="Calibri"/>
              </a:rPr>
              <a:t>2</a:t>
            </a:r>
            <a:endParaRPr lang="fr-ca" sz="2200" b="0" i="0" u="none" baseline="0">
              <a:solidFill>
                <a:schemeClr val="tx1"/>
              </a:solidFill>
            </a:endParaRPr>
          </a:p>
        </p:txBody>
      </p:sp>
      <p:sp>
        <p:nvSpPr>
          <p:cNvPr id="8" name="TextBox 7">
            <a:extLst>
              <a:ext uri="{FF2B5EF4-FFF2-40B4-BE49-F238E27FC236}">
                <a16:creationId xmlns:a16="http://schemas.microsoft.com/office/drawing/2014/main" id="{31EEA88F-F075-3F33-C10C-B37BB34B9AD7}"/>
              </a:ext>
            </a:extLst>
          </p:cNvPr>
          <p:cNvSpPr txBox="1"/>
          <p:nvPr/>
        </p:nvSpPr>
        <p:spPr>
          <a:xfrm>
            <a:off x="530194" y="5657430"/>
            <a:ext cx="10500358" cy="842312"/>
          </a:xfrm>
          <a:prstGeom prst="rect">
            <a:avLst/>
          </a:prstGeom>
          <a:noFill/>
        </p:spPr>
        <p:txBody>
          <a:bodyPr wrap="square" lIns="0" tIns="0" rIns="0" bIns="0" rtlCol="0" anchor="t" anchorCtr="0">
            <a:noAutofit/>
          </a:bodyPr>
          <a:lstStyle/>
          <a:p>
            <a:pPr algn="l" rtl="0">
              <a:spcBef>
                <a:spcPts val="600"/>
              </a:spcBef>
            </a:pPr>
            <a:r>
              <a:rPr lang="fr-ca" sz="1200" b="0" i="0" u="none" baseline="0"/>
              <a:t>Références :</a:t>
            </a:r>
          </a:p>
          <a:p>
            <a:pPr marL="228600" indent="-228600">
              <a:buAutoNum type="arabicPeriod"/>
            </a:pPr>
            <a:r>
              <a:rPr lang="en-CA" sz="1200"/>
              <a:t>Menopause Foundation of Canada. The silence and the stigma: menopause in Canada. Toronto (ON): The Foundation; 2022 [cited 2025 Aug 6]. Available from:  </a:t>
            </a:r>
            <a:r>
              <a:rPr lang="en-CA" sz="1200">
                <a:hlinkClick r:id="rId3"/>
              </a:rPr>
              <a:t>https://menopausefoundationcanada.ca/wp-content/uploads/2023/01/MFC_The-Silence-and-the-Stigma_Menopause-in-Canada_Oct22_v2.pdf</a:t>
            </a:r>
            <a:endParaRPr lang="en-CA" sz="1200"/>
          </a:p>
          <a:p>
            <a:pPr marL="228600" indent="-228600">
              <a:buAutoNum type="arabicPeriod"/>
            </a:pPr>
            <a:r>
              <a:rPr lang="en-CA" sz="1200">
                <a:ea typeface="+mn-lt"/>
                <a:cs typeface="+mn-lt"/>
              </a:rPr>
              <a:t>Statistics Canada. Table 17-10-0005-01: Population estimates on July 1, by age and gender [Internet]. Ottawa (ON): Statistics Canada; 2024 [cited 2025 Aug 7]. Available from: </a:t>
            </a:r>
            <a:r>
              <a:rPr lang="en-CA" sz="1200">
                <a:ea typeface="+mn-lt"/>
                <a:cs typeface="+mn-lt"/>
                <a:hlinkClick r:id="rId4"/>
              </a:rPr>
              <a:t>https://doi.org/10.25318/1710000501-eng</a:t>
            </a:r>
            <a:endParaRPr lang="en-CA" sz="1200"/>
          </a:p>
          <a:p>
            <a:r>
              <a:rPr lang="en-CA" sz="1200"/>
              <a:t>​</a:t>
            </a:r>
          </a:p>
          <a:p>
            <a:pPr algn="l" rtl="0">
              <a:spcBef>
                <a:spcPts val="600"/>
              </a:spcBef>
            </a:pPr>
            <a:endParaRPr lang="fr-ca" sz="1200" b="0" i="0" u="none" baseline="0"/>
          </a:p>
          <a:p>
            <a:pPr algn="l" rtl="0"/>
            <a:r>
              <a:rPr lang="fr-ca" sz="1200" b="0" i="0" u="none" baseline="0"/>
              <a:t>​</a:t>
            </a:r>
          </a:p>
          <a:p>
            <a:pPr algn="l" rtl="0"/>
            <a:r>
              <a:rPr lang="fr-ca" sz="1200" b="0" i="0" u="none" baseline="0"/>
              <a:t> </a:t>
            </a:r>
          </a:p>
        </p:txBody>
      </p:sp>
    </p:spTree>
    <p:extLst>
      <p:ext uri="{BB962C8B-B14F-4D97-AF65-F5344CB8AC3E}">
        <p14:creationId xmlns:p14="http://schemas.microsoft.com/office/powerpoint/2010/main" val="2909757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0FE9-F7F2-6B00-AAC6-2536F129E077}"/>
              </a:ext>
            </a:extLst>
          </p:cNvPr>
          <p:cNvSpPr>
            <a:spLocks noGrp="1"/>
          </p:cNvSpPr>
          <p:nvPr>
            <p:ph type="title"/>
          </p:nvPr>
        </p:nvSpPr>
        <p:spPr>
          <a:xfrm>
            <a:off x="533400" y="320154"/>
            <a:ext cx="11087100" cy="697541"/>
          </a:xfrm>
        </p:spPr>
        <p:txBody>
          <a:bodyPr>
            <a:noAutofit/>
          </a:bodyPr>
          <a:lstStyle/>
          <a:p>
            <a:pPr algn="l" rtl="0"/>
            <a:r>
              <a:rPr lang="fr-ca" sz="3600" b="1" i="0" u="none" baseline="0">
                <a:latin typeface="Calibri"/>
                <a:ea typeface="Calibri"/>
                <a:cs typeface="Calibri"/>
              </a:rPr>
              <a:t>La ménopause est souvent mal comprise et les symptômes sont sous-traités</a:t>
            </a:r>
            <a:endParaRPr lang="fr-ca" sz="5400" noProof="0"/>
          </a:p>
        </p:txBody>
      </p:sp>
      <p:pic>
        <p:nvPicPr>
          <p:cNvPr id="13" name="Picture 12">
            <a:extLst>
              <a:ext uri="{FF2B5EF4-FFF2-40B4-BE49-F238E27FC236}">
                <a16:creationId xmlns:a16="http://schemas.microsoft.com/office/drawing/2014/main" id="{F2F131E3-B19C-F6EC-F44F-B4AA42BE03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133" y="2502033"/>
            <a:ext cx="1594179" cy="1594179"/>
          </a:xfrm>
          <a:prstGeom prst="rect">
            <a:avLst/>
          </a:prstGeom>
        </p:spPr>
      </p:pic>
      <p:sp>
        <p:nvSpPr>
          <p:cNvPr id="6" name="TextBox 5">
            <a:extLst>
              <a:ext uri="{FF2B5EF4-FFF2-40B4-BE49-F238E27FC236}">
                <a16:creationId xmlns:a16="http://schemas.microsoft.com/office/drawing/2014/main" id="{96B3D642-0DBB-61BA-68F2-03C6D7335C63}"/>
              </a:ext>
            </a:extLst>
          </p:cNvPr>
          <p:cNvSpPr txBox="1"/>
          <p:nvPr/>
        </p:nvSpPr>
        <p:spPr>
          <a:xfrm>
            <a:off x="2252312" y="1401168"/>
            <a:ext cx="8955019" cy="4534575"/>
          </a:xfrm>
          <a:prstGeom prst="rect">
            <a:avLst/>
          </a:prstGeom>
          <a:noFill/>
        </p:spPr>
        <p:txBody>
          <a:bodyPr wrap="square" lIns="91440" tIns="45720" rIns="91440" bIns="45720" anchor="t">
            <a:spAutoFit/>
          </a:bodyPr>
          <a:lstStyle/>
          <a:p>
            <a:pPr marL="342900" indent="-342900" algn="l" rtl="0">
              <a:spcAft>
                <a:spcPts val="600"/>
              </a:spcAft>
              <a:buClr>
                <a:schemeClr val="tx1"/>
              </a:buClr>
              <a:buFont typeface="Arial,Sans-Serif" panose="020B0604020202020204" pitchFamily="34" charset="0"/>
              <a:buChar char="•"/>
            </a:pPr>
            <a:r>
              <a:rPr lang="fr-ca" sz="2800" b="0" i="0" u="none" baseline="0">
                <a:latin typeface="+mj-lt"/>
                <a:ea typeface="Calibri"/>
              </a:rPr>
              <a:t>Parmi les Canadiens sondés par la Fondation canadienne de la ménopause en 2022</a:t>
            </a:r>
            <a:r>
              <a:rPr lang="fr-ca" sz="2800" b="0" i="0" u="none" baseline="0">
                <a:ea typeface="Calibri"/>
              </a:rPr>
              <a:t> :</a:t>
            </a:r>
            <a:endParaRPr lang="fr-ca" sz="2800" baseline="30000" noProof="0">
              <a:ea typeface="MS PGothic"/>
            </a:endParaRPr>
          </a:p>
          <a:p>
            <a:pPr marL="627063" lvl="1" indent="-265113" algn="l" rtl="0">
              <a:spcAft>
                <a:spcPts val="200"/>
              </a:spcAft>
              <a:buClr>
                <a:schemeClr val="tx1"/>
              </a:buClr>
              <a:buFont typeface="Arial,Sans-Serif" panose="020B0604020202020204" pitchFamily="34" charset="0"/>
              <a:buChar char="•"/>
            </a:pPr>
            <a:r>
              <a:rPr lang="fr-ca" sz="2400" b="1" i="0" u="none" baseline="0">
                <a:ea typeface="Calibri"/>
              </a:rPr>
              <a:t>46 %</a:t>
            </a:r>
            <a:r>
              <a:rPr lang="fr-ca" sz="2400" b="0" i="0" u="none" baseline="0">
                <a:ea typeface="Calibri"/>
              </a:rPr>
              <a:t> des personnes ont déclaré qu’elles se sentaient mal préparées pour cette transition de vie, et </a:t>
            </a:r>
            <a:r>
              <a:rPr lang="fr-ca" sz="2400" b="1" i="0" u="none" baseline="0">
                <a:ea typeface="Calibri"/>
              </a:rPr>
              <a:t>55 %</a:t>
            </a:r>
            <a:r>
              <a:rPr lang="fr-ca" sz="2400" b="0" i="0" u="none" baseline="0">
                <a:ea typeface="Calibri"/>
              </a:rPr>
              <a:t> estimaient qu’elles auraient dû en apprendre davantage plus tôt dans leur vie</a:t>
            </a:r>
            <a:endParaRPr lang="fr-ca" sz="2400" noProof="0">
              <a:ea typeface="Calibri"/>
              <a:cs typeface="Calibri"/>
            </a:endParaRPr>
          </a:p>
          <a:p>
            <a:pPr marL="627063" lvl="1" indent="-265113" algn="l" rtl="0">
              <a:spcBef>
                <a:spcPts val="600"/>
              </a:spcBef>
              <a:buClr>
                <a:schemeClr val="tx1"/>
              </a:buClr>
              <a:buFont typeface="Arial,Sans-Serif" panose="020B0604020202020204" pitchFamily="34" charset="0"/>
              <a:buChar char="•"/>
            </a:pPr>
            <a:r>
              <a:rPr lang="fr-ca" sz="2400" b="0" i="0" u="none" baseline="0">
                <a:ea typeface="Calibri"/>
                <a:cs typeface="Calibri"/>
              </a:rPr>
              <a:t>Bien que </a:t>
            </a:r>
            <a:r>
              <a:rPr lang="fr-ca" sz="2400" b="1" i="0" u="none" baseline="0">
                <a:ea typeface="Calibri"/>
                <a:cs typeface="Calibri"/>
              </a:rPr>
              <a:t>77</a:t>
            </a:r>
            <a:r>
              <a:rPr lang="fr-ca" sz="2400" b="0" i="0" u="none" baseline="0">
                <a:ea typeface="Calibri"/>
                <a:cs typeface="Calibri"/>
              </a:rPr>
              <a:t> </a:t>
            </a:r>
            <a:r>
              <a:rPr lang="fr-ca" sz="2400" b="1" i="0" u="none" baseline="0">
                <a:ea typeface="Calibri"/>
                <a:cs typeface="Calibri"/>
              </a:rPr>
              <a:t>%</a:t>
            </a:r>
            <a:r>
              <a:rPr lang="fr-ca" sz="2400" b="0" i="0" u="none" baseline="0">
                <a:ea typeface="Calibri"/>
                <a:cs typeface="Calibri"/>
              </a:rPr>
              <a:t> des personnes aient déclaré préférer que leur médecin soit leur source de conseils et de renseignements sur la ménopause, seulement </a:t>
            </a:r>
            <a:r>
              <a:rPr lang="fr-ca" sz="2400" b="1" i="0" u="none" baseline="0">
                <a:ea typeface="Calibri"/>
                <a:cs typeface="Calibri"/>
              </a:rPr>
              <a:t>27</a:t>
            </a:r>
            <a:r>
              <a:rPr lang="fr-ca" sz="2400" b="0" i="0" u="none" baseline="0">
                <a:ea typeface="Calibri"/>
                <a:cs typeface="Calibri"/>
              </a:rPr>
              <a:t> </a:t>
            </a:r>
            <a:r>
              <a:rPr lang="fr-ca" sz="2400" b="1" i="0" u="none" baseline="0">
                <a:ea typeface="Calibri"/>
                <a:cs typeface="Calibri"/>
              </a:rPr>
              <a:t>%</a:t>
            </a:r>
            <a:r>
              <a:rPr lang="fr-ca" sz="2400" b="0" i="0" u="none" baseline="0">
                <a:ea typeface="Calibri"/>
                <a:cs typeface="Calibri"/>
              </a:rPr>
              <a:t> ont rapporté que leur médecin de famille avait entrepris une conversation</a:t>
            </a:r>
          </a:p>
          <a:p>
            <a:pPr marL="627063" lvl="1" indent="-265113" algn="l" rtl="0">
              <a:spcBef>
                <a:spcPts val="600"/>
              </a:spcBef>
              <a:buClr>
                <a:schemeClr val="tx1"/>
              </a:buClr>
              <a:buFont typeface="Arial,Sans-Serif" panose="020B0604020202020204" pitchFamily="34" charset="0"/>
              <a:buChar char="•"/>
            </a:pPr>
            <a:r>
              <a:rPr lang="fr-ca" sz="2400" b="1" i="0" u="none" baseline="0">
                <a:ea typeface="MS PGothic"/>
              </a:rPr>
              <a:t>38 %</a:t>
            </a:r>
            <a:r>
              <a:rPr lang="fr-ca" sz="2400" b="0" i="0" u="none" baseline="0">
                <a:ea typeface="MS PGothic"/>
              </a:rPr>
              <a:t> ont déclaré que leur clinicien avait sous-traité leurs symptômes de la ménopause</a:t>
            </a:r>
            <a:endParaRPr lang="fr-ca" sz="2800" noProof="0">
              <a:latin typeface="+mj-lt"/>
              <a:ea typeface="MS PGothic"/>
            </a:endParaRPr>
          </a:p>
        </p:txBody>
      </p:sp>
      <p:sp>
        <p:nvSpPr>
          <p:cNvPr id="4" name="TextBox 3">
            <a:extLst>
              <a:ext uri="{FF2B5EF4-FFF2-40B4-BE49-F238E27FC236}">
                <a16:creationId xmlns:a16="http://schemas.microsoft.com/office/drawing/2014/main" id="{2729672D-3822-BED1-5E9F-EA1B9E3FABA5}"/>
              </a:ext>
            </a:extLst>
          </p:cNvPr>
          <p:cNvSpPr txBox="1"/>
          <p:nvPr/>
        </p:nvSpPr>
        <p:spPr>
          <a:xfrm>
            <a:off x="530194" y="6147458"/>
            <a:ext cx="11087100" cy="237984"/>
          </a:xfrm>
          <a:prstGeom prst="rect">
            <a:avLst/>
          </a:prstGeom>
          <a:noFill/>
        </p:spPr>
        <p:txBody>
          <a:bodyPr wrap="square" lIns="0" tIns="0" rIns="0" bIns="0" rtlCol="0" anchor="t" anchorCtr="0">
            <a:noAutofit/>
          </a:bodyPr>
          <a:lstStyle/>
          <a:p>
            <a:r>
              <a:rPr lang="fr-ca" sz="1200" b="0" i="0" u="none" baseline="0"/>
              <a:t>Référence </a:t>
            </a:r>
            <a:r>
              <a:rPr lang="en-CA" sz="1200"/>
              <a:t>: Menopause Foundation of Canada. The silence and the stigma: menopause in Canada. Toronto (ON): The Foundation; 2022 [cited 2025 Aug 6]. Available from:  </a:t>
            </a:r>
            <a:r>
              <a:rPr lang="en-CA" sz="1200">
                <a:hlinkClick r:id="rId4"/>
              </a:rPr>
              <a:t>https://menopausefoundationcanada.ca/wp-content/uploads/2023/01/MFC_The-Silence-and-the-Stigma_Menopause-in-Canada_Oct22_v2.pdf</a:t>
            </a:r>
            <a:endParaRPr lang="fr-ca" sz="1200" noProof="0"/>
          </a:p>
        </p:txBody>
      </p:sp>
    </p:spTree>
    <p:extLst>
      <p:ext uri="{BB962C8B-B14F-4D97-AF65-F5344CB8AC3E}">
        <p14:creationId xmlns:p14="http://schemas.microsoft.com/office/powerpoint/2010/main" val="2475913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0FE9-F7F2-6B00-AAC6-2536F129E077}"/>
              </a:ext>
            </a:extLst>
          </p:cNvPr>
          <p:cNvSpPr>
            <a:spLocks noGrp="1"/>
          </p:cNvSpPr>
          <p:nvPr>
            <p:ph type="title"/>
          </p:nvPr>
        </p:nvSpPr>
        <p:spPr>
          <a:xfrm>
            <a:off x="552450" y="370957"/>
            <a:ext cx="11087100" cy="697541"/>
          </a:xfrm>
        </p:spPr>
        <p:txBody>
          <a:bodyPr>
            <a:noAutofit/>
          </a:bodyPr>
          <a:lstStyle/>
          <a:p>
            <a:pPr algn="l" rtl="0"/>
            <a:r>
              <a:rPr lang="fr-ca" sz="3600" b="1" i="0" u="none" baseline="0">
                <a:latin typeface="Calibri"/>
                <a:ea typeface="Calibri"/>
                <a:cs typeface="Calibri"/>
              </a:rPr>
              <a:t>La thérapie hormonale pour la ménopause est sous‑utilisée</a:t>
            </a:r>
          </a:p>
        </p:txBody>
      </p:sp>
      <p:sp>
        <p:nvSpPr>
          <p:cNvPr id="8" name="TextBox 7">
            <a:extLst>
              <a:ext uri="{FF2B5EF4-FFF2-40B4-BE49-F238E27FC236}">
                <a16:creationId xmlns:a16="http://schemas.microsoft.com/office/drawing/2014/main" id="{C46DE21E-5BBA-3433-3F7A-84F7A9574B2A}"/>
              </a:ext>
            </a:extLst>
          </p:cNvPr>
          <p:cNvSpPr txBox="1"/>
          <p:nvPr/>
        </p:nvSpPr>
        <p:spPr>
          <a:xfrm>
            <a:off x="2156158" y="1404975"/>
            <a:ext cx="9648271" cy="3462486"/>
          </a:xfrm>
          <a:prstGeom prst="rect">
            <a:avLst/>
          </a:prstGeom>
          <a:noFill/>
        </p:spPr>
        <p:txBody>
          <a:bodyPr wrap="square" lIns="91440" tIns="45720" rIns="91440" bIns="45720" anchor="t">
            <a:spAutoFit/>
          </a:bodyPr>
          <a:lstStyle/>
          <a:p>
            <a:pPr marL="285750" indent="-285750" algn="l" rtl="0">
              <a:spcAft>
                <a:spcPts val="600"/>
              </a:spcAft>
              <a:buClr>
                <a:schemeClr val="tx1"/>
              </a:buClr>
              <a:buFont typeface="Arial" panose="020B0604020202020204" pitchFamily="34" charset="0"/>
              <a:buChar char="•"/>
            </a:pPr>
            <a:r>
              <a:rPr lang="fr-ca" sz="1900" b="0" i="0" u="none" baseline="0">
                <a:ea typeface="Calibri"/>
                <a:cs typeface="Calibri"/>
              </a:rPr>
              <a:t>Les lignes directrices de pratique clinique recommandent la thérapie hormonale pour la ménopause comme traitement de première ligne pour les symptômes vasomoteurs (en mettant l’accent sur l’évaluation individualisée des facteurs de risque)</a:t>
            </a:r>
            <a:r>
              <a:rPr lang="fr-ca" sz="1900" b="0" i="0" u="none" baseline="30000">
                <a:ea typeface="Calibri"/>
                <a:cs typeface="Calibri"/>
              </a:rPr>
              <a:t>1</a:t>
            </a:r>
            <a:r>
              <a:rPr lang="fr-ca" sz="1900" b="0" i="0" u="none" baseline="0">
                <a:ea typeface="Calibri"/>
                <a:cs typeface="Calibri"/>
              </a:rPr>
              <a:t>,</a:t>
            </a:r>
            <a:r>
              <a:rPr lang="fr-ca" sz="1900" b="0" i="0" u="none" baseline="30000">
                <a:ea typeface="Calibri"/>
                <a:cs typeface="Calibri"/>
              </a:rPr>
              <a:t> </a:t>
            </a:r>
            <a:r>
              <a:rPr lang="fr-ca" sz="1900" b="0" i="0" u="none" baseline="0">
                <a:ea typeface="Calibri"/>
                <a:cs typeface="Calibri"/>
              </a:rPr>
              <a:t>mais les cliniciens signalent toujours une hésitation à la prescrire</a:t>
            </a:r>
            <a:r>
              <a:rPr lang="fr-ca" sz="1900" b="0" i="0" u="none" baseline="30000">
                <a:ea typeface="Calibri"/>
                <a:cs typeface="Calibri"/>
              </a:rPr>
              <a:t>2,3</a:t>
            </a:r>
            <a:endParaRPr lang="fr-ca" sz="1900" b="0" i="0" u="none" baseline="0">
              <a:ea typeface="Calibri"/>
              <a:cs typeface="Calibri"/>
            </a:endParaRPr>
          </a:p>
          <a:p>
            <a:pPr marL="285750" indent="-285750" algn="l" rtl="0">
              <a:spcAft>
                <a:spcPts val="600"/>
              </a:spcAft>
              <a:buClr>
                <a:schemeClr val="tx1"/>
              </a:buClr>
              <a:buFont typeface="Arial,Sans-Serif" panose="020B0604020202020204" pitchFamily="34" charset="0"/>
              <a:buChar char="•"/>
            </a:pPr>
            <a:r>
              <a:rPr lang="fr-ca" sz="1900" b="0" i="0" u="none" baseline="0">
                <a:ea typeface="Calibri"/>
                <a:cs typeface="Calibri"/>
              </a:rPr>
              <a:t>Un rapport d’une grande compagnie d’assurance a révélé qu’en 2023, seulement </a:t>
            </a:r>
            <a:r>
              <a:rPr lang="fr-ca" sz="1900" b="1" i="0" u="none" baseline="0">
                <a:ea typeface="Calibri"/>
                <a:cs typeface="Calibri"/>
              </a:rPr>
              <a:t>13,1</a:t>
            </a:r>
            <a:r>
              <a:rPr lang="fr-ca" sz="1900" b="0" i="0" u="none" baseline="0">
                <a:ea typeface="Calibri"/>
                <a:cs typeface="Calibri"/>
              </a:rPr>
              <a:t> </a:t>
            </a:r>
            <a:r>
              <a:rPr lang="fr-ca" sz="1900" b="1" i="0" u="none" baseline="0">
                <a:ea typeface="Calibri"/>
                <a:cs typeface="Calibri"/>
              </a:rPr>
              <a:t>%</a:t>
            </a:r>
            <a:r>
              <a:rPr lang="fr-ca" sz="1900" b="0" i="0" u="none" baseline="0">
                <a:ea typeface="Calibri"/>
                <a:cs typeface="Calibri"/>
              </a:rPr>
              <a:t> des femmes canadiennes et des personnes de diverses identités de genre âgées de 45 à 65 ans ont fait des demandes pour une thérapie hormonale pour la ménopause</a:t>
            </a:r>
            <a:r>
              <a:rPr lang="fr-ca" sz="1900" b="0" i="0" u="none" baseline="30000">
                <a:ea typeface="Calibri"/>
                <a:cs typeface="Calibri"/>
              </a:rPr>
              <a:t>4</a:t>
            </a:r>
            <a:endParaRPr lang="fr-ca" sz="1900" b="0" i="0" u="none" baseline="0">
              <a:ea typeface="Calibri"/>
              <a:cs typeface="Calibri"/>
            </a:endParaRPr>
          </a:p>
          <a:p>
            <a:pPr marL="285750" indent="-285750" algn="l" rtl="0">
              <a:spcAft>
                <a:spcPts val="600"/>
              </a:spcAft>
              <a:buClr>
                <a:schemeClr val="tx1"/>
              </a:buClr>
              <a:buFont typeface="Arial,Sans-Serif" panose="020B0604020202020204" pitchFamily="34" charset="0"/>
              <a:buChar char="•"/>
            </a:pPr>
            <a:r>
              <a:rPr lang="fr-ca" sz="1900" b="0" i="0" u="none" baseline="0"/>
              <a:t>Les données de la National Health and Nutrition </a:t>
            </a:r>
            <a:r>
              <a:rPr lang="fr-ca" sz="1900" b="0" i="0" u="none" baseline="0" err="1"/>
              <a:t>Examination</a:t>
            </a:r>
            <a:r>
              <a:rPr lang="fr-ca" sz="1900" b="0" i="0" u="none" baseline="0"/>
              <a:t> Survey (Enquête nationale sur la santé et la nutrition) aux États-Unis ont montré que l’utilisation de la thérapie hormonale pour la ménopause a diminué</a:t>
            </a:r>
            <a:r>
              <a:rPr lang="fr-ca" sz="1900" b="1" i="0" u="none" baseline="0"/>
              <a:t> de 26,9 % en 1999 à 4,7 % en 2020</a:t>
            </a:r>
            <a:r>
              <a:rPr lang="fr-ca" sz="1900" b="0" i="0" u="none" baseline="0"/>
              <a:t>, en particulier parmi les femmes blanches non hispaniques</a:t>
            </a:r>
            <a:r>
              <a:rPr lang="fr-ca" sz="1900" b="0" i="0" u="none" baseline="30000"/>
              <a:t>5</a:t>
            </a:r>
            <a:endParaRPr lang="fr-ca" sz="1900" baseline="30000" noProof="0">
              <a:ea typeface="Calibri"/>
              <a:cs typeface="Calibri"/>
            </a:endParaRPr>
          </a:p>
        </p:txBody>
      </p:sp>
      <p:pic>
        <p:nvPicPr>
          <p:cNvPr id="9" name="Picture 8">
            <a:extLst>
              <a:ext uri="{FF2B5EF4-FFF2-40B4-BE49-F238E27FC236}">
                <a16:creationId xmlns:a16="http://schemas.microsoft.com/office/drawing/2014/main" id="{66F8A3F1-7907-E3DF-DEF8-5182545874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2450" y="2432376"/>
            <a:ext cx="1477328" cy="1477328"/>
          </a:xfrm>
          <a:prstGeom prst="rect">
            <a:avLst/>
          </a:prstGeom>
        </p:spPr>
      </p:pic>
      <p:sp>
        <p:nvSpPr>
          <p:cNvPr id="4" name="TextBox 3">
            <a:extLst>
              <a:ext uri="{FF2B5EF4-FFF2-40B4-BE49-F238E27FC236}">
                <a16:creationId xmlns:a16="http://schemas.microsoft.com/office/drawing/2014/main" id="{824472C4-606D-AD94-8E43-9353985D6B04}"/>
              </a:ext>
            </a:extLst>
          </p:cNvPr>
          <p:cNvSpPr txBox="1"/>
          <p:nvPr/>
        </p:nvSpPr>
        <p:spPr>
          <a:xfrm>
            <a:off x="552450" y="5171982"/>
            <a:ext cx="11251980" cy="1213461"/>
          </a:xfrm>
          <a:prstGeom prst="rect">
            <a:avLst/>
          </a:prstGeom>
          <a:noFill/>
        </p:spPr>
        <p:txBody>
          <a:bodyPr wrap="square" lIns="0" tIns="0" rIns="0" bIns="0" rtlCol="0" anchor="t" anchorCtr="0">
            <a:noAutofit/>
          </a:bodyPr>
          <a:lstStyle/>
          <a:p>
            <a:pPr algn="l" rtl="0"/>
            <a:r>
              <a:rPr lang="fr-ca" sz="1100" b="0" i="0" u="none" baseline="0">
                <a:ea typeface="Calibri"/>
                <a:cs typeface="Calibri"/>
              </a:rPr>
              <a:t>Références :</a:t>
            </a:r>
          </a:p>
          <a:p>
            <a:pPr marL="179705" indent="-179705">
              <a:buFontTx/>
              <a:buAutoNum type="arabicPeriod"/>
            </a:pPr>
            <a:r>
              <a:rPr lang="en-CA" sz="1100">
                <a:ea typeface="Calibri"/>
                <a:cs typeface="Calibri"/>
              </a:rPr>
              <a:t>Yuksel N, Evaniuk D, Huang L, Malhotra U, Blake J, Wolfman W, et al. Guideline no. 422a: menopause: vasomotor symptoms, prescription therapeutic agents, complementary and alternative medicine, nutrition, and lifestyle. J </a:t>
            </a:r>
            <a:r>
              <a:rPr lang="en-CA" sz="1100" err="1">
                <a:ea typeface="Calibri"/>
                <a:cs typeface="Calibri"/>
              </a:rPr>
              <a:t>Obstet</a:t>
            </a:r>
            <a:r>
              <a:rPr lang="en-CA" sz="1100">
                <a:ea typeface="Calibri"/>
                <a:cs typeface="Calibri"/>
              </a:rPr>
              <a:t> </a:t>
            </a:r>
            <a:r>
              <a:rPr lang="en-CA" sz="1100" err="1">
                <a:ea typeface="Calibri"/>
                <a:cs typeface="Calibri"/>
              </a:rPr>
              <a:t>Gynaecol</a:t>
            </a:r>
            <a:r>
              <a:rPr lang="en-CA" sz="1100">
                <a:ea typeface="Calibri"/>
                <a:cs typeface="Calibri"/>
              </a:rPr>
              <a:t> Can. 2021;43(10):1188-204.e1.</a:t>
            </a:r>
          </a:p>
          <a:p>
            <a:pPr marL="179705" indent="-179705">
              <a:buFontTx/>
              <a:buAutoNum type="arabicPeriod"/>
            </a:pPr>
            <a:r>
              <a:rPr lang="en-CA" sz="1100"/>
              <a:t>Davis SR, Herbert D, Reading M, Bell RJ. Health-care providers' views of menopause and its management: a qualitative study. Climacteric. 2021;24(6):612-7.</a:t>
            </a:r>
            <a:endParaRPr lang="en-CA" sz="1100">
              <a:ea typeface="MS PGothic"/>
              <a:cs typeface="Arial"/>
            </a:endParaRPr>
          </a:p>
          <a:p>
            <a:pPr marL="179705" indent="-179705">
              <a:buFontTx/>
              <a:buAutoNum type="arabicPeriod"/>
            </a:pPr>
            <a:r>
              <a:rPr lang="en-CA" sz="1100">
                <a:ea typeface="Calibri"/>
                <a:cs typeface="Calibri"/>
              </a:rPr>
              <a:t>Stanzel DKA, Hammarberg DK, Fisher PJ. Challenges in menopausal care of immigrant women. </a:t>
            </a:r>
            <a:r>
              <a:rPr lang="en-CA" sz="1100" err="1">
                <a:ea typeface="Calibri"/>
                <a:cs typeface="Calibri"/>
              </a:rPr>
              <a:t>Maturitas</a:t>
            </a:r>
            <a:r>
              <a:rPr lang="en-CA" sz="1100">
                <a:ea typeface="Calibri"/>
                <a:cs typeface="Calibri"/>
              </a:rPr>
              <a:t>. 2021;150:49-60.</a:t>
            </a:r>
            <a:endParaRPr lang="en-CA" sz="1100"/>
          </a:p>
          <a:p>
            <a:pPr marL="179705" indent="-179705">
              <a:buFontTx/>
              <a:buAutoNum type="arabicPeriod"/>
            </a:pPr>
            <a:r>
              <a:rPr lang="en-CA" sz="1100"/>
              <a:t>Manulife Financial. Hormone therapy for menopause grows 21% in 3 years [Internet]. Toronto (ON): Manulife Financial; 2024 Oct 29 [cited 2025 Aug 6]. Available from: </a:t>
            </a:r>
            <a:r>
              <a:rPr lang="en-CA" sz="1100">
                <a:hlinkClick r:id="rId4"/>
              </a:rPr>
              <a:t>https://www.manulife.ca/business/news/group-benefits-news/horomone-replacement-therapy-for-menopause.html</a:t>
            </a:r>
            <a:endParaRPr lang="en-CA" sz="1100"/>
          </a:p>
          <a:p>
            <a:pPr marL="179705" indent="-179705">
              <a:buFontTx/>
              <a:buAutoNum type="arabicPeriod"/>
            </a:pPr>
            <a:r>
              <a:rPr lang="en-CA" sz="1100"/>
              <a:t>Yang L, </a:t>
            </a:r>
            <a:r>
              <a:rPr lang="en-CA" sz="1100" err="1"/>
              <a:t>Toriola</a:t>
            </a:r>
            <a:r>
              <a:rPr lang="en-CA" sz="1100"/>
              <a:t> AT. Menopausal hormone therapy use among postmenopausal women. </a:t>
            </a:r>
            <a:r>
              <a:rPr lang="en-CA" sz="1100" i="1"/>
              <a:t>JAMA Health Forum.</a:t>
            </a:r>
            <a:r>
              <a:rPr lang="en-CA" sz="1100"/>
              <a:t> 2024;5(9):e243128. </a:t>
            </a:r>
            <a:endParaRPr lang="en-CA" sz="1100">
              <a:ea typeface="Calibri" panose="020F0502020204030204"/>
              <a:cs typeface="Arial"/>
            </a:endParaRPr>
          </a:p>
          <a:p>
            <a:pPr algn="l" rtl="0"/>
            <a:endParaRPr lang="fr-ca" sz="1100" b="0" i="0" u="none" baseline="0">
              <a:ea typeface="Calibri"/>
              <a:cs typeface="Calibri"/>
            </a:endParaRPr>
          </a:p>
        </p:txBody>
      </p:sp>
    </p:spTree>
    <p:extLst>
      <p:ext uri="{BB962C8B-B14F-4D97-AF65-F5344CB8AC3E}">
        <p14:creationId xmlns:p14="http://schemas.microsoft.com/office/powerpoint/2010/main" val="444916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6DD3-5A66-58A8-5EAA-D6BA3975C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3FA9C-DE84-3A00-7861-D9FBD4692181}"/>
              </a:ext>
            </a:extLst>
          </p:cNvPr>
          <p:cNvSpPr>
            <a:spLocks noGrp="1"/>
          </p:cNvSpPr>
          <p:nvPr>
            <p:ph type="title"/>
          </p:nvPr>
        </p:nvSpPr>
        <p:spPr>
          <a:xfrm>
            <a:off x="552450" y="317379"/>
            <a:ext cx="11460461" cy="697541"/>
          </a:xfrm>
        </p:spPr>
        <p:txBody>
          <a:bodyPr/>
          <a:lstStyle/>
          <a:p>
            <a:pPr algn="l" rtl="0"/>
            <a:r>
              <a:rPr lang="fr-ca" sz="3600" b="1" i="0" u="none" baseline="0">
                <a:latin typeface="Calibri"/>
                <a:ea typeface="Calibri"/>
                <a:cs typeface="Calibri"/>
              </a:rPr>
              <a:t>La ménopause est mal représentée dans les données administratives de santé</a:t>
            </a:r>
            <a:endParaRPr lang="fr-ca" sz="3600" noProof="0">
              <a:ea typeface="Calibri"/>
            </a:endParaRPr>
          </a:p>
        </p:txBody>
      </p:sp>
      <p:sp>
        <p:nvSpPr>
          <p:cNvPr id="4" name="Text Placeholder 3">
            <a:extLst>
              <a:ext uri="{FF2B5EF4-FFF2-40B4-BE49-F238E27FC236}">
                <a16:creationId xmlns:a16="http://schemas.microsoft.com/office/drawing/2014/main" id="{99B01CA8-DD9F-E148-D8BF-B3BB5E27D097}"/>
              </a:ext>
            </a:extLst>
          </p:cNvPr>
          <p:cNvSpPr>
            <a:spLocks noGrp="1"/>
          </p:cNvSpPr>
          <p:nvPr>
            <p:ph type="body" sz="quarter" idx="11"/>
          </p:nvPr>
        </p:nvSpPr>
        <p:spPr>
          <a:xfrm>
            <a:off x="552451" y="1522197"/>
            <a:ext cx="5086349" cy="3497477"/>
          </a:xfrm>
        </p:spPr>
        <p:txBody>
          <a:bodyPr vert="horz" lIns="0" tIns="0" rIns="0" bIns="0" numCol="1" spcCol="457200" rtlCol="0" anchor="t">
            <a:noAutofit/>
          </a:bodyPr>
          <a:lstStyle/>
          <a:p>
            <a:pPr marL="285750" indent="-285750" algn="l" rtl="0">
              <a:spcAft>
                <a:spcPts val="200"/>
              </a:spcAft>
              <a:buClr>
                <a:schemeClr val="tx1"/>
              </a:buClr>
              <a:buFont typeface="Arial" panose="020B0604020202020204" pitchFamily="34" charset="0"/>
              <a:buChar char="•"/>
            </a:pPr>
            <a:r>
              <a:rPr lang="fr-ca" sz="1500" b="0" i="0" u="none" baseline="0">
                <a:cs typeface="Calibri"/>
              </a:rPr>
              <a:t>La ménopause est sous-représentée dans </a:t>
            </a:r>
            <a:r>
              <a:rPr lang="fr-ca" sz="1500" b="0" i="0" u="none" baseline="0"/>
              <a:t>les dossiers de l’Assurance-santé de l’Ontario, possiblement en raison d’un manque de demandes de remboursement propres à la ménopause, de diagnostics erronés des symptômes de la ménopause, et de la priorité accordée à la facturation d’autres diagnostics par rapport à la ménopause*</a:t>
            </a:r>
          </a:p>
          <a:p>
            <a:pPr marL="285750" indent="-285750" algn="l" rtl="0" fontAlgn="t">
              <a:spcAft>
                <a:spcPts val="200"/>
              </a:spcAft>
              <a:buClr>
                <a:schemeClr val="tx1"/>
              </a:buClr>
              <a:buFont typeface="Arial" panose="020B0604020202020204" pitchFamily="34" charset="0"/>
              <a:buChar char="•"/>
            </a:pPr>
            <a:r>
              <a:rPr lang="fr-ca" sz="1500" b="0" i="0" u="none" baseline="0"/>
              <a:t>Il n’existe pas de code de diagnostic dédié à la </a:t>
            </a:r>
            <a:r>
              <a:rPr lang="fr-ca" sz="1500" b="0" i="0" u="none" baseline="0" err="1"/>
              <a:t>périménopause</a:t>
            </a:r>
            <a:endParaRPr lang="fr-ca" sz="1500" noProof="0">
              <a:cs typeface="Calibri"/>
            </a:endParaRPr>
          </a:p>
          <a:p>
            <a:pPr marL="285750" indent="-285750" algn="l" rtl="0" fontAlgn="t">
              <a:spcAft>
                <a:spcPts val="200"/>
              </a:spcAft>
              <a:buClr>
                <a:schemeClr val="tx1"/>
              </a:buClr>
              <a:buFont typeface="Arial" panose="020B0604020202020204" pitchFamily="34" charset="0"/>
              <a:buChar char="•"/>
            </a:pPr>
            <a:r>
              <a:rPr lang="fr-ca" sz="1500" b="0" i="0" u="none" baseline="0"/>
              <a:t>Les soins fournis par d’autres cliniciens tels que les infirmières praticiennes, les conseillers en santé mentale et les thérapeutes sont sous-représentés dans les données de l’Assurance-santé de l’Ontario</a:t>
            </a:r>
            <a:r>
              <a:rPr lang="fr-ca" sz="1500" b="0" i="0" u="none" baseline="30000"/>
              <a:t>1</a:t>
            </a:r>
            <a:endParaRPr lang="fr-ca" sz="1500" baseline="30000" noProof="0">
              <a:ea typeface="Calibri"/>
              <a:cs typeface="Calibri"/>
            </a:endParaRPr>
          </a:p>
          <a:p>
            <a:pPr marL="285750" indent="-285750" algn="l" rtl="0" fontAlgn="t">
              <a:spcAft>
                <a:spcPts val="200"/>
              </a:spcAft>
              <a:buClr>
                <a:schemeClr val="tx1"/>
              </a:buClr>
              <a:buFont typeface="Arial" panose="020B0604020202020204" pitchFamily="34" charset="0"/>
              <a:buChar char="•"/>
            </a:pPr>
            <a:r>
              <a:rPr lang="fr-ca" sz="1500" b="0" i="0" u="none" baseline="0">
                <a:ea typeface="Calibri"/>
                <a:cs typeface="Calibri"/>
              </a:rPr>
              <a:t>Il est difficile de surveiller les tendances au niveau du </a:t>
            </a:r>
            <a:br>
              <a:rPr lang="fr-ca" sz="1500" b="0" i="0" u="none" baseline="0">
                <a:ea typeface="Calibri"/>
                <a:cs typeface="Calibri"/>
              </a:rPr>
            </a:br>
            <a:r>
              <a:rPr lang="fr-ca" sz="1500" b="0" i="0" u="none" baseline="0">
                <a:ea typeface="Calibri"/>
                <a:cs typeface="Calibri"/>
              </a:rPr>
              <a:t>système de soins sans une collecte de données adéquate à travers la province</a:t>
            </a:r>
          </a:p>
        </p:txBody>
      </p:sp>
      <p:graphicFrame>
        <p:nvGraphicFramePr>
          <p:cNvPr id="6" name="Chart 5" descr="Graphique à barres montrant que parmi 3,1 millions de femmes et de personnes de diverses identités de genre âgées de 50 ans ou plus en Ontario (exercice 2024-2025), seulement 7,7 % ont eu une visite de l’Assurance-santé de l’Ontario pour la ménopause, les saignements post-ménopausiques, et seulement 2,0 % ont eu une visite de l’Assurance-santé de l’Ontario pour des troubles menstruels; 90,3 % n’avaient aucun dossier de ménopause à l’Assurance-santé de l’Ontario.">
            <a:extLst>
              <a:ext uri="{FF2B5EF4-FFF2-40B4-BE49-F238E27FC236}">
                <a16:creationId xmlns:a16="http://schemas.microsoft.com/office/drawing/2014/main" id="{3066C8AE-DC58-9F5D-B592-C72077478783}"/>
              </a:ext>
            </a:extLst>
          </p:cNvPr>
          <p:cNvGraphicFramePr/>
          <p:nvPr>
            <p:extLst>
              <p:ext uri="{D42A27DB-BD31-4B8C-83A1-F6EECF244321}">
                <p14:modId xmlns:p14="http://schemas.microsoft.com/office/powerpoint/2010/main" val="4146075041"/>
              </p:ext>
            </p:extLst>
          </p:nvPr>
        </p:nvGraphicFramePr>
        <p:xfrm>
          <a:off x="6096000" y="1469205"/>
          <a:ext cx="5932091" cy="28161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B91D3E1-6FAA-411E-9AEB-C4933B0A95C3}"/>
              </a:ext>
            </a:extLst>
          </p:cNvPr>
          <p:cNvSpPr txBox="1"/>
          <p:nvPr/>
        </p:nvSpPr>
        <p:spPr>
          <a:xfrm>
            <a:off x="6317495" y="4338376"/>
            <a:ext cx="5695416" cy="881513"/>
          </a:xfrm>
          <a:prstGeom prst="rect">
            <a:avLst/>
          </a:prstGeom>
          <a:noFill/>
        </p:spPr>
        <p:txBody>
          <a:bodyPr wrap="square" lIns="0" tIns="0" rIns="0" bIns="0" rtlCol="0" anchor="t" anchorCtr="0">
            <a:noAutofit/>
          </a:bodyPr>
          <a:lstStyle/>
          <a:p>
            <a:pPr marL="285750" indent="-285750" fontAlgn="t">
              <a:buClr>
                <a:schemeClr val="tx1"/>
              </a:buClr>
              <a:buFont typeface="Arial" panose="020B0604020202020204" pitchFamily="34" charset="0"/>
              <a:buChar char="•"/>
            </a:pPr>
            <a:r>
              <a:rPr lang="fr-ca" sz="1100" b="0" i="0" u="none" baseline="0"/>
              <a:t>Le code de diagnostic 627 de l’Assurance-santé de l’Ontario « </a:t>
            </a:r>
            <a:r>
              <a:rPr lang="en-CA" sz="1100"/>
              <a:t>Other disorders of female genital tract: menopause, post-menopausal bleeding​</a:t>
            </a:r>
            <a:r>
              <a:rPr lang="fr-ca" sz="1100" b="0" i="0" u="none" baseline="0"/>
              <a:t> » est le code principal pour la ménopause. </a:t>
            </a:r>
          </a:p>
          <a:p>
            <a:pPr marL="285750" indent="-285750" fontAlgn="t">
              <a:buClr>
                <a:schemeClr val="tx1"/>
              </a:buClr>
              <a:buFont typeface="Arial" panose="020B0604020202020204" pitchFamily="34" charset="0"/>
              <a:buChar char="•"/>
            </a:pPr>
            <a:r>
              <a:rPr lang="fr-ca" sz="1100" b="0" i="0" u="none" baseline="0"/>
              <a:t>Le code de diagnostic 626 de l’Assurance-santé de l’Ontario «</a:t>
            </a:r>
            <a:r>
              <a:rPr lang="en-CA" sz="1100"/>
              <a:t> Other disorders of female genital tract: disorders of menstruation</a:t>
            </a:r>
            <a:r>
              <a:rPr lang="fr-ca" sz="1100" b="0" i="0" u="none" baseline="0"/>
              <a:t> » est parfois utilisé comme code proxy.</a:t>
            </a:r>
            <a:endParaRPr lang="fr-ca" sz="1600" noProof="0">
              <a:ea typeface="MS PGothic"/>
              <a:cs typeface="Calibri"/>
            </a:endParaRPr>
          </a:p>
        </p:txBody>
      </p:sp>
      <p:sp>
        <p:nvSpPr>
          <p:cNvPr id="5" name="TextBox 4">
            <a:extLst>
              <a:ext uri="{FF2B5EF4-FFF2-40B4-BE49-F238E27FC236}">
                <a16:creationId xmlns:a16="http://schemas.microsoft.com/office/drawing/2014/main" id="{5DD81ABD-523E-22FF-C6D2-0401AC935B6B}"/>
              </a:ext>
            </a:extLst>
          </p:cNvPr>
          <p:cNvSpPr txBox="1"/>
          <p:nvPr/>
        </p:nvSpPr>
        <p:spPr>
          <a:xfrm>
            <a:off x="790552" y="5334190"/>
            <a:ext cx="10802999" cy="1320732"/>
          </a:xfrm>
          <a:prstGeom prst="rect">
            <a:avLst/>
          </a:prstGeom>
          <a:noFill/>
        </p:spPr>
        <p:txBody>
          <a:bodyPr wrap="square" lIns="0" tIns="0" rIns="0" bIns="0" rtlCol="0" anchor="t" anchorCtr="0">
            <a:noAutofit/>
          </a:bodyPr>
          <a:lstStyle/>
          <a:p>
            <a:pPr algn="l" rtl="0" fontAlgn="t"/>
            <a:r>
              <a:rPr lang="fr-ca" sz="1200" b="0" i="0" u="none" baseline="0">
                <a:ea typeface="MS PGothic"/>
                <a:cs typeface="Calibri"/>
              </a:rPr>
              <a:t>* Source : Comité consultatif sur la norme de qualité « Ménopause » et commentaires du public.</a:t>
            </a:r>
          </a:p>
          <a:p>
            <a:pPr algn="l" rtl="0" fontAlgn="t"/>
            <a:r>
              <a:rPr lang="fr-ca" sz="1200" b="0" i="0" u="none" baseline="0">
                <a:ea typeface="MS PGothic"/>
                <a:cs typeface="Calibri"/>
              </a:rPr>
              <a:t>† Source : Base de données sur les réclamations de l’Assurance-santé de l’Ontario, exercice 2024-2025. </a:t>
            </a:r>
          </a:p>
          <a:p>
            <a:pPr algn="l" rtl="0">
              <a:spcBef>
                <a:spcPts val="600"/>
              </a:spcBef>
            </a:pPr>
            <a:r>
              <a:rPr lang="fr-ca" sz="1200" b="0" i="0" u="none" baseline="0">
                <a:ea typeface="MS PGothic"/>
                <a:cs typeface="Calibri"/>
              </a:rPr>
              <a:t>Références :</a:t>
            </a:r>
          </a:p>
          <a:p>
            <a:pPr marL="228600" indent="-228600">
              <a:buAutoNum type="arabicPeriod"/>
            </a:pPr>
            <a:r>
              <a:rPr lang="en-CA" sz="1200">
                <a:ea typeface="MS PGothic"/>
                <a:cs typeface="Calibri"/>
              </a:rPr>
              <a:t>Zhao D, Liu C, Feng X, Hou F, Xu X, Dong J. Menopausal symptoms and sleep quality during menopausal transition and </a:t>
            </a:r>
            <a:r>
              <a:rPr lang="en-CA" sz="1200" err="1">
                <a:ea typeface="MS PGothic"/>
                <a:cs typeface="Calibri"/>
              </a:rPr>
              <a:t>postmenopause</a:t>
            </a:r>
            <a:r>
              <a:rPr lang="en-CA" sz="1200">
                <a:ea typeface="MS PGothic"/>
                <a:cs typeface="Calibri"/>
              </a:rPr>
              <a:t>. </a:t>
            </a:r>
            <a:r>
              <a:rPr lang="en-CA" sz="1200" err="1">
                <a:ea typeface="MS PGothic"/>
                <a:cs typeface="Calibri"/>
              </a:rPr>
              <a:t>Maturitas</a:t>
            </a:r>
            <a:r>
              <a:rPr lang="en-CA" sz="1200">
                <a:ea typeface="MS PGothic"/>
                <a:cs typeface="Calibri"/>
              </a:rPr>
              <a:t>. 2016;91:44-50.</a:t>
            </a:r>
          </a:p>
          <a:p>
            <a:pPr marL="228600" indent="-228600">
              <a:buFontTx/>
              <a:buAutoNum type="arabicPeriod"/>
            </a:pPr>
            <a:r>
              <a:rPr lang="en-CA" sz="1200">
                <a:ea typeface="+mn-lt"/>
                <a:cs typeface="+mn-lt"/>
              </a:rPr>
              <a:t>Statistics Canada. Table 17-10-0005-01: Population estimates on July 1, by age and gender [Internet]. Ottawa (ON): Statistics Canada; 2024 [cited 2025 Aug 7]. Available from: </a:t>
            </a:r>
            <a:r>
              <a:rPr lang="en-CA" sz="1200">
                <a:ea typeface="+mn-lt"/>
                <a:cs typeface="+mn-lt"/>
                <a:hlinkClick r:id="rId4"/>
              </a:rPr>
              <a:t>https://doi.org/10.25318/1710000501-eng</a:t>
            </a:r>
            <a:endParaRPr lang="en-CA" sz="1200"/>
          </a:p>
          <a:p>
            <a:pPr algn="l" rtl="0">
              <a:spcBef>
                <a:spcPts val="600"/>
              </a:spcBef>
            </a:pPr>
            <a:endParaRPr lang="fr-ca" sz="1200" b="0" i="0" u="none" baseline="0">
              <a:ea typeface="MS PGothic"/>
              <a:cs typeface="Calibri"/>
            </a:endParaRPr>
          </a:p>
        </p:txBody>
      </p:sp>
    </p:spTree>
    <p:extLst>
      <p:ext uri="{BB962C8B-B14F-4D97-AF65-F5344CB8AC3E}">
        <p14:creationId xmlns:p14="http://schemas.microsoft.com/office/powerpoint/2010/main" val="339172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a:t>Aperçu des normes de qualité : </a:t>
            </a:r>
            <a:r>
              <a:rPr lang="fr-CA" sz="2600" noProof="0"/>
              <a:t>De quoi s’agit-il? Comment sont-elles utilisées?</a:t>
            </a:r>
          </a:p>
          <a:p>
            <a:pPr marL="342900" indent="-342900">
              <a:buFont typeface="Arial" panose="020B0604020202020204" pitchFamily="34" charset="0"/>
              <a:buChar char="•"/>
            </a:pPr>
            <a:r>
              <a:rPr lang="fr-CA" sz="2600" b="1" noProof="0"/>
              <a:t>Pourquoi cette norme de qualité est-elle nécessaire? </a:t>
            </a:r>
            <a:r>
              <a:rPr lang="fr-CA" sz="2600" noProof="0"/>
              <a:t>Il existe des lacunes et des écarts dans la qualité des soins pour </a:t>
            </a:r>
            <a:r>
              <a:rPr lang="fr-FR" sz="2600" noProof="0"/>
              <a:t>les personnes vivant la </a:t>
            </a:r>
            <a:r>
              <a:rPr lang="fr-FR" sz="2600" noProof="0" err="1"/>
              <a:t>périménopause</a:t>
            </a:r>
            <a:r>
              <a:rPr lang="fr-FR" sz="2600" noProof="0"/>
              <a:t> et la ménopause en Ontario</a:t>
            </a:r>
            <a:endParaRPr lang="fr-CA" sz="2600" noProof="0"/>
          </a:p>
          <a:p>
            <a:pPr marL="342900" indent="-342900">
              <a:buFont typeface="Arial" panose="020B0604020202020204" pitchFamily="34" charset="0"/>
              <a:buChar char="•"/>
            </a:pPr>
            <a:r>
              <a:rPr lang="fr-CA" sz="2600" b="1" noProof="0"/>
              <a:t>Énoncés de qualité pour améliorer les soins : </a:t>
            </a:r>
            <a:r>
              <a:rPr lang="fr-CA" sz="2600" noProof="0"/>
              <a:t>Les énoncés clés de la norme de qualité sur </a:t>
            </a:r>
            <a:r>
              <a:rPr lang="fr-CA" sz="2600"/>
              <a:t>la ménopause</a:t>
            </a:r>
            <a:endParaRPr lang="fr-CA" sz="2600" noProof="0"/>
          </a:p>
          <a:p>
            <a:pPr marL="342900" indent="-342900">
              <a:buFont typeface="Arial" panose="020B0604020202020204" pitchFamily="34" charset="0"/>
              <a:buChar char="•"/>
            </a:pPr>
            <a:r>
              <a:rPr lang="fr-CA" sz="2600" b="1" noProof="0"/>
              <a:t>Mesure à l’appui de l’amélioration : </a:t>
            </a:r>
            <a:r>
              <a:rPr lang="fr-CA" sz="2600" noProof="0"/>
              <a:t>Indicateurs qui peuvent vous aider à mesurer vos efforts d’amélioration de la qualité</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CD69-94BC-4CD6-26A5-89994CBD3C66}"/>
              </a:ext>
            </a:extLst>
          </p:cNvPr>
          <p:cNvSpPr>
            <a:spLocks noGrp="1"/>
          </p:cNvSpPr>
          <p:nvPr>
            <p:ph type="title"/>
          </p:nvPr>
        </p:nvSpPr>
        <p:spPr>
          <a:xfrm>
            <a:off x="552450" y="317708"/>
            <a:ext cx="11087100" cy="697541"/>
          </a:xfrm>
        </p:spPr>
        <p:txBody>
          <a:bodyPr/>
          <a:lstStyle/>
          <a:p>
            <a:pPr algn="l" rtl="0"/>
            <a:r>
              <a:rPr lang="fr-ca" sz="2800" b="1" i="0" u="none" baseline="0"/>
              <a:t>Les données de l’Étude longitudinale canadienne sur le vieillissement décrivent partiellement l’expérience de la ménopause en Ontario</a:t>
            </a:r>
            <a:endParaRPr lang="fr-ca" sz="2400" noProof="0">
              <a:ea typeface="Calibri"/>
            </a:endParaRPr>
          </a:p>
        </p:txBody>
      </p:sp>
      <p:sp>
        <p:nvSpPr>
          <p:cNvPr id="4" name="Text Placeholder 3">
            <a:extLst>
              <a:ext uri="{FF2B5EF4-FFF2-40B4-BE49-F238E27FC236}">
                <a16:creationId xmlns:a16="http://schemas.microsoft.com/office/drawing/2014/main" id="{83BEED1D-AF9D-208E-4515-98F5C6C8371A}"/>
              </a:ext>
            </a:extLst>
          </p:cNvPr>
          <p:cNvSpPr>
            <a:spLocks noGrp="1"/>
          </p:cNvSpPr>
          <p:nvPr>
            <p:ph type="body" sz="quarter" idx="11"/>
          </p:nvPr>
        </p:nvSpPr>
        <p:spPr>
          <a:xfrm>
            <a:off x="533400" y="1512786"/>
            <a:ext cx="6345381" cy="1983624"/>
          </a:xfrm>
        </p:spPr>
        <p:txBody>
          <a:bodyPr vert="horz" lIns="0" tIns="0" rIns="0" bIns="0" numCol="1" spcCol="457200" rtlCol="0" anchor="t">
            <a:noAutofit/>
          </a:bodyPr>
          <a:lstStyle/>
          <a:p>
            <a:pPr marL="273050" indent="-273050" algn="l" rtl="0">
              <a:spcBef>
                <a:spcPts val="200"/>
              </a:spcBef>
              <a:spcAft>
                <a:spcPts val="200"/>
              </a:spcAft>
              <a:buClr>
                <a:schemeClr val="tx1"/>
              </a:buClr>
              <a:buFont typeface="Arial" panose="020B0604020202020204" pitchFamily="34" charset="0"/>
              <a:buChar char="•"/>
            </a:pPr>
            <a:r>
              <a:rPr lang="fr-ca" sz="2000" b="0" i="0" u="none" baseline="0"/>
              <a:t>La prévalence de la ménopause est de plus de 90 % parmi les participantes en Ontario âgées de 45 ans ou plus</a:t>
            </a:r>
          </a:p>
          <a:p>
            <a:pPr marL="273050" indent="-273050" algn="l" rtl="0">
              <a:spcBef>
                <a:spcPts val="200"/>
              </a:spcBef>
              <a:spcAft>
                <a:spcPts val="200"/>
              </a:spcAft>
              <a:buClr>
                <a:schemeClr val="tx1"/>
              </a:buClr>
              <a:buFont typeface="Arial" panose="020B0604020202020204" pitchFamily="34" charset="0"/>
              <a:buChar char="•"/>
            </a:pPr>
            <a:r>
              <a:rPr lang="fr-ca" sz="2000" b="0" i="0" u="none" baseline="0"/>
              <a:t>D’autres problèmes de santé surviennent autour et </a:t>
            </a:r>
            <a:br>
              <a:rPr lang="fr-ca" sz="2000" b="0" i="0" u="none" baseline="0"/>
            </a:br>
            <a:r>
              <a:rPr lang="fr-ca" sz="2000" b="0" i="0" u="none" baseline="0"/>
              <a:t>après la ménopause, souvent associés à un âge plus avancé et à une diminution des niveaux d’œstrogène </a:t>
            </a:r>
            <a:br>
              <a:rPr lang="fr-ca" sz="2000" b="0" i="0" u="none" baseline="0"/>
            </a:br>
            <a:r>
              <a:rPr lang="fr-ca" sz="2000" b="0" i="0" u="none" baseline="0"/>
              <a:t>(voir le graphique)</a:t>
            </a:r>
          </a:p>
          <a:p>
            <a:pPr marL="273050" indent="-273050" algn="l" rtl="0">
              <a:spcBef>
                <a:spcPts val="200"/>
              </a:spcBef>
              <a:spcAft>
                <a:spcPts val="200"/>
              </a:spcAft>
              <a:buClr>
                <a:schemeClr val="tx1"/>
              </a:buClr>
              <a:buFont typeface="Arial" panose="020B0604020202020204" pitchFamily="34" charset="0"/>
              <a:buChar char="•"/>
            </a:pPr>
            <a:endParaRPr lang="fr-ca" sz="1800" noProof="0">
              <a:ea typeface="Calibri"/>
              <a:cs typeface="Calibri"/>
            </a:endParaRPr>
          </a:p>
        </p:txBody>
      </p:sp>
      <p:graphicFrame>
        <p:nvGraphicFramePr>
          <p:cNvPr id="11" name="Chart 10" descr="Graphique à barres montrant les conditions auto-déclarées parmi les participantes âgées de 45 ans ou plus ayant vécu la ménopause dans l’ELCV, 2014-2018 : 29,5 % ont signalé de l’anxiété ou un trouble de l’humeur; 28,0 % ont signalé de l’ostéoporose; et 10,8 % ont signalé une santé générale juste ou mauvaise.">
            <a:extLst>
              <a:ext uri="{FF2B5EF4-FFF2-40B4-BE49-F238E27FC236}">
                <a16:creationId xmlns:a16="http://schemas.microsoft.com/office/drawing/2014/main" id="{9FCAD5BA-2070-493E-270E-6F20BB117684}"/>
              </a:ext>
            </a:extLst>
          </p:cNvPr>
          <p:cNvGraphicFramePr/>
          <p:nvPr>
            <p:extLst>
              <p:ext uri="{D42A27DB-BD31-4B8C-83A1-F6EECF244321}">
                <p14:modId xmlns:p14="http://schemas.microsoft.com/office/powerpoint/2010/main" val="3487766134"/>
              </p:ext>
            </p:extLst>
          </p:nvPr>
        </p:nvGraphicFramePr>
        <p:xfrm>
          <a:off x="7014047" y="1453699"/>
          <a:ext cx="4751361" cy="231559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ED203F6-B421-2C99-455C-BA27BBF860D5}"/>
              </a:ext>
            </a:extLst>
          </p:cNvPr>
          <p:cNvSpPr txBox="1"/>
          <p:nvPr/>
        </p:nvSpPr>
        <p:spPr>
          <a:xfrm>
            <a:off x="552450" y="3731196"/>
            <a:ext cx="11212957" cy="1542721"/>
          </a:xfrm>
          <a:prstGeom prst="roundRect">
            <a:avLst/>
          </a:prstGeom>
          <a:solidFill>
            <a:schemeClr val="accent6">
              <a:lumMod val="20000"/>
              <a:lumOff val="80000"/>
            </a:schemeClr>
          </a:solidFill>
        </p:spPr>
        <p:txBody>
          <a:bodyPr wrap="square" lIns="0" tIns="0" rIns="0" bIns="0" rtlCol="0" anchor="ctr" anchorCtr="0">
            <a:noAutofit/>
          </a:bodyPr>
          <a:lstStyle/>
          <a:p>
            <a:pPr algn="l" rtl="0">
              <a:spcBef>
                <a:spcPts val="200"/>
              </a:spcBef>
              <a:spcAft>
                <a:spcPts val="200"/>
              </a:spcAft>
              <a:buClr>
                <a:schemeClr val="tx1"/>
              </a:buClr>
            </a:pPr>
            <a:r>
              <a:rPr lang="fr-ca" sz="1400" b="0" i="0" u="none" baseline="0"/>
              <a:t>Bien que l’ELCV soit l’une des rares sources de données sur la ménopause :</a:t>
            </a:r>
          </a:p>
          <a:p>
            <a:pPr marL="273050" indent="-273050" algn="l" rtl="0">
              <a:buClr>
                <a:schemeClr val="tx1"/>
              </a:buClr>
              <a:buFont typeface="Arial" panose="020B0604020202020204" pitchFamily="34" charset="0"/>
              <a:buChar char="•"/>
            </a:pPr>
            <a:r>
              <a:rPr lang="fr-ca" sz="1400" b="0" i="0" u="none" baseline="0"/>
              <a:t>Le programme d’études présente des niveaux d’approbation plus faibles pour les faibles revenus ou le faible niveau d’éducation, ce qui pourrait fausser les estimations</a:t>
            </a:r>
            <a:r>
              <a:rPr lang="fr-ca" sz="1400" b="0" i="0" u="none" baseline="30000"/>
              <a:t>1</a:t>
            </a:r>
            <a:endParaRPr lang="fr-ca" sz="1400" b="0" i="0" u="none"/>
          </a:p>
          <a:p>
            <a:pPr marL="273050" indent="-273050" algn="l" rtl="0">
              <a:buClr>
                <a:schemeClr val="tx1"/>
              </a:buClr>
              <a:buFont typeface="Arial" panose="020B0604020202020204" pitchFamily="34" charset="0"/>
              <a:buChar char="•"/>
            </a:pPr>
            <a:r>
              <a:rPr lang="fr-ca" sz="1400" b="0" i="0" u="none" baseline="0"/>
              <a:t>Plus de 90 % des participantes s’identifient comme étant uniquement blancs, ce qui signifie que d’autres groupes raciaux ou ethniques sont sous-représentés</a:t>
            </a:r>
          </a:p>
          <a:p>
            <a:pPr marL="273050" indent="-273050" algn="l" rtl="0">
              <a:buClr>
                <a:schemeClr val="tx1"/>
              </a:buClr>
              <a:buFont typeface="Arial" panose="020B0604020202020204" pitchFamily="34" charset="0"/>
              <a:buChar char="•"/>
            </a:pPr>
            <a:r>
              <a:rPr lang="fr-ca" sz="1400" b="0" i="0" u="none" baseline="0">
                <a:ea typeface="Calibri"/>
                <a:cs typeface="Calibri"/>
              </a:rPr>
              <a:t>Il y a un manque de représentation géographique à travers la province, ce qui entrave l’évaluation des variations dans la qualité des soins liés à la ménopause</a:t>
            </a:r>
          </a:p>
        </p:txBody>
      </p:sp>
      <p:sp>
        <p:nvSpPr>
          <p:cNvPr id="5" name="TextBox 4">
            <a:extLst>
              <a:ext uri="{FF2B5EF4-FFF2-40B4-BE49-F238E27FC236}">
                <a16:creationId xmlns:a16="http://schemas.microsoft.com/office/drawing/2014/main" id="{6EFC1FF0-D114-9AC6-402D-626B724D10A7}"/>
              </a:ext>
            </a:extLst>
          </p:cNvPr>
          <p:cNvSpPr txBox="1"/>
          <p:nvPr/>
        </p:nvSpPr>
        <p:spPr>
          <a:xfrm>
            <a:off x="533400" y="5312018"/>
            <a:ext cx="11048997" cy="1359696"/>
          </a:xfrm>
          <a:prstGeom prst="rect">
            <a:avLst/>
          </a:prstGeom>
          <a:noFill/>
        </p:spPr>
        <p:txBody>
          <a:bodyPr wrap="square" lIns="0" tIns="0" rIns="0" bIns="0" rtlCol="0" anchor="t" anchorCtr="0">
            <a:noAutofit/>
          </a:bodyPr>
          <a:lstStyle/>
          <a:p>
            <a:pPr algn="l" rtl="0" fontAlgn="t"/>
            <a:r>
              <a:rPr lang="fr-ca" sz="1000" b="0" i="0" u="none" baseline="0">
                <a:ea typeface="MS PGothic"/>
                <a:cs typeface="Calibri"/>
              </a:rPr>
              <a:t>Abréviation : ELCV, Étude longitudinale canadienne sur le vieillissement.</a:t>
            </a:r>
          </a:p>
          <a:p>
            <a:pPr algn="l" rtl="0" fontAlgn="t"/>
            <a:r>
              <a:rPr lang="fr-ca" sz="1000" b="0" i="0" u="none" baseline="0">
                <a:ea typeface="MS PGothic"/>
                <a:cs typeface="Calibri"/>
              </a:rPr>
              <a:t>* Veuillez vous référer aux modules </a:t>
            </a:r>
            <a:r>
              <a:rPr lang="fr-ca" sz="1000" b="0" i="1" u="none" baseline="0">
                <a:ea typeface="MS PGothic"/>
                <a:cs typeface="Calibri"/>
              </a:rPr>
              <a:t>État général de santé</a:t>
            </a:r>
            <a:r>
              <a:rPr lang="fr-ca" sz="1000" b="0" i="0" u="none" baseline="0">
                <a:ea typeface="MS PGothic"/>
                <a:cs typeface="Calibri"/>
              </a:rPr>
              <a:t> et </a:t>
            </a:r>
            <a:r>
              <a:rPr lang="fr-ca" sz="1000" b="0" i="1" u="none" baseline="0">
                <a:ea typeface="MS PGothic"/>
                <a:cs typeface="Calibri"/>
              </a:rPr>
              <a:t>Problèmes de santé chroniques</a:t>
            </a:r>
            <a:r>
              <a:rPr lang="fr-ca" sz="1000" b="0" i="0" u="none" baseline="0">
                <a:ea typeface="MS PGothic"/>
                <a:cs typeface="Calibri"/>
              </a:rPr>
              <a:t> des </a:t>
            </a:r>
            <a:r>
              <a:rPr lang="fr-ca" sz="1000" b="0" i="0" u="none" baseline="0">
                <a:ea typeface="MS PGothic"/>
                <a:cs typeface="Calibri"/>
                <a:hlinkClick r:id="rId4" tooltip="CLSA questionnaires website."/>
              </a:rPr>
              <a:t>questionnaires de l’ELCV</a:t>
            </a:r>
            <a:r>
              <a:rPr lang="fr-ca" sz="1000" b="0" i="0" u="none" baseline="0">
                <a:ea typeface="MS PGothic"/>
                <a:cs typeface="Calibri"/>
              </a:rPr>
              <a:t>.</a:t>
            </a:r>
          </a:p>
          <a:p>
            <a:pPr algn="l" rtl="0" fontAlgn="t"/>
            <a:r>
              <a:rPr lang="fr-ca" sz="1000" b="0" i="0" u="none" baseline="0">
                <a:ea typeface="MS PGothic"/>
                <a:cs typeface="Calibri"/>
              </a:rPr>
              <a:t>Source : </a:t>
            </a:r>
            <a:r>
              <a:rPr lang="fr-ca" sz="1000" b="0" i="0" u="none" baseline="0">
                <a:ea typeface="+mn-lt"/>
                <a:cs typeface="+mn-lt"/>
              </a:rPr>
              <a:t>Étude longitudinale canadienne sur le vieillissement, 1</a:t>
            </a:r>
            <a:r>
              <a:rPr lang="fr-ca" sz="1000" b="0" i="0" u="none" baseline="30000">
                <a:ea typeface="+mn-lt"/>
                <a:cs typeface="+mn-lt"/>
              </a:rPr>
              <a:t>er</a:t>
            </a:r>
            <a:r>
              <a:rPr lang="fr-ca" sz="1000" b="0" i="0" u="none" baseline="0">
                <a:ea typeface="+mn-lt"/>
                <a:cs typeface="+mn-lt"/>
              </a:rPr>
              <a:t> suivi (</a:t>
            </a:r>
            <a:r>
              <a:rPr lang="fr-ca" sz="1000" b="0" i="0" u="none" baseline="0">
                <a:ea typeface="MS PGothic"/>
                <a:cs typeface="Calibri"/>
              </a:rPr>
              <a:t>2014-2018) par l’entremise du ICES. Sexe rapporté comme masculin ou féminin, tel qu’assigné à la naissance.</a:t>
            </a:r>
          </a:p>
          <a:p>
            <a:pPr algn="l" rtl="0" fontAlgn="t">
              <a:spcBef>
                <a:spcPts val="600"/>
              </a:spcBef>
            </a:pPr>
            <a:r>
              <a:rPr lang="fr-ca" sz="1000" b="0" i="0" u="none" baseline="0">
                <a:ea typeface="MS PGothic"/>
                <a:cs typeface="Calibri"/>
              </a:rPr>
              <a:t>Références :</a:t>
            </a:r>
          </a:p>
          <a:p>
            <a:pPr marL="180975" indent="-180975">
              <a:buAutoNum type="arabicPeriod"/>
            </a:pPr>
            <a:r>
              <a:rPr lang="en-CA" sz="1000">
                <a:ea typeface="+mn-lt"/>
                <a:cs typeface="+mn-lt"/>
              </a:rPr>
              <a:t>Canadian Longitudinal Study on Aging. CLSA technical document 2025: sampling and computation of response rates and sample weights for the tracking (telephone interview) participants and comprehensive participants [Internet]. Calgary (AB): The Study; 2024. Available from</a:t>
            </a:r>
            <a:r>
              <a:rPr lang="en-CA" sz="1000">
                <a:solidFill>
                  <a:srgbClr val="D6D6D6"/>
                </a:solidFill>
                <a:ea typeface="+mn-lt"/>
                <a:cs typeface="+mn-lt"/>
              </a:rPr>
              <a:t> </a:t>
            </a:r>
            <a:r>
              <a:rPr lang="en-CA" sz="1000" u="sng">
                <a:solidFill>
                  <a:srgbClr val="7F85F5"/>
                </a:solidFill>
                <a:ea typeface="+mn-lt"/>
                <a:cs typeface="+mn-lt"/>
                <a:hlinkClick r:id="rId5"/>
              </a:rPr>
              <a:t>https://www.clsa-elcv.ca/wp-content/uploads/2024/07/CLSA_DataSupportDoc_SampWgts_BL-FUP2_v3.0_2024Jun19.pdf</a:t>
            </a:r>
            <a:endParaRPr lang="en-CA" sz="1000" u="sng">
              <a:solidFill>
                <a:srgbClr val="7F85F5"/>
              </a:solidFill>
              <a:ea typeface="+mn-lt"/>
              <a:cs typeface="+mn-lt"/>
            </a:endParaRPr>
          </a:p>
          <a:p>
            <a:pPr marL="180975" indent="-180975">
              <a:buAutoNum type="arabicPeriod"/>
            </a:pPr>
            <a:r>
              <a:rPr lang="en-CA" sz="1000"/>
              <a:t>Canadian Longitudinal Study on Aging. </a:t>
            </a:r>
            <a:r>
              <a:rPr lang="en-CA" sz="1000">
                <a:ea typeface="+mn-lt"/>
                <a:cs typeface="+mn-lt"/>
              </a:rPr>
              <a:t>Socio-demographic and economic characteristics – baseline [Internet]. Calgary (AB): The Study; 2025 [cited 2025 Mon June 30]. Available from </a:t>
            </a:r>
            <a:r>
              <a:rPr lang="en-CA" sz="1000">
                <a:hlinkClick r:id="rId6"/>
              </a:rPr>
              <a:t>https://datapreview.clsa-elcv.ca/mica/repository#/search?type=variables&amp;display=list&amp;query=variable(limit(0,20))</a:t>
            </a:r>
            <a:endParaRPr lang="en-CA" sz="1000">
              <a:ea typeface="Calibri"/>
              <a:cs typeface="Calibri"/>
            </a:endParaRPr>
          </a:p>
          <a:p>
            <a:pPr algn="l" rtl="0" fontAlgn="t">
              <a:spcBef>
                <a:spcPts val="600"/>
              </a:spcBef>
            </a:pPr>
            <a:endParaRPr lang="fr-ca" sz="1000" b="0" i="0" u="none" baseline="0">
              <a:ea typeface="MS PGothic"/>
              <a:cs typeface="Calibri"/>
            </a:endParaRPr>
          </a:p>
        </p:txBody>
      </p:sp>
    </p:spTree>
    <p:extLst>
      <p:ext uri="{BB962C8B-B14F-4D97-AF65-F5344CB8AC3E}">
        <p14:creationId xmlns:p14="http://schemas.microsoft.com/office/powerpoint/2010/main" val="3063643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4D653-94BB-DBDE-BD1B-1E447EC66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43706-38DC-7F7A-52DD-CC008F2432BF}"/>
              </a:ext>
            </a:extLst>
          </p:cNvPr>
          <p:cNvSpPr>
            <a:spLocks noGrp="1"/>
          </p:cNvSpPr>
          <p:nvPr>
            <p:ph type="title"/>
          </p:nvPr>
        </p:nvSpPr>
        <p:spPr>
          <a:xfrm>
            <a:off x="552450" y="363617"/>
            <a:ext cx="11087100" cy="697541"/>
          </a:xfrm>
        </p:spPr>
        <p:txBody>
          <a:bodyPr/>
          <a:lstStyle/>
          <a:p>
            <a:pPr algn="l" rtl="0"/>
            <a:r>
              <a:rPr lang="fr-ca" sz="2800" b="1" i="0" u="none" baseline="0"/>
              <a:t>Les données de l’ELCV estiment l’utilisation de la thérapie hormonale pour la ménopause parmi une partie de la population de l’Ontario</a:t>
            </a:r>
            <a:endParaRPr lang="fr-ca" sz="2800" noProof="0">
              <a:ea typeface="Calibri"/>
            </a:endParaRPr>
          </a:p>
        </p:txBody>
      </p:sp>
      <p:sp>
        <p:nvSpPr>
          <p:cNvPr id="10" name="Text Placeholder 3">
            <a:extLst>
              <a:ext uri="{FF2B5EF4-FFF2-40B4-BE49-F238E27FC236}">
                <a16:creationId xmlns:a16="http://schemas.microsoft.com/office/drawing/2014/main" id="{94D00EEE-0665-AB70-0511-33F0FAE4E6F9}"/>
              </a:ext>
            </a:extLst>
          </p:cNvPr>
          <p:cNvSpPr txBox="1">
            <a:spLocks/>
          </p:cNvSpPr>
          <p:nvPr/>
        </p:nvSpPr>
        <p:spPr>
          <a:xfrm>
            <a:off x="552450" y="1489521"/>
            <a:ext cx="5723222" cy="3000904"/>
          </a:xfrm>
          <a:prstGeom prst="rect">
            <a:avLst/>
          </a:prstGeom>
        </p:spPr>
        <p:txBody>
          <a:bodyPr vert="horz" lIns="0" tIns="0" rIns="0" bIns="0" numCol="1" spcCol="45720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lgn="l" rtl="0">
              <a:spcAft>
                <a:spcPts val="600"/>
              </a:spcAft>
              <a:buClr>
                <a:schemeClr val="tx1"/>
              </a:buClr>
              <a:buFont typeface="Arial" panose="020B0604020202020204" pitchFamily="34" charset="0"/>
              <a:buChar char="•"/>
            </a:pPr>
            <a:r>
              <a:rPr lang="fr-ca" sz="1500" b="0" i="0" u="none" baseline="0"/>
              <a:t>Plus de la moitié des participantes de l’ELCV qui ont vécu la ménopause n’ont jamais utilisé de thérapie hormonale pour la ménopause (voir le graphique). Parmi celles qui l’ont fait, la moitié a commencé avant l’âge de 50 ans et l’a utilisé pendant 5 ans</a:t>
            </a:r>
            <a:endParaRPr lang="fr-ca" sz="1500" baseline="30000" noProof="0"/>
          </a:p>
          <a:p>
            <a:pPr marL="273050" indent="-273050" algn="l" rtl="0">
              <a:spcBef>
                <a:spcPts val="600"/>
              </a:spcBef>
              <a:spcAft>
                <a:spcPts val="0"/>
              </a:spcAft>
              <a:buClr>
                <a:schemeClr val="tx1"/>
              </a:buClr>
              <a:buFont typeface="Arial" panose="020B0604020202020204" pitchFamily="34" charset="0"/>
              <a:buChar char="•"/>
            </a:pPr>
            <a:r>
              <a:rPr lang="fr-ca" sz="1500" b="0" i="0" u="none" baseline="0">
                <a:ea typeface="Calibri"/>
                <a:cs typeface="Calibri"/>
              </a:rPr>
              <a:t>Les données sur l’utilisation de la thérapie hormonale pour la ménopause sont fragmentées ou incohérentes</a:t>
            </a:r>
            <a:r>
              <a:rPr lang="fr-ca" sz="1500" b="0" i="0" u="none" baseline="0"/>
              <a:t>, ce qui rend difficile leur interprétation de manière significative. Par exemple, les données de l’échantillon de l’ELCV contrastent avec celles d’une enquête représentative à l’échelle nationale aux États-Unis qui a montré que l’utilisation de </a:t>
            </a:r>
            <a:r>
              <a:rPr lang="fr-ca" sz="1500" b="0" i="0" u="none" baseline="0">
                <a:ea typeface="Calibri"/>
                <a:cs typeface="Calibri"/>
              </a:rPr>
              <a:t>thérapie hormonale pour la ménopause</a:t>
            </a:r>
            <a:r>
              <a:rPr lang="fr-ca" sz="1500" b="0" i="0" u="none" baseline="0"/>
              <a:t> était</a:t>
            </a:r>
            <a:r>
              <a:rPr lang="fr-ca" sz="1500" b="1" i="0" u="none" baseline="0"/>
              <a:t> de 4,7 % en 2020</a:t>
            </a:r>
            <a:r>
              <a:rPr lang="fr-ca" sz="1500" b="0" i="0" u="none" baseline="30000"/>
              <a:t>1</a:t>
            </a:r>
            <a:endParaRPr lang="fr-ca" sz="1500" b="0" i="0" u="none" baseline="0"/>
          </a:p>
          <a:p>
            <a:pPr marL="273050" indent="-273050" algn="l" rtl="0">
              <a:spcBef>
                <a:spcPts val="600"/>
              </a:spcBef>
              <a:spcAft>
                <a:spcPts val="0"/>
              </a:spcAft>
              <a:buClr>
                <a:schemeClr val="tx1"/>
              </a:buClr>
              <a:buFont typeface="Arial" panose="020B0604020202020204" pitchFamily="34" charset="0"/>
              <a:buChar char="•"/>
            </a:pPr>
            <a:endParaRPr lang="fr-ca" sz="1500" baseline="30000" noProof="0">
              <a:ea typeface="Calibri"/>
              <a:cs typeface="Calibri"/>
            </a:endParaRPr>
          </a:p>
        </p:txBody>
      </p:sp>
      <p:sp>
        <p:nvSpPr>
          <p:cNvPr id="3" name="TextBox 2">
            <a:extLst>
              <a:ext uri="{FF2B5EF4-FFF2-40B4-BE49-F238E27FC236}">
                <a16:creationId xmlns:a16="http://schemas.microsoft.com/office/drawing/2014/main" id="{C7A61E8C-8847-CEE6-D74D-22F54DD4A03C}"/>
              </a:ext>
            </a:extLst>
          </p:cNvPr>
          <p:cNvSpPr txBox="1"/>
          <p:nvPr/>
        </p:nvSpPr>
        <p:spPr>
          <a:xfrm>
            <a:off x="552450" y="4406989"/>
            <a:ext cx="5905500" cy="697541"/>
          </a:xfrm>
          <a:prstGeom prst="roundRect">
            <a:avLst/>
          </a:prstGeom>
          <a:solidFill>
            <a:schemeClr val="accent6">
              <a:lumMod val="20000"/>
              <a:lumOff val="80000"/>
            </a:schemeClr>
          </a:solidFill>
        </p:spPr>
        <p:txBody>
          <a:bodyPr wrap="square" lIns="0" tIns="0" rIns="0" bIns="0" rtlCol="0" anchor="ctr" anchorCtr="0">
            <a:noAutofit/>
          </a:bodyPr>
          <a:lstStyle/>
          <a:p>
            <a:pPr algn="l" rtl="0" fontAlgn="t"/>
            <a:r>
              <a:rPr lang="fr-ca" sz="1400" b="0" i="0" u="none" baseline="0"/>
              <a:t>Remarque : Le programme d’études de l’ELCV n’est pas représentatif de la population de l’Ontario, car il manque d’hétérogénéité en matière de revenu, d’éducation et de groupe de population</a:t>
            </a:r>
            <a:r>
              <a:rPr lang="fr-ca" sz="1400" b="0" i="0" u="none" baseline="30000"/>
              <a:t>2</a:t>
            </a:r>
            <a:endParaRPr lang="fr-ca" sz="1400" noProof="0"/>
          </a:p>
        </p:txBody>
      </p:sp>
      <p:graphicFrame>
        <p:nvGraphicFramePr>
          <p:cNvPr id="12" name="Chart 11" descr="Diagramme circulaire montrant l’utilisation auto-déclarée de la thérapie hormonale pour la ménopause parmi les participantes âgées de 45 ans ou plus ayant vécu la ménopause, ELCV 2014-2018 : 35 % l’avaient déjà utilisé; 57 % l’utilisaient actuellement; et 8 % ne l’avaient jamais utilisé.">
            <a:extLst>
              <a:ext uri="{FF2B5EF4-FFF2-40B4-BE49-F238E27FC236}">
                <a16:creationId xmlns:a16="http://schemas.microsoft.com/office/drawing/2014/main" id="{E266CAEA-71BA-8EAF-BB6C-C956607E94A4}"/>
              </a:ext>
            </a:extLst>
          </p:cNvPr>
          <p:cNvGraphicFramePr/>
          <p:nvPr>
            <p:extLst>
              <p:ext uri="{D42A27DB-BD31-4B8C-83A1-F6EECF244321}">
                <p14:modId xmlns:p14="http://schemas.microsoft.com/office/powerpoint/2010/main" val="1090522022"/>
              </p:ext>
            </p:extLst>
          </p:nvPr>
        </p:nvGraphicFramePr>
        <p:xfrm>
          <a:off x="6538820" y="1282349"/>
          <a:ext cx="5348380" cy="278482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7EE37E4-7808-D458-99D7-C7E17A1C672B}"/>
              </a:ext>
            </a:extLst>
          </p:cNvPr>
          <p:cNvSpPr txBox="1"/>
          <p:nvPr/>
        </p:nvSpPr>
        <p:spPr>
          <a:xfrm>
            <a:off x="6718434" y="4014075"/>
            <a:ext cx="4741502" cy="1181110"/>
          </a:xfrm>
          <a:prstGeom prst="wedgeRoundRectCallout">
            <a:avLst>
              <a:gd name="adj1" fmla="val 13404"/>
              <a:gd name="adj2" fmla="val -88057"/>
              <a:gd name="adj3" fmla="val 16667"/>
            </a:avLst>
          </a:prstGeom>
          <a:solidFill>
            <a:srgbClr val="CBF2FE"/>
          </a:solidFill>
          <a:ln w="3175">
            <a:noFill/>
          </a:ln>
        </p:spPr>
        <p:txBody>
          <a:bodyPr wrap="square" lIns="0" tIns="0" rIns="0" bIns="0" rtlCol="0" anchor="ctr" anchorCtr="0">
            <a:noAutofit/>
          </a:bodyPr>
          <a:lstStyle/>
          <a:p>
            <a:pPr algn="l" rtl="0" fontAlgn="t"/>
            <a:r>
              <a:rPr lang="fr-ca" sz="1100" b="0" i="0" u="none" baseline="0"/>
              <a:t>23 % des participantes ménopausées âgées de 45 à 60 ans contre 51 % de celles âgées de plus de 60 ans ont déclaré avoir déjà utilisé la thérapie. Une plus grande adoption parmi les groupes d’âge plus âgés (en particulier ceux de 65 ans ou plus au moment de l’ELCV de 2014-2018) aurait probablement été due à l’utilisation de la thérapie hormonale pour la ménopause avant l’étude de </a:t>
            </a:r>
            <a:r>
              <a:rPr lang="fr-ca" sz="1100" b="0" i="0" u="none" baseline="0" err="1"/>
              <a:t>Women’s</a:t>
            </a:r>
            <a:r>
              <a:rPr lang="fr-ca" sz="1100" b="0" i="0" u="none" baseline="0"/>
              <a:t> </a:t>
            </a:r>
            <a:r>
              <a:rPr lang="fr-ca" sz="1100" b="0" i="0" u="none" baseline="0" err="1"/>
              <a:t>Health</a:t>
            </a:r>
            <a:r>
              <a:rPr lang="fr-ca" sz="1100" b="0" i="0" u="none" baseline="0"/>
              <a:t> Initiative de 2002, qui a décrit de manière inexacte les risques de la thérapie hormonale pour la ménopause</a:t>
            </a:r>
            <a:r>
              <a:rPr lang="fr-ca" sz="1100" b="0" i="0" u="none" baseline="30000"/>
              <a:t>3</a:t>
            </a:r>
            <a:r>
              <a:rPr lang="fr-ca" sz="1100" b="0" i="0" u="none" baseline="0"/>
              <a:t>.</a:t>
            </a:r>
            <a:endParaRPr lang="fr-ca" sz="1100" baseline="30000" noProof="0">
              <a:ea typeface="MS PGothic"/>
              <a:cs typeface="Calibri"/>
            </a:endParaRPr>
          </a:p>
        </p:txBody>
      </p:sp>
      <p:sp>
        <p:nvSpPr>
          <p:cNvPr id="5" name="TextBox 4">
            <a:extLst>
              <a:ext uri="{FF2B5EF4-FFF2-40B4-BE49-F238E27FC236}">
                <a16:creationId xmlns:a16="http://schemas.microsoft.com/office/drawing/2014/main" id="{8408C34C-E901-330A-91F3-6CB95B1DB78C}"/>
              </a:ext>
            </a:extLst>
          </p:cNvPr>
          <p:cNvSpPr txBox="1"/>
          <p:nvPr/>
        </p:nvSpPr>
        <p:spPr>
          <a:xfrm>
            <a:off x="552450" y="5195185"/>
            <a:ext cx="10907486" cy="1299198"/>
          </a:xfrm>
          <a:prstGeom prst="rect">
            <a:avLst/>
          </a:prstGeom>
          <a:noFill/>
        </p:spPr>
        <p:txBody>
          <a:bodyPr wrap="square" lIns="0" tIns="0" rIns="0" bIns="0" rtlCol="0" anchor="t" anchorCtr="0">
            <a:noAutofit/>
          </a:bodyPr>
          <a:lstStyle/>
          <a:p>
            <a:pPr algn="l" rtl="0" fontAlgn="t"/>
            <a:r>
              <a:rPr lang="fr-ca" sz="1000" b="0" i="0" u="none" baseline="0">
                <a:ea typeface="MS PGothic"/>
                <a:cs typeface="Calibri"/>
              </a:rPr>
              <a:t>Abréviation : ELCV, Étude longitudinale canadienne sur le vieillissement.</a:t>
            </a:r>
          </a:p>
          <a:p>
            <a:pPr algn="l" rtl="0" fontAlgn="t"/>
            <a:r>
              <a:rPr lang="fr-ca" sz="1000" b="0" i="0" u="none" baseline="0">
                <a:ea typeface="MS PGothic"/>
                <a:cs typeface="Calibri"/>
              </a:rPr>
              <a:t>Source : </a:t>
            </a:r>
            <a:r>
              <a:rPr lang="fr-ca" sz="1000" b="0" i="0" u="none" baseline="0">
                <a:ea typeface="+mn-lt"/>
                <a:cs typeface="+mn-lt"/>
              </a:rPr>
              <a:t>Étude longitudinale canadienne sur le vieillissement, 1</a:t>
            </a:r>
            <a:r>
              <a:rPr lang="fr-ca" sz="1000" b="0" i="0" u="none" baseline="30000">
                <a:ea typeface="+mn-lt"/>
                <a:cs typeface="+mn-lt"/>
              </a:rPr>
              <a:t>er</a:t>
            </a:r>
            <a:r>
              <a:rPr lang="fr-ca" sz="1000" b="0" i="0" u="none" baseline="0">
                <a:ea typeface="+mn-lt"/>
                <a:cs typeface="+mn-lt"/>
              </a:rPr>
              <a:t> suivi (</a:t>
            </a:r>
            <a:r>
              <a:rPr lang="fr-ca" sz="1000" b="0" i="0" u="none" baseline="0">
                <a:ea typeface="MS PGothic"/>
                <a:cs typeface="Calibri"/>
              </a:rPr>
              <a:t>2014-2018) par l’entremise du ICES. Sexe rapporté comme masculin ou féminin, tel qu’assigné à la naissance.</a:t>
            </a:r>
          </a:p>
          <a:p>
            <a:pPr algn="l" rtl="0" fontAlgn="t">
              <a:spcBef>
                <a:spcPts val="600"/>
              </a:spcBef>
            </a:pPr>
            <a:r>
              <a:rPr lang="fr-ca" sz="1000" b="0" i="0" u="none" baseline="0">
                <a:ea typeface="MS PGothic"/>
                <a:cs typeface="Calibri"/>
              </a:rPr>
              <a:t>Références :</a:t>
            </a:r>
          </a:p>
          <a:p>
            <a:pPr marL="180975" indent="-180975">
              <a:buFontTx/>
              <a:buAutoNum type="arabicPeriod"/>
            </a:pPr>
            <a:r>
              <a:rPr lang="en-CA" sz="1000"/>
              <a:t>Yang L, </a:t>
            </a:r>
            <a:r>
              <a:rPr lang="en-CA" sz="1000" err="1"/>
              <a:t>Toriola</a:t>
            </a:r>
            <a:r>
              <a:rPr lang="en-CA" sz="1000"/>
              <a:t> AT. Menopausal hormone therapy use among postmenopausal women. </a:t>
            </a:r>
            <a:r>
              <a:rPr lang="en-CA" sz="1000" i="1"/>
              <a:t>JAMA Health Forum.</a:t>
            </a:r>
            <a:r>
              <a:rPr lang="en-CA" sz="1000"/>
              <a:t> 2024;5(9):e243128. </a:t>
            </a:r>
          </a:p>
          <a:p>
            <a:pPr marL="180975" indent="-180975">
              <a:buFontTx/>
              <a:buAutoNum type="arabicPeriod"/>
            </a:pPr>
            <a:r>
              <a:rPr lang="en-CA" sz="1000">
                <a:ea typeface="+mn-lt"/>
                <a:cs typeface="+mn-lt"/>
              </a:rPr>
              <a:t>Canadian Longitudinal Study on Aging. CLSA technical document 2025: sampling and computation of response rates and sample weights for the tracking (telephone interview) participants and comprehensive participants [internet]. Calgary (AB): The Study; 2024. Available from</a:t>
            </a:r>
            <a:r>
              <a:rPr lang="en-CA" sz="1000">
                <a:solidFill>
                  <a:srgbClr val="D6D6D6"/>
                </a:solidFill>
                <a:ea typeface="+mn-lt"/>
                <a:cs typeface="+mn-lt"/>
              </a:rPr>
              <a:t> </a:t>
            </a:r>
            <a:r>
              <a:rPr lang="en-CA" sz="1000" u="sng">
                <a:solidFill>
                  <a:srgbClr val="7F85F5"/>
                </a:solidFill>
                <a:ea typeface="+mn-lt"/>
                <a:cs typeface="+mn-lt"/>
                <a:hlinkClick r:id="rId4"/>
              </a:rPr>
              <a:t>https://www.clsa-elcv.ca/wp-content/uploads/2024/07/CLSA_DataSupportDoc_SampWgts_BL-FUP2_v3.0_2024Jun19.pdf</a:t>
            </a:r>
            <a:endParaRPr lang="en-CA" sz="1000" u="sng">
              <a:solidFill>
                <a:srgbClr val="7F85F5"/>
              </a:solidFill>
              <a:ea typeface="+mn-lt"/>
              <a:cs typeface="+mn-lt"/>
            </a:endParaRPr>
          </a:p>
          <a:p>
            <a:pPr marL="180975" indent="-180975">
              <a:buAutoNum type="arabicPeriod"/>
            </a:pPr>
            <a:r>
              <a:rPr lang="en-CA" sz="1000">
                <a:ea typeface="Calibri"/>
                <a:cs typeface="Calibri"/>
              </a:rPr>
              <a:t>Rossouw JE, Anderson GL, Prentice RL, LaCroix AZ, Kooperberg C, Stefanick ML, et al; Writing Group for the Women's Health Initiative Investigators. Risks and benefits of estrogen plus progestin in healthy postmenopausal women: principal results From the Women's Health Initiative randomized controlled trial. JAMA. 2002;288(3):321-33. </a:t>
            </a:r>
          </a:p>
          <a:p>
            <a:pPr algn="l" rtl="0" fontAlgn="t">
              <a:spcBef>
                <a:spcPts val="600"/>
              </a:spcBef>
            </a:pPr>
            <a:endParaRPr lang="fr-ca" sz="1000" b="0" i="0" u="none" baseline="0">
              <a:ea typeface="MS PGothic"/>
              <a:cs typeface="Calibri"/>
            </a:endParaRPr>
          </a:p>
        </p:txBody>
      </p:sp>
    </p:spTree>
    <p:extLst>
      <p:ext uri="{BB962C8B-B14F-4D97-AF65-F5344CB8AC3E}">
        <p14:creationId xmlns:p14="http://schemas.microsoft.com/office/powerpoint/2010/main" val="2979740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A7AC-5EC4-DB9B-D666-2ED540D34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AAADA-9182-51B2-85B0-ACB2CEFEF4B7}"/>
              </a:ext>
            </a:extLst>
          </p:cNvPr>
          <p:cNvSpPr>
            <a:spLocks noGrp="1"/>
          </p:cNvSpPr>
          <p:nvPr>
            <p:ph type="title"/>
          </p:nvPr>
        </p:nvSpPr>
        <p:spPr>
          <a:xfrm>
            <a:off x="552450" y="364613"/>
            <a:ext cx="11087100" cy="697541"/>
          </a:xfrm>
        </p:spPr>
        <p:txBody>
          <a:bodyPr/>
          <a:lstStyle/>
          <a:p>
            <a:pPr algn="l" rtl="0"/>
            <a:r>
              <a:rPr lang="fr-ca" sz="3600" b="1" i="0" u="none" baseline="0">
                <a:latin typeface="Calibri"/>
                <a:ea typeface="Calibri"/>
                <a:cs typeface="Calibri"/>
              </a:rPr>
              <a:t>Utilisation des soins de santé autour du début de la ménopause : ELCV</a:t>
            </a:r>
            <a:endParaRPr lang="fr-ca" sz="3600" noProof="0">
              <a:ea typeface="Calibri"/>
            </a:endParaRPr>
          </a:p>
        </p:txBody>
      </p:sp>
      <p:sp>
        <p:nvSpPr>
          <p:cNvPr id="4" name="Text Placeholder 3">
            <a:extLst>
              <a:ext uri="{FF2B5EF4-FFF2-40B4-BE49-F238E27FC236}">
                <a16:creationId xmlns:a16="http://schemas.microsoft.com/office/drawing/2014/main" id="{B2F9CD14-8211-99D5-F05C-0444F1ED15A8}"/>
              </a:ext>
            </a:extLst>
          </p:cNvPr>
          <p:cNvSpPr>
            <a:spLocks noGrp="1"/>
          </p:cNvSpPr>
          <p:nvPr>
            <p:ph type="body" sz="quarter" idx="11"/>
          </p:nvPr>
        </p:nvSpPr>
        <p:spPr>
          <a:xfrm>
            <a:off x="533400" y="1429538"/>
            <a:ext cx="11219082" cy="2803415"/>
          </a:xfrm>
        </p:spPr>
        <p:txBody>
          <a:bodyPr vert="horz" lIns="0" tIns="0" rIns="0" bIns="0" numCol="1" spcCol="457200" rtlCol="0" anchor="t">
            <a:noAutofit/>
          </a:bodyPr>
          <a:lstStyle/>
          <a:p>
            <a:pPr marL="342900" indent="-342900" algn="l" rtl="0">
              <a:spcAft>
                <a:spcPts val="600"/>
              </a:spcAft>
              <a:buClr>
                <a:schemeClr val="tx1"/>
              </a:buClr>
              <a:buFont typeface="Arial" panose="020B0604020202020204" pitchFamily="34" charset="0"/>
              <a:buChar char="•"/>
            </a:pPr>
            <a:r>
              <a:rPr lang="fr-ca" sz="1700" b="0" i="0" u="none" baseline="0"/>
              <a:t>Bien que les visites chez le médecin soient fréquentes autour du début de la ménopause chez les participantes à l’ELCV qui ont vécu la ménopause, la ménopause est documentée dans les données de santé moins de la moitié du temps.</a:t>
            </a:r>
          </a:p>
          <a:p>
            <a:pPr marL="1252220" lvl="1" indent="-269875" algn="l" rtl="0">
              <a:buClr>
                <a:schemeClr val="tx1"/>
              </a:buClr>
              <a:buFont typeface="Arial" panose="020B0604020202020204" pitchFamily="34" charset="0"/>
              <a:buChar char="•"/>
            </a:pPr>
            <a:r>
              <a:rPr lang="fr-ca" sz="1700" b="1" i="0" u="none" baseline="0"/>
              <a:t>83,5 %</a:t>
            </a:r>
            <a:r>
              <a:rPr lang="fr-ca" sz="1700" b="0" i="0" u="none" baseline="0"/>
              <a:t> ont consulté un médecin de soins primaires dans l’année suivant le début de la ménopause (pour n’importe quelle raison), et </a:t>
            </a:r>
            <a:r>
              <a:rPr lang="fr-ca" sz="1700" b="1" i="0" u="none" baseline="0"/>
              <a:t>93,63 %</a:t>
            </a:r>
            <a:r>
              <a:rPr lang="fr-ca" sz="1700" b="0" i="0" u="none" baseline="0"/>
              <a:t> ont consulté dans l’année précédant le début jusqu’à l’année suivant le début. </a:t>
            </a:r>
          </a:p>
          <a:p>
            <a:pPr marL="1252220" lvl="1" indent="-269875" algn="l" rtl="0">
              <a:buClr>
                <a:schemeClr val="tx1"/>
              </a:buClr>
              <a:buFont typeface="Arial" panose="020B0604020202020204" pitchFamily="34" charset="0"/>
              <a:buChar char="•"/>
            </a:pPr>
            <a:r>
              <a:rPr lang="fr-ca" sz="1700" b="1" i="0" u="none" baseline="0"/>
              <a:t>15,3 %</a:t>
            </a:r>
            <a:r>
              <a:rPr lang="fr-ca" sz="1700" b="0" i="0" u="none" baseline="0"/>
              <a:t> ont consulté un obstétricien ou un gynécologue dans l’année suivant le début de la ménopause (pour n’importe quelle raison), et </a:t>
            </a:r>
            <a:r>
              <a:rPr lang="fr-ca" sz="1700" b="1" i="0" u="none" baseline="0"/>
              <a:t>28,1 %</a:t>
            </a:r>
            <a:r>
              <a:rPr lang="fr-ca" sz="1700" b="0" i="0" u="none" baseline="0"/>
              <a:t> ont consulté dans l’année précédant le début jusqu’à l’année suivant le début.</a:t>
            </a:r>
            <a:endParaRPr lang="fr-ca" sz="1700" noProof="0">
              <a:ea typeface="Calibri"/>
              <a:cs typeface="Calibri"/>
            </a:endParaRPr>
          </a:p>
          <a:p>
            <a:pPr marL="1252220" lvl="1" indent="-269875" algn="l" rtl="0">
              <a:buClr>
                <a:schemeClr val="tx1"/>
              </a:buClr>
              <a:buFont typeface="Arial" panose="020B0604020202020204" pitchFamily="34" charset="0"/>
              <a:buChar char="•"/>
            </a:pPr>
            <a:r>
              <a:rPr lang="fr-ca" sz="1700" b="1" i="0" u="none" baseline="0"/>
              <a:t>24,9 %</a:t>
            </a:r>
            <a:r>
              <a:rPr lang="fr-ca" sz="1700" b="0" i="0" u="none" baseline="0"/>
              <a:t> avaient un diagnostic documenté de ménopause* ou de trouble menstruel† lors d’une visite de l’Assurance-santé de l’Ontario dans l’année suivant le début de la ménopause, et </a:t>
            </a:r>
            <a:r>
              <a:rPr lang="fr-ca" sz="1700" b="1" i="0" u="none" baseline="0"/>
              <a:t>45,9 %</a:t>
            </a:r>
            <a:r>
              <a:rPr lang="fr-ca" sz="1700" b="0" i="0" u="none" baseline="0"/>
              <a:t> avaient un diagnostic documenté dans l’année précédant le début jusqu’à l’année suivant le début.</a:t>
            </a:r>
          </a:p>
        </p:txBody>
      </p:sp>
      <p:sp>
        <p:nvSpPr>
          <p:cNvPr id="3" name="TextBox 2">
            <a:extLst>
              <a:ext uri="{FF2B5EF4-FFF2-40B4-BE49-F238E27FC236}">
                <a16:creationId xmlns:a16="http://schemas.microsoft.com/office/drawing/2014/main" id="{FD3957C4-0DA6-E0BD-BF4E-5923667AC535}"/>
              </a:ext>
            </a:extLst>
          </p:cNvPr>
          <p:cNvSpPr txBox="1"/>
          <p:nvPr/>
        </p:nvSpPr>
        <p:spPr>
          <a:xfrm>
            <a:off x="1170556" y="4177146"/>
            <a:ext cx="9678256" cy="922365"/>
          </a:xfrm>
          <a:prstGeom prst="roundRect">
            <a:avLst/>
          </a:prstGeom>
          <a:solidFill>
            <a:schemeClr val="accent6">
              <a:lumMod val="20000"/>
              <a:lumOff val="80000"/>
            </a:schemeClr>
          </a:solidFill>
        </p:spPr>
        <p:txBody>
          <a:bodyPr wrap="square" lIns="0" tIns="0" rIns="0" bIns="0" rtlCol="0" anchor="ctr" anchorCtr="0">
            <a:noAutofit/>
          </a:bodyPr>
          <a:lstStyle/>
          <a:p>
            <a:pPr algn="l" rtl="0" fontAlgn="t"/>
            <a:r>
              <a:rPr lang="fr-ca" sz="1600" b="0" i="0" u="none" baseline="0"/>
              <a:t>Remarque : Les </a:t>
            </a:r>
            <a:r>
              <a:rPr lang="fr-ca" sz="1600" b="0" i="0" u="none" baseline="0">
                <a:ea typeface="Calibri"/>
                <a:cs typeface="Calibri"/>
              </a:rPr>
              <a:t>résultats proviennent des liaisons entre l’échantillon de l’ELCV et les données de demandes de remboursement de l’Assurance-santé de l’Ontario. Le programme de l’ELCV a des niveaux d’approbation plus bas pour les faibles revenus ou l’éducation,</a:t>
            </a:r>
            <a:r>
              <a:rPr lang="fr-ca" sz="1600" b="0" i="0" u="none" baseline="30000">
                <a:ea typeface="Calibri"/>
                <a:cs typeface="Calibri"/>
              </a:rPr>
              <a:t>1</a:t>
            </a:r>
            <a:r>
              <a:rPr lang="fr-ca" sz="1600" b="0" i="0" u="none" baseline="0">
                <a:ea typeface="Calibri"/>
                <a:cs typeface="Calibri"/>
              </a:rPr>
              <a:t> et n’est donc pas représentatif de la population générale de l’Ontario. </a:t>
            </a:r>
          </a:p>
        </p:txBody>
      </p:sp>
      <p:sp>
        <p:nvSpPr>
          <p:cNvPr id="5" name="TextBox 4">
            <a:extLst>
              <a:ext uri="{FF2B5EF4-FFF2-40B4-BE49-F238E27FC236}">
                <a16:creationId xmlns:a16="http://schemas.microsoft.com/office/drawing/2014/main" id="{573EB072-CFF7-62C4-DAFA-BFBFFC041C0D}"/>
              </a:ext>
            </a:extLst>
          </p:cNvPr>
          <p:cNvSpPr txBox="1"/>
          <p:nvPr/>
        </p:nvSpPr>
        <p:spPr>
          <a:xfrm>
            <a:off x="571500" y="5173486"/>
            <a:ext cx="11087100" cy="1568955"/>
          </a:xfrm>
          <a:prstGeom prst="rect">
            <a:avLst/>
          </a:prstGeom>
          <a:noFill/>
        </p:spPr>
        <p:txBody>
          <a:bodyPr wrap="square" lIns="0" tIns="0" rIns="0" bIns="0" rtlCol="0" anchor="t" anchorCtr="0">
            <a:noAutofit/>
          </a:bodyPr>
          <a:lstStyle/>
          <a:p>
            <a:pPr algn="l" rtl="0" fontAlgn="t"/>
            <a:r>
              <a:rPr lang="fr-ca" sz="1100" b="0" i="0" u="none" baseline="0">
                <a:ea typeface="MS PGothic"/>
                <a:cs typeface="Calibri"/>
              </a:rPr>
              <a:t>Abréviation : ELCV, Étude longitudinale canadienne sur le vieillissement.</a:t>
            </a:r>
          </a:p>
          <a:p>
            <a:pPr fontAlgn="t"/>
            <a:r>
              <a:rPr lang="en-CA" sz="1100"/>
              <a:t>* 627 Other disorders of female genital tract: menopause, post-menopausal bleeding​. </a:t>
            </a:r>
          </a:p>
          <a:p>
            <a:pPr fontAlgn="t"/>
            <a:r>
              <a:rPr lang="en-CA" sz="1100"/>
              <a:t>† 626 Other disorders of female genital tract: disorders of menstruation.</a:t>
            </a:r>
          </a:p>
          <a:p>
            <a:pPr algn="l" rtl="0" fontAlgn="t">
              <a:spcBef>
                <a:spcPts val="300"/>
              </a:spcBef>
            </a:pPr>
            <a:r>
              <a:rPr lang="fr-ca" sz="1100" b="0" i="0" u="none" baseline="0">
                <a:ea typeface="MS PGothic"/>
                <a:cs typeface="Calibri"/>
              </a:rPr>
              <a:t>Source : </a:t>
            </a:r>
            <a:r>
              <a:rPr lang="fr-ca" sz="1100" b="0" i="0" u="none" baseline="0">
                <a:ea typeface="+mn-lt"/>
                <a:cs typeface="+mn-lt"/>
              </a:rPr>
              <a:t>Étude longitudinale canadienne sur le vieillissement, 1</a:t>
            </a:r>
            <a:r>
              <a:rPr lang="fr-ca" sz="1100" b="0" i="0" u="none" baseline="30000">
                <a:ea typeface="+mn-lt"/>
                <a:cs typeface="+mn-lt"/>
              </a:rPr>
              <a:t>er</a:t>
            </a:r>
            <a:r>
              <a:rPr lang="fr-ca" sz="1100" b="0" i="0" u="none" baseline="0">
                <a:ea typeface="+mn-lt"/>
                <a:cs typeface="+mn-lt"/>
              </a:rPr>
              <a:t> suivi (</a:t>
            </a:r>
            <a:r>
              <a:rPr lang="fr-ca" sz="1100" b="0" i="0" u="none" baseline="0">
                <a:ea typeface="MS PGothic"/>
                <a:cs typeface="Calibri"/>
              </a:rPr>
              <a:t>2014-2018), Réclamations de l’Assurance-santé de l’Ontario par l’entremise du ICES.</a:t>
            </a:r>
          </a:p>
          <a:p>
            <a:pPr algn="l" rtl="0" fontAlgn="t">
              <a:spcBef>
                <a:spcPts val="300"/>
              </a:spcBef>
            </a:pPr>
            <a:r>
              <a:rPr lang="fr-ca" sz="1100" b="0" i="0" u="none" baseline="0">
                <a:ea typeface="+mn-lt"/>
                <a:cs typeface="+mn-lt"/>
              </a:rPr>
              <a:t>Référence :</a:t>
            </a:r>
          </a:p>
          <a:p>
            <a:pPr marL="228600" indent="-228600" fontAlgn="t">
              <a:spcBef>
                <a:spcPts val="300"/>
              </a:spcBef>
              <a:buFont typeface="+mj-lt"/>
              <a:buAutoNum type="arabicPeriod"/>
            </a:pPr>
            <a:r>
              <a:rPr lang="en-CA" sz="1100">
                <a:ea typeface="+mn-lt"/>
                <a:cs typeface="+mn-lt"/>
              </a:rPr>
              <a:t>Canadian Longitudinal Study on Aging. CLSA technical document 2025: sampling and computation of response rates and sample weights for the tracking (telephone interview) participants and comprehensive participants [internet]. Calgary (AB): The Study; 2024. Available from</a:t>
            </a:r>
            <a:r>
              <a:rPr lang="en-CA" sz="1100">
                <a:solidFill>
                  <a:srgbClr val="D6D6D6"/>
                </a:solidFill>
                <a:ea typeface="+mn-lt"/>
                <a:cs typeface="+mn-lt"/>
              </a:rPr>
              <a:t> </a:t>
            </a:r>
            <a:r>
              <a:rPr lang="en-CA" sz="1100" u="sng">
                <a:solidFill>
                  <a:srgbClr val="7F85F5"/>
                </a:solidFill>
                <a:ea typeface="+mn-lt"/>
                <a:cs typeface="+mn-lt"/>
                <a:hlinkClick r:id="rId3"/>
              </a:rPr>
              <a:t>https://www.clsa-elcv.ca/wp-content/uploads/2024/07/CLSA_DataSupportDoc_SampWgts_BL-FUP2_v3.0_2024Jun19.pdf</a:t>
            </a:r>
            <a:endParaRPr lang="en-CA" sz="1100" u="sng">
              <a:solidFill>
                <a:srgbClr val="7F85F5"/>
              </a:solidFill>
              <a:ea typeface="+mn-lt"/>
              <a:cs typeface="+mn-lt"/>
            </a:endParaRPr>
          </a:p>
          <a:p>
            <a:pPr marL="228600" indent="-228600" algn="l" rtl="0" fontAlgn="t">
              <a:spcBef>
                <a:spcPts val="300"/>
              </a:spcBef>
              <a:buFont typeface="+mj-lt"/>
              <a:buAutoNum type="arabicPeriod"/>
            </a:pPr>
            <a:endParaRPr lang="fr-ca" sz="1100" b="0" i="0" u="none" baseline="0">
              <a:ea typeface="+mn-lt"/>
              <a:cs typeface="+mn-lt"/>
            </a:endParaRPr>
          </a:p>
          <a:p>
            <a:pPr algn="l" rtl="0" fontAlgn="t">
              <a:spcBef>
                <a:spcPts val="600"/>
              </a:spcBef>
            </a:pPr>
            <a:endParaRPr lang="fr-ca" sz="1100" noProof="0">
              <a:ea typeface="MS PGothic"/>
              <a:cs typeface="Calibri"/>
            </a:endParaRPr>
          </a:p>
        </p:txBody>
      </p:sp>
      <p:pic>
        <p:nvPicPr>
          <p:cNvPr id="11" name="Picture 10">
            <a:extLst>
              <a:ext uri="{FF2B5EF4-FFF2-40B4-BE49-F238E27FC236}">
                <a16:creationId xmlns:a16="http://schemas.microsoft.com/office/drawing/2014/main" id="{3EA24C45-341B-B9DF-8854-8B0A68C3AE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972" y="3228776"/>
            <a:ext cx="827168" cy="827168"/>
          </a:xfrm>
          <a:prstGeom prst="rect">
            <a:avLst/>
          </a:prstGeom>
        </p:spPr>
      </p:pic>
      <p:pic>
        <p:nvPicPr>
          <p:cNvPr id="13" name="Picture 12">
            <a:extLst>
              <a:ext uri="{FF2B5EF4-FFF2-40B4-BE49-F238E27FC236}">
                <a16:creationId xmlns:a16="http://schemas.microsoft.com/office/drawing/2014/main" id="{EFA2806C-DF7A-3D16-E66F-7AA6750FCD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974" y="2031131"/>
            <a:ext cx="827167" cy="827167"/>
          </a:xfrm>
          <a:prstGeom prst="rect">
            <a:avLst/>
          </a:prstGeom>
        </p:spPr>
      </p:pic>
    </p:spTree>
    <p:extLst>
      <p:ext uri="{BB962C8B-B14F-4D97-AF65-F5344CB8AC3E}">
        <p14:creationId xmlns:p14="http://schemas.microsoft.com/office/powerpoint/2010/main" val="267422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4CC7DD5-644A-FE0D-D71A-2611E5D0BACB}"/>
              </a:ext>
            </a:extLst>
          </p:cNvPr>
          <p:cNvSpPr>
            <a:spLocks noGrp="1"/>
          </p:cNvSpPr>
          <p:nvPr>
            <p:ph type="title" idx="4294967295"/>
          </p:nvPr>
        </p:nvSpPr>
        <p:spPr>
          <a:xfrm>
            <a:off x="533400" y="-696913"/>
            <a:ext cx="10668000" cy="696913"/>
          </a:xfrm>
        </p:spPr>
        <p:txBody>
          <a:bodyPr vert="horz" lIns="0" tIns="0" rIns="0" bIns="0" rtlCol="0" anchor="b">
            <a:noAutofit/>
          </a:bodyPr>
          <a:lstStyle/>
          <a:p>
            <a:r>
              <a:rPr lang="fr-ca" sz="3600"/>
              <a:t>Citation d’une </a:t>
            </a:r>
            <a:r>
              <a:rPr lang="fr-CA" sz="3600"/>
              <a:t>conseillère ayant une expérience vécue</a:t>
            </a:r>
            <a:endParaRPr lang="en-CA" sz="3600" noProof="0"/>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3652157"/>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fr-ca" dirty="0"/>
              <a:t>« </a:t>
            </a:r>
            <a:r>
              <a:rPr lang="fr-CA" dirty="0"/>
              <a:t>En tant que personne ayant une expérience vécue, je crois qu’une norme de qualité pour la ménopause en Ontario est essentielle pour lutter contre la désinformation répandue et garantir que les gens aient accès à des renseignements clairs, impartiaux et fondés sur des données probantes. Étant donné qu’une grande proportion de la population connaîtra la ménopause et rencontrera de nombreuses variations dans les soins, cette norme de qualité représente une occasion cruciale de soutenir des soins cohérents et de haute qualité pour l’ensemble de la province. La normalisation des soins contribuera également à éliminer les obstacles, à améliorer la qualité de vie et à garantir que les besoins des personnes étant en </a:t>
            </a:r>
            <a:r>
              <a:rPr lang="fr-CA" dirty="0" err="1"/>
              <a:t>périménopause</a:t>
            </a:r>
            <a:r>
              <a:rPr lang="fr-CA" dirty="0"/>
              <a:t> et en ménopause sont correctement </a:t>
            </a:r>
            <a:r>
              <a:rPr lang="fr-CA" err="1"/>
              <a:t>satisfaits</a:t>
            </a:r>
            <a:r>
              <a:rPr lang="fr-CA"/>
              <a:t>.</a:t>
            </a:r>
            <a:r>
              <a:rPr lang="fr-CA" dirty="0"/>
              <a:t> </a:t>
            </a:r>
            <a:r>
              <a:rPr lang="fr-ca" dirty="0"/>
              <a:t>»</a:t>
            </a:r>
            <a:endParaRPr lang="en-CA" noProof="0" dirty="0"/>
          </a:p>
          <a:p>
            <a:r>
              <a:rPr lang="en-CA" sz="1800" noProof="0" dirty="0"/>
              <a:t>– </a:t>
            </a:r>
            <a:r>
              <a:rPr lang="en-CA" sz="1800" i="1" noProof="0" dirty="0"/>
              <a:t>Hiyam </a:t>
            </a:r>
            <a:r>
              <a:rPr lang="en-CA" sz="1800" i="1" noProof="0" dirty="0" err="1"/>
              <a:t>Jibry</a:t>
            </a:r>
            <a:r>
              <a:rPr lang="en-CA" sz="1800" i="1" noProof="0" dirty="0"/>
              <a:t>, </a:t>
            </a:r>
            <a:r>
              <a:rPr lang="fr-CA" sz="1800" i="1" dirty="0"/>
              <a:t>Conseillère ayant une expérience vécue, </a:t>
            </a:r>
            <a:r>
              <a:rPr lang="fr-ca" sz="1800" i="1" dirty="0"/>
              <a:t>Comité consultatif sur la norme de qualité pour la ménopause</a:t>
            </a:r>
            <a:endParaRPr lang="en-CA" sz="1800" i="1" noProof="0" dirty="0"/>
          </a:p>
        </p:txBody>
      </p:sp>
      <p:sp>
        <p:nvSpPr>
          <p:cNvPr id="3" name="Text Placeholder 3">
            <a:extLst>
              <a:ext uri="{FF2B5EF4-FFF2-40B4-BE49-F238E27FC236}">
                <a16:creationId xmlns:a16="http://schemas.microsoft.com/office/drawing/2014/main" id="{79080BB3-C923-A3D0-A4FE-544663B38E27}"/>
              </a:ext>
              <a:ext uri="{C183D7F6-B498-43B3-948B-1728B52AA6E4}">
                <adec:decorative xmlns:adec="http://schemas.microsoft.com/office/drawing/2017/decorative" val="1"/>
              </a:ext>
            </a:extLst>
          </p:cNvPr>
          <p:cNvSpPr txBox="1">
            <a:spLocks/>
          </p:cNvSpPr>
          <p:nvPr/>
        </p:nvSpPr>
        <p:spPr>
          <a:xfrm>
            <a:off x="9953625" y="-242114"/>
            <a:ext cx="1152525" cy="2185214"/>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5000" b="0" i="0" u="none" baseline="0"/>
              <a:t>»</a:t>
            </a:r>
            <a:endParaRPr lang="fr-ca" sz="15000" i="1">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335B-BBF4-B450-F600-2504D7B247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19582E-48A4-CB90-8E34-6C7EFAB4B73D}"/>
              </a:ext>
            </a:extLst>
          </p:cNvPr>
          <p:cNvSpPr>
            <a:spLocks noGrp="1"/>
          </p:cNvSpPr>
          <p:nvPr>
            <p:ph type="title" idx="4294967295"/>
          </p:nvPr>
        </p:nvSpPr>
        <p:spPr>
          <a:xfrm>
            <a:off x="533400" y="-697541"/>
            <a:ext cx="10667999" cy="697541"/>
          </a:xfrm>
        </p:spPr>
        <p:txBody>
          <a:bodyPr vert="horz" lIns="0" tIns="0" rIns="0" bIns="0" rtlCol="0" anchor="b">
            <a:noAutofit/>
          </a:bodyPr>
          <a:lstStyle/>
          <a:p>
            <a:pPr algn="l" rtl="0"/>
            <a:r>
              <a:rPr lang="fr-ca" sz="4400" b="1" i="0" u="none" baseline="0"/>
              <a:t>Citation d’un clinicien</a:t>
            </a:r>
          </a:p>
        </p:txBody>
      </p:sp>
      <p:sp>
        <p:nvSpPr>
          <p:cNvPr id="2" name="Text Placeholder 3">
            <a:extLst>
              <a:ext uri="{FF2B5EF4-FFF2-40B4-BE49-F238E27FC236}">
                <a16:creationId xmlns:a16="http://schemas.microsoft.com/office/drawing/2014/main" id="{F15FEDD6-0FE6-7111-DE38-82CA4ED49975}"/>
              </a:ext>
            </a:extLst>
          </p:cNvPr>
          <p:cNvSpPr txBox="1">
            <a:spLocks/>
          </p:cNvSpPr>
          <p:nvPr/>
        </p:nvSpPr>
        <p:spPr>
          <a:xfrm>
            <a:off x="539839" y="1943100"/>
            <a:ext cx="11087100" cy="4203057"/>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3600"/>
              </a:spcAft>
            </a:pPr>
            <a:r>
              <a:rPr lang="fr-ca" b="0" i="0" u="none" baseline="0"/>
              <a:t>« Environ la moitié des patientes vues en soins primaires sont susceptibles de vivre la ménopause. Alors que les femmes et les personnes de diverses identités de genre se sentent de plus en plus habilitées à parler de leurs symptômes de ménopause à leurs médecins de soins primaires, nous devons être prêts à écouter et à fournir des soins appropriés. De plus, étant donné qu’un nombre limité de spécialistes est disponible pour fournir des soins simples pour les symptômes de la ménopause, les médecins de soins primaires doivent être en mesure de soutenir leurs patients pendant cette période de transition, plutôt que de les référer. L’occasion d’aider les femmes et les personnes de diverses identités de genre avec leurs symptômes de ménopause peut être une expérience enrichissante et gratifiante; j’espère que cette norme de qualité soutiendra les fournisseurs de soins primaires dans l’apprentissage de la manière de fournir ces soins. »</a:t>
            </a:r>
            <a:endParaRPr lang="fr-ca" sz="1800" noProof="0"/>
          </a:p>
          <a:p>
            <a:pPr algn="l" rtl="0"/>
            <a:r>
              <a:rPr lang="fr-ca" sz="1800" b="0" i="0" u="none" baseline="0"/>
              <a:t>– </a:t>
            </a:r>
            <a:r>
              <a:rPr lang="fr-ca" sz="1800" b="0" i="1" u="none" baseline="0" err="1"/>
              <a:t>Taunia</a:t>
            </a:r>
            <a:r>
              <a:rPr lang="fr-ca" sz="1800" b="0" i="1" u="none" baseline="0"/>
              <a:t> </a:t>
            </a:r>
            <a:r>
              <a:rPr lang="fr-ca" sz="1800" b="0" i="1" u="none" baseline="0" err="1"/>
              <a:t>Rifai</a:t>
            </a:r>
            <a:r>
              <a:rPr lang="fr-ca" sz="1800" b="0" i="1" u="none" baseline="0"/>
              <a:t>, médecin de soins primaires, Comité consultatif sur la norme de qualité pour la ménopause</a:t>
            </a:r>
          </a:p>
        </p:txBody>
      </p:sp>
      <p:sp>
        <p:nvSpPr>
          <p:cNvPr id="6" name="Text Placeholder 3">
            <a:extLst>
              <a:ext uri="{FF2B5EF4-FFF2-40B4-BE49-F238E27FC236}">
                <a16:creationId xmlns:a16="http://schemas.microsoft.com/office/drawing/2014/main" id="{5E2AA750-2F0F-F66B-A05E-197CB9E8A2EB}"/>
              </a:ext>
              <a:ext uri="{C183D7F6-B498-43B3-948B-1728B52AA6E4}">
                <adec:decorative xmlns:adec="http://schemas.microsoft.com/office/drawing/2017/decorative" val="1"/>
              </a:ext>
            </a:extLst>
          </p:cNvPr>
          <p:cNvSpPr txBox="1">
            <a:spLocks/>
          </p:cNvSpPr>
          <p:nvPr/>
        </p:nvSpPr>
        <p:spPr>
          <a:xfrm>
            <a:off x="9953625" y="-242114"/>
            <a:ext cx="1152525" cy="2185214"/>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5000" b="0" i="0" u="none" baseline="0"/>
              <a:t>»</a:t>
            </a:r>
            <a:endParaRPr lang="fr-ca" sz="15000" i="1">
              <a:highlight>
                <a:srgbClr val="FFFF00"/>
              </a:highlight>
            </a:endParaRPr>
          </a:p>
        </p:txBody>
      </p:sp>
    </p:spTree>
    <p:extLst>
      <p:ext uri="{BB962C8B-B14F-4D97-AF65-F5344CB8AC3E}">
        <p14:creationId xmlns:p14="http://schemas.microsoft.com/office/powerpoint/2010/main" val="102534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solidFill>
                  <a:schemeClr val="tx1"/>
                </a:solidFill>
                <a:latin typeface="Calibri" panose="020F0502020204030204" pitchFamily="34" charset="0"/>
                <a:cs typeface="Calibri" panose="020F0502020204030204" pitchFamily="34" charset="0"/>
              </a:rPr>
              <a:t>Portée de cette norme de qualité</a:t>
            </a:r>
            <a:endParaRPr lang="fr-CA" noProof="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400"/>
              <a:t>Cette norme de qualité concerne les soins aux femmes et aux personnes de genre divers qui sont atteintes de </a:t>
            </a:r>
            <a:r>
              <a:rPr lang="fr-CA" sz="2400" err="1"/>
              <a:t>périménopause</a:t>
            </a:r>
            <a:r>
              <a:rPr lang="fr-CA" sz="2400"/>
              <a:t> ou ménopause (et la postménopause), </a:t>
            </a:r>
            <a:br>
              <a:rPr lang="fr-CA" sz="2400"/>
            </a:br>
            <a:r>
              <a:rPr lang="fr-CA" sz="2400"/>
              <a:t>y compris la ménopause précoce ou induite chirurgicalement</a:t>
            </a:r>
          </a:p>
          <a:p>
            <a:pPr marL="342900" indent="-342900">
              <a:buFont typeface="Arial" panose="020B0604020202020204" pitchFamily="34" charset="0"/>
              <a:buChar char="•"/>
            </a:pPr>
            <a:r>
              <a:rPr lang="fr-CA" sz="2400"/>
              <a:t>La norme de qualité se concentre sur l’identification, l’évaluation et la gestion des symptômes à tout stade et dans tous les milieux de soins de santé</a:t>
            </a:r>
          </a:p>
        </p:txBody>
      </p:sp>
    </p:spTree>
    <p:extLst>
      <p:ext uri="{BB962C8B-B14F-4D97-AF65-F5344CB8AC3E}">
        <p14:creationId xmlns:p14="http://schemas.microsoft.com/office/powerpoint/2010/main" val="390983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sz="4400" noProof="0"/>
              <a:t>Thèmes de la norme de qualité</a:t>
            </a:r>
            <a:endParaRPr lang="fr-CA" sz="4400" noProof="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735282"/>
            <a:ext cx="11087100" cy="4533900"/>
          </a:xfrm>
        </p:spPr>
        <p:txBody>
          <a:bodyPr/>
          <a:lstStyle/>
          <a:p>
            <a:pPr marL="457200" indent="-457200">
              <a:buAutoNum type="arabicPeriod"/>
            </a:pPr>
            <a:r>
              <a:rPr lang="fr-CA" sz="2400"/>
              <a:t>Connaissances et compétences des cliniciens</a:t>
            </a:r>
          </a:p>
          <a:p>
            <a:pPr marL="457200" indent="-457200">
              <a:buAutoNum type="arabicPeriod"/>
            </a:pPr>
            <a:r>
              <a:rPr lang="fr-FR" sz="2400">
                <a:ea typeface="Calibri"/>
                <a:cs typeface="Calibri"/>
              </a:rPr>
              <a:t>Identification et évaluation de la </a:t>
            </a:r>
            <a:r>
              <a:rPr lang="fr-FR" sz="2400" err="1">
                <a:ea typeface="Calibri"/>
                <a:cs typeface="Calibri"/>
              </a:rPr>
              <a:t>périménopause</a:t>
            </a:r>
            <a:r>
              <a:rPr lang="fr-FR" sz="2400">
                <a:ea typeface="Calibri"/>
                <a:cs typeface="Calibri"/>
              </a:rPr>
              <a:t> et de la ménopause</a:t>
            </a:r>
          </a:p>
          <a:p>
            <a:pPr marL="457200" indent="-457200">
              <a:buAutoNum type="arabicPeriod"/>
            </a:pPr>
            <a:r>
              <a:rPr lang="fr-FR" sz="2400">
                <a:ea typeface="Calibri"/>
                <a:cs typeface="Calibri"/>
              </a:rPr>
              <a:t>Renseignements fondés sur des preuves pour les personnes vivant la </a:t>
            </a:r>
            <a:r>
              <a:rPr lang="fr-FR" sz="2400" err="1">
                <a:ea typeface="Calibri"/>
                <a:cs typeface="Calibri"/>
              </a:rPr>
              <a:t>périménopause</a:t>
            </a:r>
            <a:r>
              <a:rPr lang="fr-FR" sz="2400">
                <a:ea typeface="Calibri"/>
                <a:cs typeface="Calibri"/>
              </a:rPr>
              <a:t> ou la ménopause</a:t>
            </a:r>
            <a:endParaRPr lang="en-CA" sz="2400">
              <a:ea typeface="Calibri"/>
              <a:cs typeface="Calibri"/>
            </a:endParaRPr>
          </a:p>
          <a:p>
            <a:pPr marL="457200" indent="-457200">
              <a:buAutoNum type="arabicPeriod"/>
            </a:pPr>
            <a:r>
              <a:rPr lang="en-CA" sz="2400">
                <a:ea typeface="Calibri"/>
                <a:cs typeface="Calibri"/>
              </a:rPr>
              <a:t>Gestion des </a:t>
            </a:r>
            <a:r>
              <a:rPr lang="en-CA" sz="2400" err="1">
                <a:ea typeface="Calibri"/>
                <a:cs typeface="Calibri"/>
              </a:rPr>
              <a:t>symptômes</a:t>
            </a:r>
            <a:r>
              <a:rPr lang="en-CA" sz="2400">
                <a:ea typeface="Calibri"/>
                <a:cs typeface="Calibri"/>
              </a:rPr>
              <a:t> </a:t>
            </a:r>
            <a:r>
              <a:rPr lang="en-CA" sz="2400" err="1">
                <a:ea typeface="Calibri"/>
                <a:cs typeface="Calibri"/>
              </a:rPr>
              <a:t>vasomoteurs</a:t>
            </a:r>
            <a:endParaRPr lang="en-CA" sz="2400">
              <a:ea typeface="Calibri"/>
              <a:cs typeface="Calibri"/>
            </a:endParaRPr>
          </a:p>
          <a:p>
            <a:pPr marL="457200" indent="-457200">
              <a:buAutoNum type="arabicPeriod"/>
            </a:pPr>
            <a:r>
              <a:rPr lang="fr-FR" sz="2400">
                <a:ea typeface="Calibri"/>
                <a:cs typeface="Calibri"/>
              </a:rPr>
              <a:t>Gestion des symptômes non vasomoteurs</a:t>
            </a:r>
            <a:endParaRPr lang="en-CA" sz="2400"/>
          </a:p>
          <a:p>
            <a:pPr marL="457200" indent="-457200">
              <a:buAutoNum type="arabicPeriod"/>
            </a:pPr>
            <a:r>
              <a:rPr lang="fr-FR" sz="2400">
                <a:ea typeface="Calibri"/>
                <a:cs typeface="Calibri"/>
              </a:rPr>
              <a:t>Référence appropriée à un clinicien ayant une expertise en ménopause</a:t>
            </a:r>
            <a:endParaRPr lang="en-CA" sz="2400">
              <a:ea typeface="Calibri"/>
              <a:cs typeface="Calibri"/>
            </a:endParaRPr>
          </a:p>
        </p:txBody>
      </p:sp>
    </p:spTree>
    <p:extLst>
      <p:ext uri="{BB962C8B-B14F-4D97-AF65-F5344CB8AC3E}">
        <p14:creationId xmlns:p14="http://schemas.microsoft.com/office/powerpoint/2010/main" val="936660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337475"/>
            <a:ext cx="11087100" cy="697541"/>
          </a:xfrm>
        </p:spPr>
        <p:txBody>
          <a:bodyPr/>
          <a:lstStyle/>
          <a:p>
            <a:r>
              <a:rPr lang="fr-CA" sz="3600"/>
              <a:t>Énoncé de qualité </a:t>
            </a:r>
            <a:r>
              <a:rPr lang="en-CA" sz="3600" noProof="0">
                <a:latin typeface="Calibri"/>
                <a:ea typeface="Calibri"/>
                <a:cs typeface="Calibri"/>
              </a:rPr>
              <a:t>1: </a:t>
            </a:r>
            <a:r>
              <a:rPr lang="fr-FR" sz="3600" noProof="0">
                <a:latin typeface="Calibri"/>
                <a:ea typeface="Calibri"/>
                <a:cs typeface="Calibri"/>
              </a:rPr>
              <a:t>Connaissances et compétences </a:t>
            </a:r>
            <a:br>
              <a:rPr lang="fr-FR" sz="3600" noProof="0">
                <a:latin typeface="Calibri"/>
                <a:ea typeface="Calibri"/>
                <a:cs typeface="Calibri"/>
              </a:rPr>
            </a:br>
            <a:r>
              <a:rPr lang="fr-FR" sz="3600" noProof="0">
                <a:latin typeface="Calibri"/>
                <a:ea typeface="Calibri"/>
                <a:cs typeface="Calibri"/>
              </a:rPr>
              <a:t>des cliniciens</a:t>
            </a:r>
            <a:endParaRPr lang="en-CA" sz="3600" noProof="0">
              <a:latin typeface="Calibri"/>
              <a:ea typeface="Calibri"/>
              <a:cs typeface="Calibri"/>
            </a:endParaRPr>
          </a:p>
        </p:txBody>
      </p:sp>
      <p:sp>
        <p:nvSpPr>
          <p:cNvPr id="4" name="Text Placeholder 3">
            <a:extLst>
              <a:ext uri="{FF2B5EF4-FFF2-40B4-BE49-F238E27FC236}">
                <a16:creationId xmlns:a16="http://schemas.microsoft.com/office/drawing/2014/main" id="{C8A6144F-A5E7-F7A2-2D29-01940F3C0968}"/>
              </a:ext>
            </a:extLst>
          </p:cNvPr>
          <p:cNvSpPr>
            <a:spLocks noGrp="1"/>
          </p:cNvSpPr>
          <p:nvPr>
            <p:ph type="body" sz="quarter" idx="11"/>
          </p:nvPr>
        </p:nvSpPr>
        <p:spPr>
          <a:xfrm>
            <a:off x="552450" y="1642197"/>
            <a:ext cx="11087100" cy="4533900"/>
          </a:xfrm>
        </p:spPr>
        <p:txBody>
          <a:bodyPr vert="horz" lIns="0" tIns="0" rIns="0" bIns="0" numCol="1" spcCol="457200" rtlCol="0" anchor="t">
            <a:noAutofit/>
          </a:bodyPr>
          <a:lstStyle/>
          <a:p>
            <a:r>
              <a:rPr lang="fr-FR" sz="2800" noProof="0">
                <a:ea typeface="Calibri"/>
                <a:cs typeface="Calibri"/>
              </a:rPr>
              <a:t>Les femmes et les personnes de genre divers atteintes de </a:t>
            </a:r>
            <a:r>
              <a:rPr lang="fr-FR" sz="2800" noProof="0" err="1">
                <a:ea typeface="Calibri"/>
                <a:cs typeface="Calibri"/>
              </a:rPr>
              <a:t>périménopause</a:t>
            </a:r>
            <a:r>
              <a:rPr lang="fr-FR" sz="2800" noProof="0">
                <a:ea typeface="Calibri"/>
                <a:cs typeface="Calibri"/>
              </a:rPr>
              <a:t> et de ménopause reçoivent des soins d’un clinicien qui possède les connaissances et les compétences nécessaires pour fournir des soins de ménopause fondés sur des données probantes. Les cliniciens se tiennent au courant des connaissances et des compétences nécessaires pour fournir des soins sur la ménopause fondée sur des preuves</a:t>
            </a:r>
            <a:r>
              <a:rPr lang="en-CA" sz="2800" noProof="0">
                <a:ea typeface="Calibri"/>
                <a:cs typeface="Calibri"/>
              </a:rPr>
              <a:t>.</a:t>
            </a:r>
          </a:p>
        </p:txBody>
      </p:sp>
    </p:spTree>
    <p:extLst>
      <p:ext uri="{BB962C8B-B14F-4D97-AF65-F5344CB8AC3E}">
        <p14:creationId xmlns:p14="http://schemas.microsoft.com/office/powerpoint/2010/main" val="1888662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1BD3-C185-4031-1C36-A6FBDA5EFE9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AE413C-F0D6-0EA1-E947-129FAE2AE64C}"/>
              </a:ext>
            </a:extLst>
          </p:cNvPr>
          <p:cNvSpPr>
            <a:spLocks noGrp="1"/>
          </p:cNvSpPr>
          <p:nvPr>
            <p:ph type="title"/>
          </p:nvPr>
        </p:nvSpPr>
        <p:spPr>
          <a:xfrm>
            <a:off x="533400" y="287626"/>
            <a:ext cx="11087100" cy="697541"/>
          </a:xfrm>
        </p:spPr>
        <p:txBody>
          <a:bodyPr/>
          <a:lstStyle/>
          <a:p>
            <a:r>
              <a:rPr lang="fr-CA" sz="3600"/>
              <a:t>Énoncé de qualité </a:t>
            </a:r>
            <a:r>
              <a:rPr lang="en-CA" sz="3600" noProof="0">
                <a:latin typeface="Calibri"/>
                <a:ea typeface="Calibri"/>
                <a:cs typeface="Calibri"/>
              </a:rPr>
              <a:t>2: </a:t>
            </a:r>
            <a:r>
              <a:rPr lang="fr-FR" sz="3600" noProof="0">
                <a:latin typeface="Calibri"/>
                <a:ea typeface="Calibri"/>
                <a:cs typeface="Calibri"/>
              </a:rPr>
              <a:t>Identification et évaluation de la </a:t>
            </a:r>
            <a:r>
              <a:rPr lang="fr-FR" sz="3600" noProof="0" err="1">
                <a:latin typeface="Calibri"/>
                <a:ea typeface="Calibri"/>
                <a:cs typeface="Calibri"/>
              </a:rPr>
              <a:t>périménopause</a:t>
            </a:r>
            <a:r>
              <a:rPr lang="fr-FR" sz="3600" noProof="0">
                <a:latin typeface="Calibri"/>
                <a:ea typeface="Calibri"/>
                <a:cs typeface="Calibri"/>
              </a:rPr>
              <a:t> et de la ménopause</a:t>
            </a:r>
            <a:r>
              <a:rPr lang="en-CA" sz="3600" noProof="0">
                <a:latin typeface="Calibri"/>
                <a:ea typeface="Calibri"/>
                <a:cs typeface="Calibri"/>
              </a:rPr>
              <a:t> </a:t>
            </a:r>
          </a:p>
        </p:txBody>
      </p:sp>
      <p:sp>
        <p:nvSpPr>
          <p:cNvPr id="4" name="Text Placeholder 3">
            <a:extLst>
              <a:ext uri="{FF2B5EF4-FFF2-40B4-BE49-F238E27FC236}">
                <a16:creationId xmlns:a16="http://schemas.microsoft.com/office/drawing/2014/main" id="{3079359E-980B-5232-792A-26A2CDE66823}"/>
              </a:ext>
            </a:extLst>
          </p:cNvPr>
          <p:cNvSpPr>
            <a:spLocks noGrp="1"/>
          </p:cNvSpPr>
          <p:nvPr>
            <p:ph type="body" sz="quarter" idx="11"/>
          </p:nvPr>
        </p:nvSpPr>
        <p:spPr>
          <a:xfrm>
            <a:off x="552450" y="1565997"/>
            <a:ext cx="11087100" cy="4533900"/>
          </a:xfrm>
        </p:spPr>
        <p:txBody>
          <a:bodyPr vert="horz" lIns="0" tIns="0" rIns="0" bIns="0" numCol="1" spcCol="457200" rtlCol="0" anchor="t">
            <a:noAutofit/>
          </a:bodyPr>
          <a:lstStyle/>
          <a:p>
            <a:r>
              <a:rPr lang="fr-FR" sz="2800" noProof="0">
                <a:ea typeface="Calibri"/>
                <a:cs typeface="Calibri"/>
              </a:rPr>
              <a:t>À partir de l’âge de 40 ans, les femmes et les personnes de genre divers sont interrogées sur les symptômes associés à la ménopause afin de permettre le repérage précoce et l’évaluation de la </a:t>
            </a:r>
            <a:r>
              <a:rPr lang="fr-FR" sz="2800" noProof="0" err="1">
                <a:ea typeface="Calibri"/>
                <a:cs typeface="Calibri"/>
              </a:rPr>
              <a:t>périménopause</a:t>
            </a:r>
            <a:r>
              <a:rPr lang="fr-FR" sz="2800" noProof="0">
                <a:ea typeface="Calibri"/>
                <a:cs typeface="Calibri"/>
              </a:rPr>
              <a:t> et de la ménopause</a:t>
            </a:r>
            <a:r>
              <a:rPr lang="en-CA" sz="2800" noProof="0">
                <a:ea typeface="Calibri"/>
                <a:cs typeface="Calibri"/>
              </a:rPr>
              <a:t>.</a:t>
            </a:r>
          </a:p>
        </p:txBody>
      </p:sp>
    </p:spTree>
    <p:extLst>
      <p:ext uri="{BB962C8B-B14F-4D97-AF65-F5344CB8AC3E}">
        <p14:creationId xmlns:p14="http://schemas.microsoft.com/office/powerpoint/2010/main" val="228601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Informent les cliniciens et les patients sur ce devraient être la qualité des soins</a:t>
            </a:r>
          </a:p>
          <a:p>
            <a:pPr marL="342900" indent="-342900">
              <a:buFont typeface="Arial" panose="020B0604020202020204" pitchFamily="34" charset="0"/>
              <a:buChar char="•"/>
            </a:pPr>
            <a:r>
              <a:rPr lang="fr-CA" sz="3000" noProof="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a:t>Elles reposent sur les meilleures données probantes disponibles</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26AE-35CA-4CD0-033A-71375D24ECC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B18CD2F-BBE8-29FE-5EB1-4D57E1580F37}"/>
              </a:ext>
            </a:extLst>
          </p:cNvPr>
          <p:cNvSpPr>
            <a:spLocks noGrp="1"/>
          </p:cNvSpPr>
          <p:nvPr>
            <p:ph type="title"/>
          </p:nvPr>
        </p:nvSpPr>
        <p:spPr>
          <a:xfrm>
            <a:off x="533400" y="297900"/>
            <a:ext cx="11087100" cy="697541"/>
          </a:xfrm>
        </p:spPr>
        <p:txBody>
          <a:bodyPr/>
          <a:lstStyle/>
          <a:p>
            <a:r>
              <a:rPr lang="fr-CA" sz="3200"/>
              <a:t>Énoncé de qualité </a:t>
            </a:r>
            <a:r>
              <a:rPr lang="en-CA" sz="3200" noProof="0">
                <a:latin typeface="Calibri"/>
                <a:ea typeface="Calibri"/>
                <a:cs typeface="Calibri"/>
              </a:rPr>
              <a:t>3: </a:t>
            </a:r>
            <a:r>
              <a:rPr lang="fr-FR" sz="3200" noProof="0">
                <a:latin typeface="Calibri"/>
                <a:ea typeface="Calibri"/>
                <a:cs typeface="Calibri"/>
              </a:rPr>
              <a:t>Renseignements fondés sur des preuves pour les personnes vivant la </a:t>
            </a:r>
            <a:r>
              <a:rPr lang="fr-FR" sz="3200" noProof="0" err="1">
                <a:latin typeface="Calibri"/>
                <a:ea typeface="Calibri"/>
                <a:cs typeface="Calibri"/>
              </a:rPr>
              <a:t>périménopause</a:t>
            </a:r>
            <a:r>
              <a:rPr lang="fr-FR" sz="3200" noProof="0">
                <a:latin typeface="Calibri"/>
                <a:ea typeface="Calibri"/>
                <a:cs typeface="Calibri"/>
              </a:rPr>
              <a:t> ou la ménopause</a:t>
            </a:r>
            <a:r>
              <a:rPr lang="en-CA" sz="3200" noProof="0">
                <a:latin typeface="Calibri"/>
                <a:ea typeface="Calibri"/>
                <a:cs typeface="Calibri"/>
              </a:rPr>
              <a:t> </a:t>
            </a:r>
          </a:p>
        </p:txBody>
      </p:sp>
      <p:sp>
        <p:nvSpPr>
          <p:cNvPr id="4" name="Text Placeholder 3">
            <a:extLst>
              <a:ext uri="{FF2B5EF4-FFF2-40B4-BE49-F238E27FC236}">
                <a16:creationId xmlns:a16="http://schemas.microsoft.com/office/drawing/2014/main" id="{BC76C291-E077-6869-11B0-8AAD785569A4}"/>
              </a:ext>
            </a:extLst>
          </p:cNvPr>
          <p:cNvSpPr>
            <a:spLocks noGrp="1"/>
          </p:cNvSpPr>
          <p:nvPr>
            <p:ph type="body" sz="quarter" idx="11"/>
          </p:nvPr>
        </p:nvSpPr>
        <p:spPr>
          <a:xfrm>
            <a:off x="552450" y="1560152"/>
            <a:ext cx="11087100" cy="4533900"/>
          </a:xfrm>
        </p:spPr>
        <p:txBody>
          <a:bodyPr vert="horz" lIns="0" tIns="0" rIns="0" bIns="0" numCol="1" spcCol="457200" rtlCol="0" anchor="t">
            <a:noAutofit/>
          </a:bodyPr>
          <a:lstStyle/>
          <a:p>
            <a:r>
              <a:rPr lang="fr-FR" sz="2800" noProof="0">
                <a:ea typeface="Calibri"/>
                <a:cs typeface="Calibri"/>
              </a:rPr>
              <a:t>À partir de l’âge de 40 ans ou plus tôt, les femmes et les personnes de genre divers reçoivent des renseignements fondés sur des données probantes concernant la </a:t>
            </a:r>
            <a:r>
              <a:rPr lang="fr-FR" sz="2800" noProof="0" err="1">
                <a:ea typeface="Calibri"/>
                <a:cs typeface="Calibri"/>
              </a:rPr>
              <a:t>périménopause</a:t>
            </a:r>
            <a:r>
              <a:rPr lang="fr-FR" sz="2800" noProof="0">
                <a:ea typeface="Calibri"/>
                <a:cs typeface="Calibri"/>
              </a:rPr>
              <a:t> et la ménopause de la part de leur clinicien</a:t>
            </a:r>
            <a:r>
              <a:rPr lang="en-CA" sz="2800" noProof="0">
                <a:ea typeface="Calibri"/>
                <a:cs typeface="Calibri"/>
              </a:rPr>
              <a:t>. </a:t>
            </a:r>
          </a:p>
        </p:txBody>
      </p:sp>
    </p:spTree>
    <p:extLst>
      <p:ext uri="{BB962C8B-B14F-4D97-AF65-F5344CB8AC3E}">
        <p14:creationId xmlns:p14="http://schemas.microsoft.com/office/powerpoint/2010/main" val="3631985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BD29-D1E0-89F9-3EB7-E5A135F285A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7821D16-F50F-152E-3C07-D5826F54ECC7}"/>
              </a:ext>
            </a:extLst>
          </p:cNvPr>
          <p:cNvSpPr>
            <a:spLocks noGrp="1"/>
          </p:cNvSpPr>
          <p:nvPr>
            <p:ph type="title"/>
          </p:nvPr>
        </p:nvSpPr>
        <p:spPr>
          <a:xfrm>
            <a:off x="552450" y="412754"/>
            <a:ext cx="11276798" cy="697541"/>
          </a:xfrm>
        </p:spPr>
        <p:txBody>
          <a:bodyPr/>
          <a:lstStyle/>
          <a:p>
            <a:r>
              <a:rPr lang="fr-CA" sz="3600"/>
              <a:t>Énoncé de qualité </a:t>
            </a:r>
            <a:r>
              <a:rPr lang="en-CA" sz="3600" noProof="0">
                <a:latin typeface="Calibri"/>
                <a:ea typeface="Calibri"/>
                <a:cs typeface="Calibri"/>
              </a:rPr>
              <a:t>4: Gestion des </a:t>
            </a:r>
            <a:r>
              <a:rPr lang="en-CA" sz="3600" noProof="0" err="1">
                <a:latin typeface="Calibri"/>
                <a:ea typeface="Calibri"/>
                <a:cs typeface="Calibri"/>
              </a:rPr>
              <a:t>symptômes</a:t>
            </a:r>
            <a:r>
              <a:rPr lang="en-CA" sz="3600" noProof="0">
                <a:latin typeface="Calibri"/>
                <a:ea typeface="Calibri"/>
                <a:cs typeface="Calibri"/>
              </a:rPr>
              <a:t> </a:t>
            </a:r>
            <a:r>
              <a:rPr lang="en-CA" sz="3600" noProof="0" err="1">
                <a:latin typeface="Calibri"/>
                <a:ea typeface="Calibri"/>
                <a:cs typeface="Calibri"/>
              </a:rPr>
              <a:t>vasomoteurs</a:t>
            </a:r>
            <a:endParaRPr lang="en-CA" sz="3600" noProof="0">
              <a:latin typeface="Calibri"/>
              <a:ea typeface="Calibri"/>
              <a:cs typeface="Calibri"/>
            </a:endParaRPr>
          </a:p>
        </p:txBody>
      </p:sp>
      <p:sp>
        <p:nvSpPr>
          <p:cNvPr id="4" name="Text Placeholder 3">
            <a:extLst>
              <a:ext uri="{FF2B5EF4-FFF2-40B4-BE49-F238E27FC236}">
                <a16:creationId xmlns:a16="http://schemas.microsoft.com/office/drawing/2014/main" id="{9109A4AD-2448-053A-4218-1A547F613BA5}"/>
              </a:ext>
            </a:extLst>
          </p:cNvPr>
          <p:cNvSpPr>
            <a:spLocks noGrp="1"/>
          </p:cNvSpPr>
          <p:nvPr>
            <p:ph type="body" sz="quarter" idx="11"/>
          </p:nvPr>
        </p:nvSpPr>
        <p:spPr>
          <a:xfrm>
            <a:off x="552450" y="1569777"/>
            <a:ext cx="11117036" cy="4533900"/>
          </a:xfrm>
        </p:spPr>
        <p:txBody>
          <a:bodyPr vert="horz" lIns="0" tIns="0" rIns="0" bIns="0" numCol="1" spcCol="457200" rtlCol="0" anchor="t">
            <a:noAutofit/>
          </a:bodyPr>
          <a:lstStyle/>
          <a:p>
            <a:r>
              <a:rPr lang="fr-FR" sz="2800" noProof="0">
                <a:ea typeface="Calibri"/>
                <a:cs typeface="Calibri"/>
              </a:rPr>
              <a:t>Les femmes et les personnes de genre divers qui éprouvent des symptômes vasomoteurs pendant la </a:t>
            </a:r>
            <a:r>
              <a:rPr lang="fr-FR" sz="2800" noProof="0" err="1">
                <a:ea typeface="Calibri"/>
                <a:cs typeface="Calibri"/>
              </a:rPr>
              <a:t>périménopause</a:t>
            </a:r>
            <a:r>
              <a:rPr lang="fr-FR" sz="2800" noProof="0">
                <a:ea typeface="Calibri"/>
                <a:cs typeface="Calibri"/>
              </a:rPr>
              <a:t> et la ménopause se voient offrir une thérapie hormonale pour la ménopause comme traitement de première ligne, après une évaluation des risques, des avantages, des contre-indications et des besoins et préférences individuels. Les personnes qui ont des contre-indications à la thérapie hormonale pour la ménopause ou qui ne la désirent pas se voient offrir d’autres options de traitement fondées sur des preuves, y compris des médicaments non hormonaux et des traitements non pharmacologiques</a:t>
            </a:r>
            <a:r>
              <a:rPr lang="en-CA" sz="2800" noProof="0">
                <a:ea typeface="Calibri"/>
                <a:cs typeface="Calibri"/>
              </a:rPr>
              <a:t>.</a:t>
            </a:r>
          </a:p>
        </p:txBody>
      </p:sp>
    </p:spTree>
    <p:extLst>
      <p:ext uri="{BB962C8B-B14F-4D97-AF65-F5344CB8AC3E}">
        <p14:creationId xmlns:p14="http://schemas.microsoft.com/office/powerpoint/2010/main" val="1882193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6A51-EC00-F721-1260-CEDBC37F62F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AAEEA6C-F97B-2A2F-50AC-9B16DA3AAD11}"/>
              </a:ext>
            </a:extLst>
          </p:cNvPr>
          <p:cNvSpPr>
            <a:spLocks noGrp="1"/>
          </p:cNvSpPr>
          <p:nvPr>
            <p:ph type="title"/>
          </p:nvPr>
        </p:nvSpPr>
        <p:spPr>
          <a:xfrm>
            <a:off x="533400" y="328722"/>
            <a:ext cx="11087100" cy="697541"/>
          </a:xfrm>
        </p:spPr>
        <p:txBody>
          <a:bodyPr/>
          <a:lstStyle/>
          <a:p>
            <a:r>
              <a:rPr lang="fr-CA" sz="3600"/>
              <a:t>Énoncé de qualité </a:t>
            </a:r>
            <a:r>
              <a:rPr lang="en-CA" sz="3600" noProof="0">
                <a:latin typeface="Calibri"/>
                <a:ea typeface="Calibri"/>
                <a:cs typeface="Calibri"/>
              </a:rPr>
              <a:t>5: </a:t>
            </a:r>
            <a:r>
              <a:rPr lang="fr-FR" sz="3600" noProof="0">
                <a:latin typeface="Calibri"/>
                <a:ea typeface="Calibri"/>
                <a:cs typeface="Calibri"/>
              </a:rPr>
              <a:t>Gestion des symptômes </a:t>
            </a:r>
            <a:br>
              <a:rPr lang="fr-FR" sz="3600" noProof="0">
                <a:latin typeface="Calibri"/>
                <a:ea typeface="Calibri"/>
                <a:cs typeface="Calibri"/>
              </a:rPr>
            </a:br>
            <a:r>
              <a:rPr lang="fr-FR" sz="3600" noProof="0">
                <a:latin typeface="Calibri"/>
                <a:ea typeface="Calibri"/>
                <a:cs typeface="Calibri"/>
              </a:rPr>
              <a:t>non vasomoteurs</a:t>
            </a:r>
            <a:endParaRPr lang="en-CA" sz="3600" noProof="0">
              <a:latin typeface="Calibri"/>
              <a:ea typeface="Calibri"/>
              <a:cs typeface="Calibri"/>
            </a:endParaRPr>
          </a:p>
        </p:txBody>
      </p:sp>
      <p:sp>
        <p:nvSpPr>
          <p:cNvPr id="4" name="Text Placeholder 3">
            <a:extLst>
              <a:ext uri="{FF2B5EF4-FFF2-40B4-BE49-F238E27FC236}">
                <a16:creationId xmlns:a16="http://schemas.microsoft.com/office/drawing/2014/main" id="{5B9E2519-F72D-03E0-5EAB-9E78DC4B7D0C}"/>
              </a:ext>
            </a:extLst>
          </p:cNvPr>
          <p:cNvSpPr>
            <a:spLocks noGrp="1"/>
          </p:cNvSpPr>
          <p:nvPr>
            <p:ph type="body" sz="quarter" idx="11"/>
          </p:nvPr>
        </p:nvSpPr>
        <p:spPr>
          <a:xfrm>
            <a:off x="552450" y="1558892"/>
            <a:ext cx="11087100" cy="4533900"/>
          </a:xfrm>
        </p:spPr>
        <p:txBody>
          <a:bodyPr vert="horz" lIns="0" tIns="0" rIns="0" bIns="0" numCol="1" spcCol="457200" rtlCol="0" anchor="t">
            <a:noAutofit/>
          </a:bodyPr>
          <a:lstStyle/>
          <a:p>
            <a:r>
              <a:rPr lang="fr-FR" sz="2800" noProof="0">
                <a:ea typeface="Calibri"/>
                <a:cs typeface="Calibri"/>
              </a:rPr>
              <a:t>Les femmes et les personnes de genre divers ayant des symptômes non vasomoteurs pendant la </a:t>
            </a:r>
            <a:r>
              <a:rPr lang="fr-FR" sz="2800" noProof="0" err="1">
                <a:ea typeface="Calibri"/>
                <a:cs typeface="Calibri"/>
              </a:rPr>
              <a:t>périménopause</a:t>
            </a:r>
            <a:r>
              <a:rPr lang="fr-FR" sz="2800" noProof="0">
                <a:ea typeface="Calibri"/>
                <a:cs typeface="Calibri"/>
              </a:rPr>
              <a:t> et la ménopause (y compris ceux liés au syndrome génito-urinaire de la ménopause, à la santé sexuelle, à la santé mentale, au sommeil et à la cognition) se voient offrir des options de traitement fondées sur des données probantes</a:t>
            </a:r>
            <a:r>
              <a:rPr lang="en-CA" sz="2800" noProof="0">
                <a:ea typeface="Calibri"/>
                <a:cs typeface="Calibri"/>
              </a:rPr>
              <a:t>.</a:t>
            </a:r>
          </a:p>
        </p:txBody>
      </p:sp>
    </p:spTree>
    <p:extLst>
      <p:ext uri="{BB962C8B-B14F-4D97-AF65-F5344CB8AC3E}">
        <p14:creationId xmlns:p14="http://schemas.microsoft.com/office/powerpoint/2010/main" val="2584500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19CC9-9D32-8F36-1CDD-DB999487FBB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229DE40-99C0-6EF4-7ECA-0AF183DA679A}"/>
              </a:ext>
            </a:extLst>
          </p:cNvPr>
          <p:cNvSpPr>
            <a:spLocks noGrp="1"/>
          </p:cNvSpPr>
          <p:nvPr>
            <p:ph type="title"/>
          </p:nvPr>
        </p:nvSpPr>
        <p:spPr>
          <a:xfrm>
            <a:off x="533400" y="318448"/>
            <a:ext cx="11087100" cy="697541"/>
          </a:xfrm>
        </p:spPr>
        <p:txBody>
          <a:bodyPr/>
          <a:lstStyle/>
          <a:p>
            <a:r>
              <a:rPr lang="fr-CA" sz="3600"/>
              <a:t>Énoncé de qualité </a:t>
            </a:r>
            <a:r>
              <a:rPr lang="en-CA" sz="3600" noProof="0">
                <a:latin typeface="Calibri"/>
                <a:ea typeface="Calibri"/>
                <a:cs typeface="Calibri"/>
              </a:rPr>
              <a:t>6: </a:t>
            </a:r>
            <a:r>
              <a:rPr lang="fr-FR" sz="3600" noProof="0">
                <a:latin typeface="Calibri"/>
                <a:ea typeface="Calibri"/>
                <a:cs typeface="Calibri"/>
              </a:rPr>
              <a:t>Référence appropriée à un clinicien ayant une expertise en ménopause</a:t>
            </a:r>
            <a:endParaRPr lang="en-CA" sz="3600" noProof="0">
              <a:latin typeface="Calibri"/>
              <a:ea typeface="Calibri"/>
              <a:cs typeface="Calibri"/>
            </a:endParaRPr>
          </a:p>
        </p:txBody>
      </p:sp>
      <p:sp>
        <p:nvSpPr>
          <p:cNvPr id="4" name="Text Placeholder 3">
            <a:extLst>
              <a:ext uri="{FF2B5EF4-FFF2-40B4-BE49-F238E27FC236}">
                <a16:creationId xmlns:a16="http://schemas.microsoft.com/office/drawing/2014/main" id="{90CCDD95-B1ED-DFA5-CE0B-5D4C1997ABE2}"/>
              </a:ext>
            </a:extLst>
          </p:cNvPr>
          <p:cNvSpPr>
            <a:spLocks noGrp="1"/>
          </p:cNvSpPr>
          <p:nvPr>
            <p:ph type="body" sz="quarter" idx="11"/>
          </p:nvPr>
        </p:nvSpPr>
        <p:spPr>
          <a:xfrm>
            <a:off x="552450" y="1573100"/>
            <a:ext cx="11087100" cy="4533900"/>
          </a:xfrm>
        </p:spPr>
        <p:txBody>
          <a:bodyPr vert="horz" lIns="0" tIns="0" rIns="0" bIns="0" numCol="1" spcCol="457200" rtlCol="0" anchor="t">
            <a:noAutofit/>
          </a:bodyPr>
          <a:lstStyle/>
          <a:p>
            <a:r>
              <a:rPr lang="fr-FR" sz="2800" noProof="0">
                <a:ea typeface="Calibri"/>
                <a:cs typeface="Calibri"/>
              </a:rPr>
              <a:t>Les femmes et les personnes de genre divers vivant la </a:t>
            </a:r>
            <a:r>
              <a:rPr lang="fr-FR" sz="2800" noProof="0" err="1">
                <a:ea typeface="Calibri"/>
                <a:cs typeface="Calibri"/>
              </a:rPr>
              <a:t>périménopause</a:t>
            </a:r>
            <a:r>
              <a:rPr lang="fr-FR" sz="2800" noProof="0">
                <a:ea typeface="Calibri"/>
                <a:cs typeface="Calibri"/>
              </a:rPr>
              <a:t> ou la ménopause reçoivent une évaluation et un traitement de la part de leur clinicien de soins primaires et, si cliniquement indiqué, sont aiguillées vers un clinicien ayant une expertise en ménopause</a:t>
            </a:r>
            <a:r>
              <a:rPr lang="en-CA" sz="2800" noProof="0">
                <a:ea typeface="Calibri"/>
                <a:cs typeface="Calibri"/>
              </a:rPr>
              <a:t>.</a:t>
            </a:r>
          </a:p>
        </p:txBody>
      </p:sp>
    </p:spTree>
    <p:extLst>
      <p:ext uri="{BB962C8B-B14F-4D97-AF65-F5344CB8AC3E}">
        <p14:creationId xmlns:p14="http://schemas.microsoft.com/office/powerpoint/2010/main" val="3633965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a:t>Aucun indicateur mesurable à l’échelle provinciale n’a été identifié, car les sources de données provinciales sur la ménopause sont limitées, tout comme la capacité d’identifier les personnes vivant avec la </a:t>
            </a:r>
            <a:r>
              <a:rPr lang="fr-ca" err="1"/>
              <a:t>périménopause</a:t>
            </a:r>
            <a:r>
              <a:rPr lang="fr-ca"/>
              <a:t> ou la ménopause.</a:t>
            </a:r>
          </a:p>
        </p:txBody>
      </p:sp>
    </p:spTree>
    <p:extLst>
      <p:ext uri="{BB962C8B-B14F-4D97-AF65-F5344CB8AC3E}">
        <p14:creationId xmlns:p14="http://schemas.microsoft.com/office/powerpoint/2010/main" val="283201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52154"/>
            <a:ext cx="10950286" cy="4533900"/>
          </a:xfrm>
        </p:spPr>
        <p:txBody>
          <a:bodyPr/>
          <a:lstStyle/>
          <a:p>
            <a:pPr marL="342900" indent="-342900">
              <a:buFont typeface="Arial" panose="020B0604020202020204" pitchFamily="34" charset="0"/>
              <a:buChar char="•"/>
            </a:pPr>
            <a:r>
              <a:rPr lang="fr-FR" sz="2000"/>
              <a:t>Pourcentage de cliniciens qui possèdent les connaissances et les compétences nécessaires pour fournir un traitement de </a:t>
            </a:r>
            <a:r>
              <a:rPr lang="fr-FR" sz="2000" err="1"/>
              <a:t>périménopause</a:t>
            </a:r>
            <a:r>
              <a:rPr lang="fr-FR" sz="2000"/>
              <a:t> ou de ménopause fondé sur des données probantes, y compris la thérapie hormonale pour la ménopause, les médicaments non hormonaux et les traitements non pharmacologiques</a:t>
            </a:r>
          </a:p>
          <a:p>
            <a:pPr marL="342900" indent="-342900">
              <a:buFont typeface="Arial" panose="020B0604020202020204" pitchFamily="34" charset="0"/>
              <a:buChar char="•"/>
            </a:pPr>
            <a:r>
              <a:rPr lang="fr-FR" sz="2000"/>
              <a:t>Pourcentage de femmes et de personnes de genre divers âgées de 40 ans ou plus qui reçoivent des renseignements fondés sur des données probantes concernant la </a:t>
            </a:r>
            <a:r>
              <a:rPr lang="fr-FR" sz="2000" err="1"/>
              <a:t>périménopause</a:t>
            </a:r>
            <a:r>
              <a:rPr lang="fr-FR" sz="2000"/>
              <a:t> et la ménopause de la part de leur clinicien</a:t>
            </a:r>
          </a:p>
          <a:p>
            <a:pPr marL="342900" indent="-342900">
              <a:buFont typeface="Arial" panose="020B0604020202020204" pitchFamily="34" charset="0"/>
              <a:buChar char="•"/>
            </a:pPr>
            <a:r>
              <a:rPr lang="fr-FR" sz="2000"/>
              <a:t>Pourcentage de femmes et de personnes de genre divers vivant la </a:t>
            </a:r>
            <a:r>
              <a:rPr lang="fr-FR" sz="2000" err="1"/>
              <a:t>périménopause</a:t>
            </a:r>
            <a:r>
              <a:rPr lang="fr-FR" sz="2000"/>
              <a:t> ou la ménopause que le clinicien de soins primaires aiguille vers un clinicien ayant une expertise en ménopause lorsque cela est cliniquement indiqué</a:t>
            </a:r>
          </a:p>
          <a:p>
            <a:pPr marL="342900" indent="-342900">
              <a:buFont typeface="Arial" panose="020B0604020202020204" pitchFamily="34" charset="0"/>
              <a:buChar char="•"/>
            </a:pPr>
            <a:r>
              <a:rPr lang="fr-FR" sz="2000"/>
              <a:t>Pourcentage de femmes et de personnes de genre divers qui rapportent que leur qualité de vie s’est améliorée depuis qu’elles ont reçu des soins liés à la ménopause</a:t>
            </a:r>
          </a:p>
        </p:txBody>
      </p:sp>
    </p:spTree>
    <p:extLst>
      <p:ext uri="{BB962C8B-B14F-4D97-AF65-F5344CB8AC3E}">
        <p14:creationId xmlns:p14="http://schemas.microsoft.com/office/powerpoint/2010/main" val="249182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00200"/>
            <a:ext cx="11087100" cy="4533900"/>
          </a:xfrm>
        </p:spPr>
        <p:txBody>
          <a:bodyPr/>
          <a:lstStyle/>
          <a:p>
            <a:r>
              <a:rPr lang="fr-CA" sz="2000" noProof="0"/>
              <a:t>Les données utilisées dans cette présentation ont été fournies par l’Institute for </a:t>
            </a:r>
            <a:r>
              <a:rPr lang="fr-CA" sz="2000" noProof="0" err="1"/>
              <a:t>Clinical</a:t>
            </a:r>
            <a:r>
              <a:rPr lang="fr-CA" sz="2000" noProof="0"/>
              <a:t> </a:t>
            </a:r>
            <a:r>
              <a:rPr lang="fr-CA" sz="2000" noProof="0" err="1"/>
              <a:t>Evaluative</a:t>
            </a:r>
            <a:r>
              <a:rPr lang="fr-CA" sz="2000" noProof="0"/>
              <a:t> Sciences (ICES), qui est financé par une subvention annuelle du ministère de la Santé de l’Ontario et du ministère des Soins de longue durée. Les opinions, résultats et conclusions présentés dans ce rapport sont ceux des auteurs et sont indépendants des sources de financement. Aucune approbation du ICES, du ministère de la Santé ou du ministère des Soins de longue durée n’est prévue ou ne devrait être déduite du présent rapport. Les liens entre les différents ensembles de données ont été effectués à l’aide d’identificateurs codés uniques et analysés par l’ICES. </a:t>
            </a:r>
          </a:p>
          <a:p>
            <a:r>
              <a:rPr lang="fr-ca" sz="2000"/>
              <a:t>Certaines parties de ce contenu sont fondées sur des données et/ou des renseignements compilés et fournis par l’Étude longitudinale canadienne sur le vieillissement (ELCV). Le financement de l’ELCV est fourni par le gouvernement du Canada par l’intermédiaire des Instituts de recherche en santé du Canada sous la référence de subvention LSA 94473 et la Fondation canadienne pour l’innovation. Les analyses, les conclusions, les opinions et les déclarations exprimées dans le présent document sont uniquement celles des auteurs et ne reflètent pas celles des sources de financement ou de données; aucune approbation n’est prévue ou ne devrait être déduite.</a:t>
            </a:r>
            <a:endParaRPr lang="fr-ca" sz="2000">
              <a:ea typeface="Calibri"/>
              <a:cs typeface="Calibri"/>
            </a:endParaRPr>
          </a:p>
          <a:p>
            <a:endParaRPr lang="fr-CA" sz="2000" noProof="0">
              <a:highlight>
                <a:srgbClr val="FFFF00"/>
              </a:highlight>
            </a:endParaRPr>
          </a:p>
        </p:txBody>
      </p:sp>
    </p:spTree>
    <p:extLst>
      <p:ext uri="{BB962C8B-B14F-4D97-AF65-F5344CB8AC3E}">
        <p14:creationId xmlns:p14="http://schemas.microsoft.com/office/powerpoint/2010/main" val="8116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FR" noProof="0"/>
              <a:t>Avantages des normes de qualité</a:t>
            </a:r>
            <a:endParaRPr lang="fr-CA" noProof="0"/>
          </a:p>
        </p:txBody>
      </p:sp>
      <p:sp>
        <p:nvSpPr>
          <p:cNvPr id="4" name="Text Placeholder 3">
            <a:extLst>
              <a:ext uri="{FF2B5EF4-FFF2-40B4-BE49-F238E27FC236}">
                <a16:creationId xmlns:a16="http://schemas.microsoft.com/office/drawing/2014/main" id="{33826EDA-4279-E2AD-8377-A5DE266220FC}"/>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a:t>Aider les patients, les résidents, les familles et les soignants à savoir ce qu’ils doivent peuvent exiger en matière de soins</a:t>
            </a:r>
          </a:p>
          <a:p>
            <a:pPr marL="342900" indent="-342900">
              <a:buFont typeface="Arial" panose="020B0604020202020204" pitchFamily="34" charset="0"/>
              <a:buChar char="•"/>
            </a:pPr>
            <a:r>
              <a:rPr lang="fr-CA" sz="3000"/>
              <a:t>Aider les cliniciens à savoir quels soins fournir, en se basant sur les données probantes et le consensus d’experts</a:t>
            </a:r>
          </a:p>
          <a:p>
            <a:pPr marL="342900" indent="-342900">
              <a:buFont typeface="Arial" panose="020B0604020202020204" pitchFamily="34" charset="0"/>
              <a:buChar char="•"/>
            </a:pPr>
            <a:r>
              <a:rPr lang="fr-CA" sz="3000"/>
              <a:t>Aider les organismes de soins de santé à mesurer, à évaluer et à améliorer la qualité des soins qu’ils fournissent</a:t>
            </a:r>
          </a:p>
          <a:p>
            <a:pPr marL="342900" indent="-342900">
              <a:buFont typeface="Arial" panose="020B0604020202020204" pitchFamily="34" charset="0"/>
              <a:buChar char="•"/>
            </a:pPr>
            <a:r>
              <a:rPr lang="fr-CA" sz="3000"/>
              <a:t>Assurer continuellement des soins de grande qualité dans l’ensemble de la province</a:t>
            </a:r>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a:t>Ressources des normes de qualité</a:t>
            </a:r>
          </a:p>
        </p:txBody>
      </p:sp>
      <p:sp>
        <p:nvSpPr>
          <p:cNvPr id="5" name="TextBox 2" descr="Image de la norme de qualité">
            <a:extLst>
              <a:ext uri="{FF2B5EF4-FFF2-40B4-BE49-F238E27FC236}">
                <a16:creationId xmlns:a16="http://schemas.microsoft.com/office/drawing/2014/main" id="{51942B0D-B547-AF32-57F8-D420ED71654D}"/>
              </a:ext>
            </a:extLst>
          </p:cNvPr>
          <p:cNvSpPr txBox="1"/>
          <p:nvPr/>
        </p:nvSpPr>
        <p:spPr>
          <a:xfrm>
            <a:off x="1169173" y="3229696"/>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Norme de qualité</a:t>
            </a:r>
          </a:p>
        </p:txBody>
      </p:sp>
      <p:pic>
        <p:nvPicPr>
          <p:cNvPr id="17" name="Picture 16" descr="Image de la norme de qualité.">
            <a:extLst>
              <a:ext uri="{FF2B5EF4-FFF2-40B4-BE49-F238E27FC236}">
                <a16:creationId xmlns:a16="http://schemas.microsoft.com/office/drawing/2014/main" id="{BC170B07-F014-B722-31BB-68A73F503960}"/>
              </a:ext>
            </a:extLst>
          </p:cNvPr>
          <p:cNvPicPr>
            <a:picLocks noChangeAspect="1"/>
          </p:cNvPicPr>
          <p:nvPr/>
        </p:nvPicPr>
        <p:blipFill>
          <a:blip r:embed="rId3"/>
          <a:stretch>
            <a:fillRect/>
          </a:stretch>
        </p:blipFill>
        <p:spPr>
          <a:xfrm>
            <a:off x="1442740" y="1492638"/>
            <a:ext cx="1281313" cy="1663061"/>
          </a:xfrm>
          <a:prstGeom prst="rect">
            <a:avLst/>
          </a:prstGeom>
          <a:effectLst>
            <a:outerShdw blurRad="50800" dist="38100" dir="2700000" algn="tl" rotWithShape="0">
              <a:prstClr val="black">
                <a:alpha val="40000"/>
              </a:prstClr>
            </a:outerShdw>
          </a:effectLst>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589737" y="3228901"/>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du patient</a:t>
            </a:r>
          </a:p>
        </p:txBody>
      </p:sp>
      <p:pic>
        <p:nvPicPr>
          <p:cNvPr id="14" name="Picture 13" descr="Image du guide du patient.">
            <a:extLst>
              <a:ext uri="{FF2B5EF4-FFF2-40B4-BE49-F238E27FC236}">
                <a16:creationId xmlns:a16="http://schemas.microsoft.com/office/drawing/2014/main" id="{726731E8-2AB7-32FE-74E2-8C9D8EFE785C}"/>
              </a:ext>
            </a:extLst>
          </p:cNvPr>
          <p:cNvPicPr>
            <a:picLocks noChangeAspect="1"/>
          </p:cNvPicPr>
          <p:nvPr/>
        </p:nvPicPr>
        <p:blipFill>
          <a:blip r:embed="rId4"/>
          <a:stretch>
            <a:fillRect/>
          </a:stretch>
        </p:blipFill>
        <p:spPr>
          <a:xfrm>
            <a:off x="3831180" y="1495887"/>
            <a:ext cx="1281313" cy="1664509"/>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78A8C55-0FAA-AC09-AE6C-D0AA969EA9FB}"/>
              </a:ext>
            </a:extLst>
          </p:cNvPr>
          <p:cNvSpPr txBox="1"/>
          <p:nvPr/>
        </p:nvSpPr>
        <p:spPr>
          <a:xfrm>
            <a:off x="6225500" y="3232655"/>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Sommaire</a:t>
            </a:r>
          </a:p>
        </p:txBody>
      </p:sp>
      <p:pic>
        <p:nvPicPr>
          <p:cNvPr id="16" name="Picture 15" descr="Page 1 du sommaire.">
            <a:extLst>
              <a:ext uri="{FF2B5EF4-FFF2-40B4-BE49-F238E27FC236}">
                <a16:creationId xmlns:a16="http://schemas.microsoft.com/office/drawing/2014/main" id="{9A9DF416-F760-550E-5CB1-3FDE0354248C}"/>
              </a:ext>
            </a:extLst>
          </p:cNvPr>
          <p:cNvPicPr>
            <a:picLocks noChangeAspect="1"/>
          </p:cNvPicPr>
          <p:nvPr/>
        </p:nvPicPr>
        <p:blipFill>
          <a:blip r:embed="rId5"/>
          <a:srcRect/>
          <a:stretch/>
        </p:blipFill>
        <p:spPr>
          <a:xfrm>
            <a:off x="6153364" y="1494757"/>
            <a:ext cx="1281313" cy="1660270"/>
          </a:xfrm>
          <a:prstGeom prst="rect">
            <a:avLst/>
          </a:prstGeom>
          <a:ln>
            <a:no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1712260-D8C0-4C97-63E8-D53D777217EE}"/>
              </a:ext>
            </a:extLst>
          </p:cNvPr>
          <p:cNvSpPr txBox="1"/>
          <p:nvPr/>
        </p:nvSpPr>
        <p:spPr>
          <a:xfrm>
            <a:off x="8422803" y="3229696"/>
            <a:ext cx="2375264" cy="646331"/>
          </a:xfrm>
          <a:prstGeom prst="rect">
            <a:avLst/>
          </a:prstGeom>
          <a:noFill/>
        </p:spPr>
        <p:txBody>
          <a:bodyPr wrap="square">
            <a:spAutoFit/>
          </a:bodyPr>
          <a:lstStyle/>
          <a:p>
            <a:pPr algn="ctr"/>
            <a:r>
              <a:rPr lang="fr-CA">
                <a:latin typeface="Calibri" panose="020F0502020204030204" pitchFamily="34" charset="0"/>
                <a:ea typeface="Calibri" panose="020F0502020204030204" pitchFamily="34" charset="0"/>
                <a:cs typeface="Arial" panose="020B0604020202020204" pitchFamily="34" charset="0"/>
              </a:rPr>
              <a:t>J</a:t>
            </a:r>
            <a:r>
              <a:rPr lang="fr-CA" sz="180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a:effectLst/>
                <a:latin typeface="Calibri" panose="020F0502020204030204" pitchFamily="34" charset="0"/>
                <a:ea typeface="Calibri" panose="020F0502020204030204" pitchFamily="34" charset="0"/>
                <a:cs typeface="Arial" panose="020B0604020202020204" pitchFamily="34" charset="0"/>
              </a:rPr>
            </a:br>
            <a:r>
              <a:rPr lang="fr-CA" sz="1800">
                <a:effectLst/>
                <a:latin typeface="Calibri" panose="020F0502020204030204" pitchFamily="34" charset="0"/>
                <a:ea typeface="Calibri" panose="020F0502020204030204" pitchFamily="34" charset="0"/>
                <a:cs typeface="Arial" panose="020B0604020202020204" pitchFamily="34" charset="0"/>
              </a:rPr>
              <a:t>« cas d’amélioration »</a:t>
            </a:r>
            <a:endParaRPr lang="en-CA"/>
          </a:p>
        </p:txBody>
      </p:sp>
      <p:pic>
        <p:nvPicPr>
          <p:cNvPr id="19" name="Picture 18" descr="Image du jeu de diapositives « cas d’amélioration ».">
            <a:extLst>
              <a:ext uri="{FF2B5EF4-FFF2-40B4-BE49-F238E27FC236}">
                <a16:creationId xmlns:a16="http://schemas.microsoft.com/office/drawing/2014/main" id="{AC0A1855-EFA1-7E12-2326-14E5A43B0AF0}"/>
              </a:ext>
            </a:extLst>
          </p:cNvPr>
          <p:cNvPicPr>
            <a:picLocks noChangeAspect="1"/>
          </p:cNvPicPr>
          <p:nvPr/>
        </p:nvPicPr>
        <p:blipFill>
          <a:blip r:embed="rId6"/>
          <a:stretch>
            <a:fillRect/>
          </a:stretch>
        </p:blipFill>
        <p:spPr>
          <a:xfrm>
            <a:off x="8487054" y="1627051"/>
            <a:ext cx="2311013" cy="129074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760321" y="5632963"/>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023374" y="3925551"/>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pic>
        <p:nvPicPr>
          <p:cNvPr id="4" name="Picture 3" descr="Image des spécifications techniques.">
            <a:extLst>
              <a:ext uri="{FF2B5EF4-FFF2-40B4-BE49-F238E27FC236}">
                <a16:creationId xmlns:a16="http://schemas.microsoft.com/office/drawing/2014/main" id="{09FDE282-F84A-7300-AD87-5710899B9AB4}"/>
              </a:ext>
            </a:extLst>
          </p:cNvPr>
          <p:cNvPicPr>
            <a:picLocks noChangeAspect="1"/>
          </p:cNvPicPr>
          <p:nvPr/>
        </p:nvPicPr>
        <p:blipFill>
          <a:blip r:embed="rId8"/>
          <a:stretch>
            <a:fillRect/>
          </a:stretch>
        </p:blipFill>
        <p:spPr>
          <a:xfrm>
            <a:off x="5094154" y="3932339"/>
            <a:ext cx="1281313" cy="1656000"/>
          </a:xfrm>
          <a:prstGeom prst="rect">
            <a:avLst/>
          </a:prstGeom>
          <a:effectLst>
            <a:outerShdw blurRad="50800" dist="38100" dir="2700000" algn="tl" rotWithShape="0">
              <a:prstClr val="black">
                <a:alpha val="40000"/>
              </a:prstClr>
            </a:outerShdw>
          </a:effectLst>
        </p:spPr>
      </p:pic>
      <p:sp>
        <p:nvSpPr>
          <p:cNvPr id="12" name="TextBox 12" descr="Image du spécifications techniques">
            <a:extLst>
              <a:ext uri="{FF2B5EF4-FFF2-40B4-BE49-F238E27FC236}">
                <a16:creationId xmlns:a16="http://schemas.microsoft.com/office/drawing/2014/main" id="{F771BB59-2D5C-1C8B-C06B-135DBA926C5F}"/>
              </a:ext>
            </a:extLst>
          </p:cNvPr>
          <p:cNvSpPr txBox="1"/>
          <p:nvPr/>
        </p:nvSpPr>
        <p:spPr>
          <a:xfrm>
            <a:off x="4532001" y="5632963"/>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a:ea typeface="MS PGothic"/>
                <a:cs typeface="Calibri"/>
              </a:rPr>
              <a:t>Spécifications techniques*</a:t>
            </a:r>
          </a:p>
        </p:txBody>
      </p:sp>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185013" y="5632963"/>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427402" y="4254271"/>
            <a:ext cx="16216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323849" y="6173515"/>
            <a:ext cx="11087100" cy="553998"/>
          </a:xfrm>
        </p:spPr>
        <p:txBody>
          <a:bodyPr/>
          <a:lstStyle/>
          <a:p>
            <a:r>
              <a:rPr lang="fr-CA" sz="1200" b="0"/>
              <a:t>*Disponible en anglais uniquement.</a:t>
            </a:r>
            <a:br>
              <a:rPr lang="fr-CA" sz="1200" b="0"/>
            </a:br>
            <a:r>
              <a:rPr lang="fr-CA" sz="1200" b="0"/>
              <a:t>Vous trouverez ces ressources sur la page web de la norme de qualité sur la </a:t>
            </a:r>
            <a:r>
              <a:rPr lang="fr-CA" sz="1200" b="0">
                <a:hlinkClick r:id="rId10" tooltip="Norme de qualité sur la Ménopause"/>
              </a:rPr>
              <a:t>Ménopause</a:t>
            </a:r>
            <a:r>
              <a:rPr lang="fr-CA" sz="1200"/>
              <a:t>.</a:t>
            </a:r>
            <a:endParaRPr lang="fr-CA" sz="1200" b="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L’énoncé</a:t>
            </a:r>
          </a:p>
        </p:txBody>
      </p:sp>
      <p:pic>
        <p:nvPicPr>
          <p:cNvPr id="4" name="Picture 3" descr="Énoncé de qualité 1 de la norme de qualité.">
            <a:extLst>
              <a:ext uri="{FF2B5EF4-FFF2-40B4-BE49-F238E27FC236}">
                <a16:creationId xmlns:a16="http://schemas.microsoft.com/office/drawing/2014/main" id="{A10A360B-44A6-D449-FBC8-BB0D1D26D400}"/>
              </a:ext>
            </a:extLst>
          </p:cNvPr>
          <p:cNvPicPr>
            <a:picLocks noChangeAspect="1"/>
          </p:cNvPicPr>
          <p:nvPr/>
        </p:nvPicPr>
        <p:blipFill>
          <a:blip r:embed="rId3"/>
          <a:stretch>
            <a:fillRect/>
          </a:stretch>
        </p:blipFill>
        <p:spPr>
          <a:xfrm>
            <a:off x="1991580" y="2215822"/>
            <a:ext cx="3111307" cy="1680637"/>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 public</a:t>
            </a:r>
          </a:p>
        </p:txBody>
      </p:sp>
      <p:pic>
        <p:nvPicPr>
          <p:cNvPr id="10" name="Picture 9"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9D2E8A0D-02CD-2A2E-3C40-58F15EA0E96F}"/>
              </a:ext>
            </a:extLst>
          </p:cNvPr>
          <p:cNvPicPr>
            <a:picLocks noChangeAspect="1"/>
          </p:cNvPicPr>
          <p:nvPr/>
        </p:nvPicPr>
        <p:blipFill>
          <a:blip r:embed="rId4"/>
          <a:stretch>
            <a:fillRect/>
          </a:stretch>
        </p:blipFill>
        <p:spPr>
          <a:xfrm>
            <a:off x="7890002" y="2210571"/>
            <a:ext cx="1729992" cy="1736926"/>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Les définitions</a:t>
            </a:r>
          </a:p>
        </p:txBody>
      </p:sp>
      <p:pic>
        <p:nvPicPr>
          <p:cNvPr id="6" name="Picture 5" descr="Les définitions pour l'énoncé de qualité 1 de la norme de qualité.">
            <a:extLst>
              <a:ext uri="{FF2B5EF4-FFF2-40B4-BE49-F238E27FC236}">
                <a16:creationId xmlns:a16="http://schemas.microsoft.com/office/drawing/2014/main" id="{AE322BDF-43F3-03FD-0D91-8BE2C3E79605}"/>
              </a:ext>
            </a:extLst>
          </p:cNvPr>
          <p:cNvPicPr>
            <a:picLocks noChangeAspect="1"/>
          </p:cNvPicPr>
          <p:nvPr/>
        </p:nvPicPr>
        <p:blipFill>
          <a:blip r:embed="rId5"/>
          <a:stretch>
            <a:fillRect/>
          </a:stretch>
        </p:blipFill>
        <p:spPr>
          <a:xfrm>
            <a:off x="1991580" y="4870627"/>
            <a:ext cx="3111307" cy="1462860"/>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Les indicateurs</a:t>
            </a:r>
          </a:p>
        </p:txBody>
      </p:sp>
      <p:pic>
        <p:nvPicPr>
          <p:cNvPr id="8" name="Picture 7" descr="Les indicateurs pour l'énoncé de qualité 1 de la norme de qualité.">
            <a:extLst>
              <a:ext uri="{FF2B5EF4-FFF2-40B4-BE49-F238E27FC236}">
                <a16:creationId xmlns:a16="http://schemas.microsoft.com/office/drawing/2014/main" id="{6854CEB6-3AAB-0002-97E2-16B7351F9EAC}"/>
              </a:ext>
            </a:extLst>
          </p:cNvPr>
          <p:cNvPicPr>
            <a:picLocks noChangeAspect="1"/>
          </p:cNvPicPr>
          <p:nvPr/>
        </p:nvPicPr>
        <p:blipFill>
          <a:blip r:embed="rId6"/>
          <a:stretch>
            <a:fillRect/>
          </a:stretch>
        </p:blipFill>
        <p:spPr>
          <a:xfrm>
            <a:off x="7199345" y="4839844"/>
            <a:ext cx="3111307" cy="14936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a:t>Le </a:t>
            </a:r>
            <a:r>
              <a:rPr lang="fr-CA" b="1" noProof="0"/>
              <a:t>guide du patient </a:t>
            </a:r>
            <a:r>
              <a:rPr lang="fr-CA" noProof="0"/>
              <a:t>est conçu pour donner 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2" name="Picture 1" descr="Image du guide du patient">
            <a:extLst>
              <a:ext uri="{FF2B5EF4-FFF2-40B4-BE49-F238E27FC236}">
                <a16:creationId xmlns:a16="http://schemas.microsoft.com/office/drawing/2014/main" id="{9BE55F2F-C1D7-99E6-B500-CD6099DD8B59}"/>
              </a:ext>
            </a:extLst>
          </p:cNvPr>
          <p:cNvPicPr>
            <a:picLocks noChangeAspect="1"/>
          </p:cNvPicPr>
          <p:nvPr/>
        </p:nvPicPr>
        <p:blipFill>
          <a:blip r:embed="rId3"/>
          <a:stretch>
            <a:fillRect/>
          </a:stretch>
        </p:blipFill>
        <p:spPr>
          <a:xfrm>
            <a:off x="6839747" y="1495964"/>
            <a:ext cx="3540771" cy="459969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a:t>Ce </a:t>
            </a:r>
            <a:r>
              <a:rPr lang="fr-CA" b="1" noProof="0"/>
              <a:t>sommaire</a:t>
            </a:r>
            <a:r>
              <a:rPr lang="fr-CA" noProof="0"/>
              <a:t> est une ressource de référence rapide pour les cliniciens qui résume la norme de qualité et comprend des liens vers des ressources et des outils utiles.</a:t>
            </a:r>
          </a:p>
        </p:txBody>
      </p:sp>
      <p:pic>
        <p:nvPicPr>
          <p:cNvPr id="2" name="Picture Placeholder 8" descr="Page 1 du sommaire.">
            <a:extLst>
              <a:ext uri="{FF2B5EF4-FFF2-40B4-BE49-F238E27FC236}">
                <a16:creationId xmlns:a16="http://schemas.microsoft.com/office/drawing/2014/main" id="{9AE2E5A7-611F-48BB-FF10-8CD8569C31CD}"/>
              </a:ext>
            </a:extLst>
          </p:cNvPr>
          <p:cNvPicPr>
            <a:picLocks noChangeAspect="1"/>
          </p:cNvPicPr>
          <p:nvPr/>
        </p:nvPicPr>
        <p:blipFill>
          <a:blip r:embed="rId3"/>
          <a:srcRect l="801" r="801"/>
          <a:stretch/>
        </p:blipFill>
        <p:spPr>
          <a:xfrm>
            <a:off x="6874765" y="863217"/>
            <a:ext cx="3896867" cy="5131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a:latin typeface="Calibri" panose="020F0502020204030204" pitchFamily="34" charset="0"/>
                <a:ea typeface="Calibri" panose="020F0502020204030204" pitchFamily="34" charset="0"/>
                <a:cs typeface="Arial" panose="020B0604020202020204" pitchFamily="34" charset="0"/>
              </a:rPr>
              <a:t>J</a:t>
            </a:r>
            <a:r>
              <a:rPr lang="fr-CA" sz="480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78284"/>
            <a:ext cx="5135880" cy="2369880"/>
          </a:xfrm>
        </p:spPr>
        <p:txBody>
          <a:bodyPr>
            <a:spAutoFit/>
          </a:bodyPr>
          <a:lstStyle/>
          <a:p>
            <a:r>
              <a:rPr lang="fr-CA" b="0" i="0" u="none" baseline="0"/>
              <a:t>Le jeu de diapositives </a:t>
            </a:r>
            <a:r>
              <a:rPr lang="fr-CA" b="1" i="0" u="none" baseline="0"/>
              <a:t>«</a:t>
            </a:r>
            <a:r>
              <a:rPr lang="fr-CA" b="0" i="0" u="none" baseline="0"/>
              <a:t> </a:t>
            </a:r>
            <a:r>
              <a:rPr lang="fr-CA" b="1" i="0" u="none" baseline="0"/>
              <a:t>cas d’amélioration »</a:t>
            </a:r>
            <a:r>
              <a:rPr lang="fr-CA" b="0" i="0" u="none" baseline="0"/>
              <a:t> décrit pourquoi la norme de qualité a été inventée et démontre certaines des données utilisées pour l’élaborer. Les champions peuvent utiliser ou adapter cette diapositive pour renforcer le soutien pour la norme de qualité dans leur entreprise.</a:t>
            </a:r>
            <a:r>
              <a:rPr lang="fr-CA"/>
              <a:t> </a:t>
            </a:r>
          </a:p>
        </p:txBody>
      </p:sp>
      <p:pic>
        <p:nvPicPr>
          <p:cNvPr id="2" name="Picture 1" descr="Image du jeu de diapositives « cas d’amélioration »">
            <a:extLst>
              <a:ext uri="{FF2B5EF4-FFF2-40B4-BE49-F238E27FC236}">
                <a16:creationId xmlns:a16="http://schemas.microsoft.com/office/drawing/2014/main" id="{9AE9823D-9325-2613-EFFB-CA35A097B0E6}"/>
              </a:ext>
            </a:extLst>
          </p:cNvPr>
          <p:cNvPicPr>
            <a:picLocks noChangeAspect="1"/>
          </p:cNvPicPr>
          <p:nvPr/>
        </p:nvPicPr>
        <p:blipFill>
          <a:blip r:embed="rId3"/>
          <a:stretch>
            <a:fillRect/>
          </a:stretch>
        </p:blipFill>
        <p:spPr>
          <a:xfrm>
            <a:off x="6096000" y="2312802"/>
            <a:ext cx="4975191" cy="27787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Custom 8">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BB7A9F-383E-4F8F-9579-BC90F50D6C93}">
  <ds:schemaRefs>
    <ds:schemaRef ds:uri="http://schemas.microsoft.com/sharepoint/v3/contenttype/forms"/>
  </ds:schemaRefs>
</ds:datastoreItem>
</file>

<file path=customXml/itemProps2.xml><?xml version="1.0" encoding="utf-8"?>
<ds:datastoreItem xmlns:ds="http://schemas.openxmlformats.org/officeDocument/2006/customXml" ds:itemID="{E479F5FB-D8D9-440F-8664-4B6580BD3521}">
  <ds:schemaRef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dcmitype/"/>
    <ds:schemaRef ds:uri="http://schemas.microsoft.com/office/2006/metadata/properties"/>
    <ds:schemaRef ds:uri="f4a9ebb6-6bae-4df8-b4d9-b705f0eb6b4b"/>
    <ds:schemaRef ds:uri="623dabe2-7971-4695-be10-17b1dbde532f"/>
    <ds:schemaRef ds:uri="http://www.w3.org/XML/1998/namespace"/>
  </ds:schemaRefs>
</ds:datastoreItem>
</file>

<file path=customXml/itemProps3.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0</TotalTime>
  <Words>5989</Words>
  <Application>Microsoft Office PowerPoint</Application>
  <PresentationFormat>Widescreen</PresentationFormat>
  <Paragraphs>279</Paragraphs>
  <Slides>38</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MS PGothic</vt:lpstr>
      <vt:lpstr>Arial</vt:lpstr>
      <vt:lpstr>Arial,Sans-Serif</vt:lpstr>
      <vt:lpstr>Calibri</vt:lpstr>
      <vt:lpstr>Calibri Light</vt:lpstr>
      <vt:lpstr>System Font Regular</vt:lpstr>
      <vt:lpstr>Wingdings</vt:lpstr>
      <vt:lpstr>OH Template-Mar30</vt:lpstr>
      <vt:lpstr>Ménopause</vt:lpstr>
      <vt:lpstr>Objectifs</vt:lpstr>
      <vt:lpstr>Normes de qualité</vt:lpstr>
      <vt:lpstr>Avantages des 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la ménopause?</vt:lpstr>
      <vt:lpstr>La ménopause est une transition de vie importante pour  la moitié de la population</vt:lpstr>
      <vt:lpstr>La ménopause est souvent mal comprise et les symptômes sont sous-traités</vt:lpstr>
      <vt:lpstr>La thérapie hormonale pour la ménopause est sous‑utilisée</vt:lpstr>
      <vt:lpstr>La ménopause est mal représentée dans les données administratives de santé</vt:lpstr>
      <vt:lpstr>Les données de l’Étude longitudinale canadienne sur le vieillissement décrivent partiellement l’expérience de la ménopause en Ontario</vt:lpstr>
      <vt:lpstr>Les données de l’ELCV estiment l’utilisation de la thérapie hormonale pour la ménopause parmi une partie de la population de l’Ontario</vt:lpstr>
      <vt:lpstr>Utilisation des soins de santé autour du début de la ménopause : ELCV</vt:lpstr>
      <vt:lpstr>Citation d’une conseillère ayant une expérience vécue</vt:lpstr>
      <vt:lpstr>Citation d’un clinicien</vt:lpstr>
      <vt:lpstr>Énoncés de qualité pour améliorer les soins</vt:lpstr>
      <vt:lpstr>Portée de cette norme de qualité</vt:lpstr>
      <vt:lpstr>Thèmes de la norme de qualité</vt:lpstr>
      <vt:lpstr>Énoncé de qualité 1: Connaissances et compétences  des cliniciens</vt:lpstr>
      <vt:lpstr>Énoncé de qualité 2: Identification et évaluation de la périménopause et de la ménopause </vt:lpstr>
      <vt:lpstr>Énoncé de qualité 3: Renseignements fondés sur des preuves pour les personnes vivant la périménopause ou la ménopause </vt:lpstr>
      <vt:lpstr>Énoncé de qualité 4: Gestion des symptômes vasomoteurs</vt:lpstr>
      <vt:lpstr>Énoncé de qualité 5: Gestion des symptômes  non vasomoteurs</vt:lpstr>
      <vt:lpstr>Énoncé de qualité 6: Référence appropriée à un clinicien ayant une expertise en ménopause</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Justification d’amélioration (diapositives)</dc:title>
  <dc:subject/>
  <dc:creator>Santé Ontario</dc:creator>
  <cp:keywords/>
  <dc:description/>
  <cp:lastModifiedBy>McKane, Jeanne</cp:lastModifiedBy>
  <cp:revision>1</cp:revision>
  <cp:lastPrinted>2023-03-01T15:21:33Z</cp:lastPrinted>
  <dcterms:created xsi:type="dcterms:W3CDTF">2023-04-11T19:41:18Z</dcterms:created>
  <dcterms:modified xsi:type="dcterms:W3CDTF">2025-09-22T20:08:05Z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